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69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43014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349033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418518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79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FABADD-B9FD-4136-BAA4-D52536F130BF}" type="datetimeFigureOut">
              <a:rPr lang="es-MX" smtClean="0"/>
              <a:t>11/02/2021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392597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FABADD-B9FD-4136-BAA4-D52536F130BF}" type="datetimeFigureOut">
              <a:rPr lang="es-MX" smtClean="0"/>
              <a:t>11/02/2021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404303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DFABADD-B9FD-4136-BAA4-D52536F130BF}" type="datetimeFigureOut">
              <a:rPr lang="es-MX" smtClean="0"/>
              <a:t>11/02/2021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37222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FABADD-B9FD-4136-BAA4-D52536F130BF}" type="datetimeFigureOut">
              <a:rPr lang="es-MX" smtClean="0"/>
              <a:t>11/02/2021</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149358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FABADD-B9FD-4136-BAA4-D52536F130BF}" type="datetimeFigureOut">
              <a:rPr lang="es-MX" smtClean="0"/>
              <a:t>11/02/2021</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64C31D-177C-426E-89E5-5085AB0F6FB7}" type="slidenum">
              <a:rPr lang="es-MX" smtClean="0"/>
              <a:t>‹Nº›</a:t>
            </a:fld>
            <a:endParaRPr lang="es-MX"/>
          </a:p>
        </p:txBody>
      </p:sp>
    </p:spTree>
    <p:extLst>
      <p:ext uri="{BB962C8B-B14F-4D97-AF65-F5344CB8AC3E}">
        <p14:creationId xmlns:p14="http://schemas.microsoft.com/office/powerpoint/2010/main" val="405640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DFABADD-B9FD-4136-BAA4-D52536F130BF}" type="datetimeFigureOut">
              <a:rPr lang="es-MX" smtClean="0"/>
              <a:t>11/02/2021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1023105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FABADD-B9FD-4136-BAA4-D52536F130BF}" type="datetimeFigureOut">
              <a:rPr lang="es-MX" smtClean="0"/>
              <a:t>11/02/2021</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64C31D-177C-426E-89E5-5085AB0F6FB7}"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5531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6" name="Título 1"/>
          <p:cNvSpPr>
            <a:spLocks noGrp="1"/>
          </p:cNvSpPr>
          <p:nvPr>
            <p:ph type="ctrTitle"/>
          </p:nvPr>
        </p:nvSpPr>
        <p:spPr>
          <a:xfrm>
            <a:off x="1652501" y="1638300"/>
            <a:ext cx="9263149" cy="961390"/>
          </a:xfrm>
        </p:spPr>
        <p:txBody>
          <a:bodyPr>
            <a:normAutofit fontScale="90000"/>
          </a:bodyPr>
          <a:lstStyle/>
          <a:p>
            <a:pPr algn="ctr"/>
            <a:r>
              <a:rPr lang="es-MX" sz="5400" dirty="0" smtClean="0">
                <a:latin typeface="Bell MT" panose="02020503060305020303" pitchFamily="18" charset="0"/>
              </a:rPr>
              <a:t>DIFRACCIÓN DE FROUNHOFER</a:t>
            </a:r>
            <a:endParaRPr lang="es-MX" sz="5400" dirty="0">
              <a:latin typeface="Bell MT" panose="02020503060305020303" pitchFamily="18" charset="0"/>
            </a:endParaRPr>
          </a:p>
        </p:txBody>
      </p:sp>
      <p:sp>
        <p:nvSpPr>
          <p:cNvPr id="7" name="Subtítulo 2"/>
          <p:cNvSpPr>
            <a:spLocks noGrp="1"/>
          </p:cNvSpPr>
          <p:nvPr>
            <p:ph type="subTitle" idx="1"/>
          </p:nvPr>
        </p:nvSpPr>
        <p:spPr>
          <a:xfrm>
            <a:off x="1100051" y="3219450"/>
            <a:ext cx="10058400" cy="2379170"/>
          </a:xfrm>
        </p:spPr>
        <p:txBody>
          <a:bodyPr>
            <a:normAutofit fontScale="77500" lnSpcReduction="20000"/>
          </a:bodyPr>
          <a:lstStyle/>
          <a:p>
            <a:pPr algn="ctr"/>
            <a:endParaRPr lang="es-MX" sz="1600" dirty="0" smtClean="0">
              <a:solidFill>
                <a:schemeClr val="tx1"/>
              </a:solidFill>
              <a:latin typeface="Bell MT" panose="02020503060305020303" pitchFamily="18" charset="0"/>
            </a:endParaRPr>
          </a:p>
          <a:p>
            <a:pPr algn="ctr"/>
            <a:r>
              <a:rPr lang="es-MX" sz="2000" dirty="0" smtClean="0">
                <a:solidFill>
                  <a:schemeClr val="tx1"/>
                </a:solidFill>
                <a:latin typeface="Bell MT" panose="02020503060305020303" pitchFamily="18" charset="0"/>
              </a:rPr>
              <a:t>Alejandro Levi Andrade </a:t>
            </a:r>
            <a:r>
              <a:rPr lang="es-MX" sz="2000" dirty="0" err="1" smtClean="0">
                <a:solidFill>
                  <a:schemeClr val="tx1"/>
                </a:solidFill>
                <a:latin typeface="Bell MT" panose="02020503060305020303" pitchFamily="18" charset="0"/>
              </a:rPr>
              <a:t>garcia</a:t>
            </a:r>
            <a:endParaRPr lang="es-MX" sz="2000" dirty="0" smtClean="0">
              <a:solidFill>
                <a:schemeClr val="tx1"/>
              </a:solidFill>
              <a:latin typeface="Bell MT" panose="02020503060305020303" pitchFamily="18" charset="0"/>
            </a:endParaRPr>
          </a:p>
          <a:p>
            <a:pPr algn="ctr"/>
            <a:endParaRPr lang="es-MX" sz="2000" dirty="0" smtClean="0">
              <a:solidFill>
                <a:schemeClr val="tx1"/>
              </a:solidFill>
              <a:latin typeface="Bell MT" panose="02020503060305020303" pitchFamily="18" charset="0"/>
            </a:endParaRPr>
          </a:p>
          <a:p>
            <a:pPr algn="ctr"/>
            <a:endParaRPr lang="es-MX" sz="2000" dirty="0" smtClean="0">
              <a:solidFill>
                <a:schemeClr val="tx1"/>
              </a:solidFill>
              <a:latin typeface="Bell MT" panose="02020503060305020303" pitchFamily="18" charset="0"/>
            </a:endParaRPr>
          </a:p>
          <a:p>
            <a:pPr algn="ctr"/>
            <a:r>
              <a:rPr lang="es-MX" sz="2000" dirty="0" smtClean="0">
                <a:solidFill>
                  <a:schemeClr val="tx1"/>
                </a:solidFill>
                <a:latin typeface="Bell MT" panose="02020503060305020303" pitchFamily="18" charset="0"/>
              </a:rPr>
              <a:t>Universidad nacional autónoma de México</a:t>
            </a:r>
          </a:p>
          <a:p>
            <a:pPr algn="ctr"/>
            <a:r>
              <a:rPr lang="es-MX" sz="2000" dirty="0" smtClean="0">
                <a:solidFill>
                  <a:schemeClr val="tx1"/>
                </a:solidFill>
                <a:latin typeface="Bell MT" panose="02020503060305020303" pitchFamily="18" charset="0"/>
              </a:rPr>
              <a:t>computación</a:t>
            </a:r>
          </a:p>
          <a:p>
            <a:pPr algn="ctr"/>
            <a:r>
              <a:rPr lang="es-MX" sz="2000" dirty="0" smtClean="0">
                <a:solidFill>
                  <a:schemeClr val="tx1"/>
                </a:solidFill>
                <a:latin typeface="Bell MT" panose="02020503060305020303" pitchFamily="18" charset="0"/>
              </a:rPr>
              <a:t>Facultad de ciencias</a:t>
            </a:r>
          </a:p>
        </p:txBody>
      </p:sp>
    </p:spTree>
    <p:extLst>
      <p:ext uri="{BB962C8B-B14F-4D97-AF65-F5344CB8AC3E}">
        <p14:creationId xmlns:p14="http://schemas.microsoft.com/office/powerpoint/2010/main" val="3254072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5" name="CuadroTexto 4"/>
          <p:cNvSpPr txBox="1"/>
          <p:nvPr/>
        </p:nvSpPr>
        <p:spPr>
          <a:xfrm>
            <a:off x="2204531" y="1065226"/>
            <a:ext cx="7840749" cy="707886"/>
          </a:xfrm>
          <a:prstGeom prst="rect">
            <a:avLst/>
          </a:prstGeom>
          <a:noFill/>
        </p:spPr>
        <p:txBody>
          <a:bodyPr wrap="square" rtlCol="0">
            <a:spAutoFit/>
          </a:bodyPr>
          <a:lstStyle/>
          <a:p>
            <a:pPr algn="ctr"/>
            <a:r>
              <a:rPr lang="es-MX" sz="2000" dirty="0" smtClean="0">
                <a:latin typeface="Bell MT" panose="02020503060305020303" pitchFamily="18" charset="0"/>
              </a:rPr>
              <a:t>Si hacemos una gráfica de Posición-</a:t>
            </a:r>
            <a:r>
              <a:rPr lang="es-MX" sz="2000" dirty="0" err="1" smtClean="0">
                <a:latin typeface="Bell MT" panose="02020503060305020303" pitchFamily="18" charset="0"/>
              </a:rPr>
              <a:t>Irradiancia</a:t>
            </a:r>
            <a:r>
              <a:rPr lang="es-MX" sz="2000" dirty="0" smtClean="0">
                <a:latin typeface="Bell MT" panose="02020503060305020303" pitchFamily="18" charset="0"/>
              </a:rPr>
              <a:t> como en el caso de una dimensión, obtenemos la siguiente superficie:</a:t>
            </a:r>
            <a:endParaRPr lang="es-MX" sz="2000" dirty="0">
              <a:latin typeface="Bell MT" panose="02020503060305020303" pitchFamily="18" charset="0"/>
            </a:endParaRP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5820" y="1773112"/>
            <a:ext cx="5658172" cy="4524199"/>
          </a:xfrm>
          <a:prstGeom prst="rect">
            <a:avLst/>
          </a:prstGeom>
        </p:spPr>
      </p:pic>
    </p:spTree>
    <p:extLst>
      <p:ext uri="{BB962C8B-B14F-4D97-AF65-F5344CB8AC3E}">
        <p14:creationId xmlns:p14="http://schemas.microsoft.com/office/powerpoint/2010/main" val="3472177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87838" y="429733"/>
            <a:ext cx="8274136" cy="1938992"/>
          </a:xfrm>
          <a:prstGeom prst="rect">
            <a:avLst/>
          </a:prstGeom>
          <a:noFill/>
        </p:spPr>
        <p:txBody>
          <a:bodyPr wrap="square" rtlCol="0">
            <a:spAutoFit/>
          </a:bodyPr>
          <a:lstStyle/>
          <a:p>
            <a:pPr algn="ctr"/>
            <a:r>
              <a:rPr lang="es-MX" sz="2000" dirty="0" smtClean="0">
                <a:latin typeface="Bell MT" panose="02020503060305020303" pitchFamily="18" charset="0"/>
              </a:rPr>
              <a:t>Por lo que el patrón de difracción esperado será la proyección en el plano Y − Z de la superficie resultante, pues la </a:t>
            </a:r>
            <a:r>
              <a:rPr lang="es-MX" sz="2000" dirty="0" err="1" smtClean="0">
                <a:latin typeface="Bell MT" panose="02020503060305020303" pitchFamily="18" charset="0"/>
              </a:rPr>
              <a:t>irradiancia</a:t>
            </a:r>
            <a:r>
              <a:rPr lang="es-MX" sz="2000" dirty="0" smtClean="0">
                <a:latin typeface="Bell MT" panose="02020503060305020303" pitchFamily="18" charset="0"/>
              </a:rPr>
              <a:t> esta sobre el eje X. De forma experimental, haciendo la aproximación de </a:t>
            </a:r>
            <a:r>
              <a:rPr lang="es-MX" sz="2000" dirty="0" err="1" smtClean="0">
                <a:latin typeface="Bell MT" panose="02020503060305020303" pitchFamily="18" charset="0"/>
              </a:rPr>
              <a:t>Frounhofer</a:t>
            </a:r>
            <a:r>
              <a:rPr lang="es-MX" sz="2000" dirty="0" smtClean="0">
                <a:latin typeface="Bell MT" panose="02020503060305020303" pitchFamily="18" charset="0"/>
              </a:rPr>
              <a:t>, se obtiene el siguiente patrón de difracción para una abertura cuadrada de ancho = 0.000006m y alto = 0.000006m (se sobreexpuso la imagen para distinguir con mas detalle el patrón de interferencia).</a:t>
            </a:r>
            <a:endParaRPr lang="es-MX" sz="2000" dirty="0">
              <a:latin typeface="Bell MT" panose="02020503060305020303"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599" y="2469041"/>
            <a:ext cx="3728933" cy="3707063"/>
          </a:xfrm>
          <a:prstGeom prst="rect">
            <a:avLst/>
          </a:prstGeom>
        </p:spPr>
      </p:pic>
    </p:spTree>
    <p:extLst>
      <p:ext uri="{BB962C8B-B14F-4D97-AF65-F5344CB8AC3E}">
        <p14:creationId xmlns:p14="http://schemas.microsoft.com/office/powerpoint/2010/main" val="343168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2377369" y="573378"/>
            <a:ext cx="7495073" cy="1631216"/>
          </a:xfrm>
          <a:prstGeom prst="rect">
            <a:avLst/>
          </a:prstGeom>
          <a:noFill/>
        </p:spPr>
        <p:txBody>
          <a:bodyPr wrap="square" rtlCol="0">
            <a:spAutoFit/>
          </a:bodyPr>
          <a:lstStyle/>
          <a:p>
            <a:pPr algn="ctr"/>
            <a:r>
              <a:rPr lang="es-MX" sz="2000" dirty="0" smtClean="0">
                <a:latin typeface="Bell MT" panose="02020503060305020303" pitchFamily="18" charset="0"/>
              </a:rPr>
              <a:t>Para simular el patrón de difracción de </a:t>
            </a:r>
            <a:r>
              <a:rPr lang="es-MX" sz="2000" dirty="0" err="1" smtClean="0">
                <a:latin typeface="Bell MT" panose="02020503060305020303" pitchFamily="18" charset="0"/>
              </a:rPr>
              <a:t>Frounhofer</a:t>
            </a:r>
            <a:r>
              <a:rPr lang="es-MX" sz="2000" dirty="0" smtClean="0">
                <a:latin typeface="Bell MT" panose="02020503060305020303" pitchFamily="18" charset="0"/>
              </a:rPr>
              <a:t>, hicimos un programa en </a:t>
            </a:r>
            <a:r>
              <a:rPr lang="es-MX" sz="2000" dirty="0" err="1" smtClean="0">
                <a:latin typeface="Bell MT" panose="02020503060305020303" pitchFamily="18" charset="0"/>
              </a:rPr>
              <a:t>python</a:t>
            </a:r>
            <a:r>
              <a:rPr lang="es-MX" sz="2000" dirty="0" smtClean="0">
                <a:latin typeface="Bell MT" panose="02020503060305020303" pitchFamily="18" charset="0"/>
              </a:rPr>
              <a:t> con </a:t>
            </a:r>
            <a:r>
              <a:rPr lang="es-MX" sz="2000" dirty="0" smtClean="0">
                <a:latin typeface="Bell MT" panose="02020503060305020303" pitchFamily="18" charset="0"/>
              </a:rPr>
              <a:t>Visual Studio </a:t>
            </a:r>
            <a:r>
              <a:rPr lang="es-MX" sz="2000" dirty="0" err="1" smtClean="0">
                <a:latin typeface="Bell MT" panose="02020503060305020303" pitchFamily="18" charset="0"/>
              </a:rPr>
              <a:t>Code</a:t>
            </a:r>
            <a:r>
              <a:rPr lang="es-MX" sz="2000" dirty="0" smtClean="0">
                <a:latin typeface="Bell MT" panose="02020503060305020303" pitchFamily="18" charset="0"/>
              </a:rPr>
              <a:t> </a:t>
            </a:r>
            <a:r>
              <a:rPr lang="es-MX" sz="2000" dirty="0" smtClean="0">
                <a:latin typeface="Bell MT" panose="02020503060305020303" pitchFamily="18" charset="0"/>
              </a:rPr>
              <a:t>para obtener dicho patrón pero de forma teórica, de tal forma que podamos comparar el resultado experimental con el teórico.</a:t>
            </a:r>
          </a:p>
          <a:p>
            <a:pPr algn="ctr"/>
            <a:r>
              <a:rPr lang="es-MX" sz="2000" dirty="0" smtClean="0">
                <a:latin typeface="Bell MT" panose="02020503060305020303" pitchFamily="18" charset="0"/>
              </a:rPr>
              <a:t>El patrón de difracción resultante es el siguiente:</a:t>
            </a:r>
            <a:endParaRPr lang="es-MX" sz="2000" dirty="0">
              <a:latin typeface="Bell MT" panose="02020503060305020303" pitchFamily="18" charset="0"/>
            </a:endParaRP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8988" y="2080416"/>
            <a:ext cx="4062880" cy="4253955"/>
          </a:xfrm>
          <a:prstGeom prst="rect">
            <a:avLst/>
          </a:prstGeom>
        </p:spPr>
      </p:pic>
    </p:spTree>
    <p:extLst>
      <p:ext uri="{BB962C8B-B14F-4D97-AF65-F5344CB8AC3E}">
        <p14:creationId xmlns:p14="http://schemas.microsoft.com/office/powerpoint/2010/main" val="1755063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689" y="951358"/>
            <a:ext cx="3378977" cy="3359159"/>
          </a:xfrm>
          <a:prstGeom prst="rect">
            <a:avLst/>
          </a:prstGeom>
        </p:spPr>
      </p:pic>
      <p:sp>
        <p:nvSpPr>
          <p:cNvPr id="4" name="CuadroTexto 3"/>
          <p:cNvSpPr txBox="1"/>
          <p:nvPr/>
        </p:nvSpPr>
        <p:spPr>
          <a:xfrm>
            <a:off x="525175" y="4651023"/>
            <a:ext cx="11088690" cy="1631216"/>
          </a:xfrm>
          <a:prstGeom prst="rect">
            <a:avLst/>
          </a:prstGeom>
          <a:noFill/>
        </p:spPr>
        <p:txBody>
          <a:bodyPr wrap="square" rtlCol="0">
            <a:spAutoFit/>
          </a:bodyPr>
          <a:lstStyle/>
          <a:p>
            <a:pPr algn="ctr"/>
            <a:r>
              <a:rPr lang="es-MX" sz="2000" dirty="0" smtClean="0">
                <a:latin typeface="Bell MT" panose="02020503060305020303" pitchFamily="18" charset="0"/>
              </a:rPr>
              <a:t>Notamos que el parecido entre el resultado experimental y el teórico mediante un programa en </a:t>
            </a:r>
            <a:r>
              <a:rPr lang="es-MX" sz="2000" dirty="0" err="1" smtClean="0">
                <a:latin typeface="Bell MT" panose="02020503060305020303" pitchFamily="18" charset="0"/>
              </a:rPr>
              <a:t>python</a:t>
            </a:r>
            <a:r>
              <a:rPr lang="es-MX" sz="2000" dirty="0" smtClean="0">
                <a:latin typeface="Bell MT" panose="02020503060305020303" pitchFamily="18" charset="0"/>
              </a:rPr>
              <a:t> es muy muy similar, por lo que ahora tenemos una gran herramienta para simular patrones de interferencia de difracción de </a:t>
            </a:r>
            <a:r>
              <a:rPr lang="es-MX" sz="2000" dirty="0" err="1" smtClean="0">
                <a:latin typeface="Bell MT" panose="02020503060305020303" pitchFamily="18" charset="0"/>
              </a:rPr>
              <a:t>Frounhofer</a:t>
            </a:r>
            <a:r>
              <a:rPr lang="es-MX" sz="2000" dirty="0" smtClean="0">
                <a:latin typeface="Bell MT" panose="02020503060305020303" pitchFamily="18" charset="0"/>
              </a:rPr>
              <a:t> para aberturas rectangulares, para una abertura circular es otro tema un poco mas complicado pues el campo difractado resultante tomará en cuenta la forma integral de las funciones de </a:t>
            </a:r>
            <a:r>
              <a:rPr lang="es-MX" sz="2000" dirty="0" err="1" smtClean="0">
                <a:latin typeface="Bell MT" panose="02020503060305020303" pitchFamily="18" charset="0"/>
              </a:rPr>
              <a:t>Bessel</a:t>
            </a:r>
            <a:r>
              <a:rPr lang="es-MX" sz="2000" dirty="0" smtClean="0">
                <a:latin typeface="Bell MT" panose="02020503060305020303" pitchFamily="18" charset="0"/>
              </a:rPr>
              <a:t>. Por el momento nos conformamos con una abertura rectangular.</a:t>
            </a:r>
            <a:endParaRPr lang="es-MX" sz="2000" dirty="0">
              <a:latin typeface="Bell MT" panose="02020503060305020303" pitchFamily="18"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825" y="0"/>
            <a:ext cx="4571494" cy="4786489"/>
          </a:xfrm>
          <a:prstGeom prst="rect">
            <a:avLst/>
          </a:prstGeom>
        </p:spPr>
      </p:pic>
    </p:spTree>
    <p:extLst>
      <p:ext uri="{BB962C8B-B14F-4D97-AF65-F5344CB8AC3E}">
        <p14:creationId xmlns:p14="http://schemas.microsoft.com/office/powerpoint/2010/main" val="2820508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5" name="CuadroTexto 4"/>
          <p:cNvSpPr txBox="1"/>
          <p:nvPr/>
        </p:nvSpPr>
        <p:spPr>
          <a:xfrm>
            <a:off x="1829549" y="929469"/>
            <a:ext cx="8195734" cy="1938992"/>
          </a:xfrm>
          <a:prstGeom prst="rect">
            <a:avLst/>
          </a:prstGeom>
          <a:noFill/>
        </p:spPr>
        <p:txBody>
          <a:bodyPr wrap="square" rtlCol="0">
            <a:spAutoFit/>
          </a:bodyPr>
          <a:lstStyle/>
          <a:p>
            <a:pPr algn="ctr"/>
            <a:r>
              <a:rPr lang="es-MX" sz="2000" dirty="0" smtClean="0">
                <a:latin typeface="Bell MT" panose="02020503060305020303" pitchFamily="18" charset="0"/>
              </a:rPr>
              <a:t>El Principio de Huygens-</a:t>
            </a:r>
            <a:r>
              <a:rPr lang="es-MX" sz="2000" dirty="0" err="1" smtClean="0">
                <a:latin typeface="Bell MT" panose="02020503060305020303" pitchFamily="18" charset="0"/>
              </a:rPr>
              <a:t>Fresnel</a:t>
            </a:r>
            <a:r>
              <a:rPr lang="es-MX" sz="2000" dirty="0" smtClean="0">
                <a:latin typeface="Bell MT" panose="02020503060305020303" pitchFamily="18" charset="0"/>
              </a:rPr>
              <a:t>:</a:t>
            </a:r>
          </a:p>
          <a:p>
            <a:endParaRPr lang="es-MX" sz="2000" dirty="0">
              <a:latin typeface="Bell MT" panose="02020503060305020303" pitchFamily="18" charset="0"/>
            </a:endParaRPr>
          </a:p>
          <a:p>
            <a:pPr algn="ctr"/>
            <a:r>
              <a:rPr lang="es-MX" sz="2000" dirty="0" smtClean="0">
                <a:latin typeface="Bell MT" panose="02020503060305020303" pitchFamily="18" charset="0"/>
              </a:rPr>
              <a:t>“Cada punto sin obstrucción de un frente de onda, en un instante de tiempo determinado, sirve como fuente de trenes de onda secundarios esféricos (de la misma frecuencia que la onda primaria). La amplitud del campo </a:t>
            </a:r>
            <a:r>
              <a:rPr lang="es-MX" sz="2000" dirty="0">
                <a:latin typeface="Bell MT" panose="02020503060305020303" pitchFamily="18" charset="0"/>
              </a:rPr>
              <a:t>ó</a:t>
            </a:r>
            <a:r>
              <a:rPr lang="es-MX" sz="2000" dirty="0" smtClean="0">
                <a:latin typeface="Bell MT" panose="02020503060305020303" pitchFamily="18" charset="0"/>
              </a:rPr>
              <a:t>ptico en cualquier punto mas all</a:t>
            </a:r>
            <a:r>
              <a:rPr lang="es-MX" sz="2000" dirty="0">
                <a:latin typeface="Bell MT" panose="02020503060305020303" pitchFamily="18" charset="0"/>
              </a:rPr>
              <a:t>á</a:t>
            </a:r>
            <a:r>
              <a:rPr lang="es-MX" sz="2000" dirty="0" smtClean="0">
                <a:latin typeface="Bell MT" panose="02020503060305020303" pitchFamily="18" charset="0"/>
              </a:rPr>
              <a:t> es la superposición de todos estos trenes de onda”</a:t>
            </a:r>
            <a:endParaRPr lang="es-MX" sz="2000" dirty="0">
              <a:latin typeface="Bell MT" panose="02020503060305020303" pitchFamily="18" charset="0"/>
            </a:endParaRPr>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919" y="3264184"/>
            <a:ext cx="3701344" cy="2220806"/>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9549" y="2923965"/>
            <a:ext cx="4124421" cy="2901244"/>
          </a:xfrm>
          <a:prstGeom prst="rect">
            <a:avLst/>
          </a:prstGeom>
        </p:spPr>
      </p:pic>
    </p:spTree>
    <p:extLst>
      <p:ext uri="{BB962C8B-B14F-4D97-AF65-F5344CB8AC3E}">
        <p14:creationId xmlns:p14="http://schemas.microsoft.com/office/powerpoint/2010/main" val="839568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788356" y="733777"/>
            <a:ext cx="6096000" cy="1693334"/>
          </a:xfrm>
          <a:prstGeom prst="rect">
            <a:avLst/>
          </a:prstGeom>
          <a:noFill/>
        </p:spPr>
        <p:txBody>
          <a:bodyPr wrap="square" rtlCol="0">
            <a:spAutoFit/>
          </a:bodyPr>
          <a:lstStyle/>
          <a:p>
            <a:pPr algn="ctr"/>
            <a:r>
              <a:rPr lang="es-MX" sz="2000" dirty="0">
                <a:latin typeface="Bell MT" panose="02020503060305020303" pitchFamily="18" charset="0"/>
              </a:rPr>
              <a:t>Difracción es un término que se atribuye a varios fenómenos que ocurren cuando una </a:t>
            </a:r>
            <a:r>
              <a:rPr lang="es-MX" sz="2000" dirty="0" smtClean="0">
                <a:latin typeface="Bell MT" panose="02020503060305020303" pitchFamily="18" charset="0"/>
              </a:rPr>
              <a:t>onda</a:t>
            </a:r>
            <a:r>
              <a:rPr lang="es-MX" sz="2000" dirty="0">
                <a:latin typeface="Bell MT" panose="02020503060305020303" pitchFamily="18" charset="0"/>
              </a:rPr>
              <a:t> se encuentra con un obstáculo o una rendija</a:t>
            </a:r>
            <a:r>
              <a:rPr lang="es-MX" sz="2000" dirty="0" smtClean="0">
                <a:latin typeface="Bell MT" panose="02020503060305020303" pitchFamily="18" charset="0"/>
              </a:rPr>
              <a:t>.</a:t>
            </a:r>
          </a:p>
          <a:p>
            <a:pPr algn="ctr"/>
            <a:r>
              <a:rPr lang="es-MX" sz="2000" dirty="0" smtClean="0">
                <a:latin typeface="Bell MT" panose="02020503060305020303" pitchFamily="18" charset="0"/>
              </a:rPr>
              <a:t>Se define como la desviación de la luz de su propagación rectilínea.</a:t>
            </a:r>
            <a:endParaRPr lang="es-MX" sz="2000" dirty="0">
              <a:latin typeface="Bell MT" panose="02020503060305020303"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427111"/>
            <a:ext cx="5441244" cy="3448531"/>
          </a:xfrm>
          <a:prstGeom prst="rect">
            <a:avLst/>
          </a:prstGeom>
        </p:spPr>
      </p:pic>
    </p:spTree>
    <p:extLst>
      <p:ext uri="{BB962C8B-B14F-4D97-AF65-F5344CB8AC3E}">
        <p14:creationId xmlns:p14="http://schemas.microsoft.com/office/powerpoint/2010/main" val="706891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1264357" y="1419169"/>
            <a:ext cx="9403644" cy="707886"/>
          </a:xfrm>
          <a:prstGeom prst="rect">
            <a:avLst/>
          </a:prstGeom>
          <a:noFill/>
        </p:spPr>
        <p:txBody>
          <a:bodyPr wrap="square" rtlCol="0">
            <a:spAutoFit/>
          </a:bodyPr>
          <a:lstStyle/>
          <a:p>
            <a:pPr algn="ctr"/>
            <a:r>
              <a:rPr lang="es-MX" sz="2000" dirty="0" smtClean="0">
                <a:latin typeface="Bell MT" panose="02020503060305020303" pitchFamily="18" charset="0"/>
              </a:rPr>
              <a:t>Existen 2 tipos de difracción:</a:t>
            </a:r>
          </a:p>
          <a:p>
            <a:pPr algn="ctr"/>
            <a:r>
              <a:rPr lang="es-MX" sz="2000" dirty="0" smtClean="0">
                <a:latin typeface="Bell MT" panose="02020503060305020303" pitchFamily="18" charset="0"/>
              </a:rPr>
              <a:t>Difracción de </a:t>
            </a:r>
            <a:r>
              <a:rPr lang="es-MX" sz="2000" dirty="0" err="1" smtClean="0">
                <a:latin typeface="Bell MT" panose="02020503060305020303" pitchFamily="18" charset="0"/>
              </a:rPr>
              <a:t>Fresnel</a:t>
            </a:r>
            <a:r>
              <a:rPr lang="es-MX" sz="2000" dirty="0" smtClean="0">
                <a:latin typeface="Bell MT" panose="02020503060305020303" pitchFamily="18" charset="0"/>
              </a:rPr>
              <a:t> o de campo cercano y Difracción de </a:t>
            </a:r>
            <a:r>
              <a:rPr lang="es-MX" sz="2000" dirty="0" err="1" smtClean="0">
                <a:latin typeface="Bell MT" panose="02020503060305020303" pitchFamily="18" charset="0"/>
              </a:rPr>
              <a:t>Frounhofer</a:t>
            </a:r>
            <a:r>
              <a:rPr lang="es-MX" sz="2000" dirty="0" smtClean="0">
                <a:latin typeface="Bell MT" panose="02020503060305020303" pitchFamily="18" charset="0"/>
              </a:rPr>
              <a:t> o de campo lejano.</a:t>
            </a:r>
            <a:endParaRPr lang="es-MX" sz="2000" dirty="0">
              <a:latin typeface="Bell MT" panose="02020503060305020303" pitchFamily="18" charset="0"/>
            </a:endParaRPr>
          </a:p>
        </p:txBody>
      </p:sp>
      <p:sp>
        <p:nvSpPr>
          <p:cNvPr id="5" name="CuadroTexto 4"/>
          <p:cNvSpPr txBox="1"/>
          <p:nvPr/>
        </p:nvSpPr>
        <p:spPr>
          <a:xfrm>
            <a:off x="949164" y="2180184"/>
            <a:ext cx="10034029" cy="1015663"/>
          </a:xfrm>
          <a:prstGeom prst="rect">
            <a:avLst/>
          </a:prstGeom>
          <a:noFill/>
        </p:spPr>
        <p:txBody>
          <a:bodyPr wrap="none" rtlCol="0">
            <a:spAutoFit/>
          </a:bodyPr>
          <a:lstStyle/>
          <a:p>
            <a:pPr algn="ctr"/>
            <a:r>
              <a:rPr lang="es-MX" sz="2000" dirty="0" smtClean="0">
                <a:latin typeface="Bell MT" panose="02020503060305020303" pitchFamily="18" charset="0"/>
              </a:rPr>
              <a:t>La difracción de </a:t>
            </a:r>
            <a:r>
              <a:rPr lang="es-MX" sz="2000" dirty="0" err="1" smtClean="0">
                <a:latin typeface="Bell MT" panose="02020503060305020303" pitchFamily="18" charset="0"/>
              </a:rPr>
              <a:t>Frounhofer</a:t>
            </a:r>
            <a:r>
              <a:rPr lang="es-MX" sz="2000" dirty="0" smtClean="0">
                <a:latin typeface="Bell MT" panose="02020503060305020303" pitchFamily="18" charset="0"/>
              </a:rPr>
              <a:t>, como su nombre lo dice, supone que la distancia entre la abertura</a:t>
            </a:r>
          </a:p>
          <a:p>
            <a:pPr algn="ctr"/>
            <a:r>
              <a:rPr lang="es-MX" sz="2000" dirty="0" smtClean="0">
                <a:latin typeface="Bell MT" panose="02020503060305020303" pitchFamily="18" charset="0"/>
              </a:rPr>
              <a:t>y el plano de observación están muy alejados, tal que con esta aproximación se simplifican las</a:t>
            </a:r>
          </a:p>
          <a:p>
            <a:pPr algn="ctr"/>
            <a:r>
              <a:rPr lang="es-MX" sz="2000" dirty="0" smtClean="0">
                <a:latin typeface="Bell MT" panose="02020503060305020303" pitchFamily="18" charset="0"/>
              </a:rPr>
              <a:t>ecuaciones involucradas.</a:t>
            </a: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533" y="3195847"/>
            <a:ext cx="7631289" cy="3125930"/>
          </a:xfrm>
          <a:prstGeom prst="rect">
            <a:avLst/>
          </a:prstGeom>
        </p:spPr>
      </p:pic>
    </p:spTree>
    <p:extLst>
      <p:ext uri="{BB962C8B-B14F-4D97-AF65-F5344CB8AC3E}">
        <p14:creationId xmlns:p14="http://schemas.microsoft.com/office/powerpoint/2010/main" val="1878117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1727948" y="848091"/>
            <a:ext cx="8692315" cy="1015663"/>
          </a:xfrm>
          <a:prstGeom prst="rect">
            <a:avLst/>
          </a:prstGeom>
          <a:noFill/>
        </p:spPr>
        <p:txBody>
          <a:bodyPr wrap="square" rtlCol="0">
            <a:spAutoFit/>
          </a:bodyPr>
          <a:lstStyle/>
          <a:p>
            <a:pPr algn="ctr"/>
            <a:r>
              <a:rPr lang="es-MX" sz="2000" dirty="0" smtClean="0">
                <a:latin typeface="Bell MT" panose="02020503060305020303" pitchFamily="18" charset="0"/>
              </a:rPr>
              <a:t>Si consideramos una abertura de alto D con un ancho despreciable tal que </a:t>
            </a:r>
            <a:r>
              <a:rPr lang="es-MX" sz="2000" dirty="0" smtClean="0">
                <a:latin typeface="Bell MT" panose="02020503060305020303" pitchFamily="18" charset="0"/>
              </a:rPr>
              <a:t>través </a:t>
            </a:r>
            <a:r>
              <a:rPr lang="es-MX" sz="2000" dirty="0" smtClean="0">
                <a:latin typeface="Bell MT" panose="02020503060305020303" pitchFamily="18" charset="0"/>
              </a:rPr>
              <a:t>de ella se difracte una onda electromagnética esférica, tenemos que el campo difractado se puede expresar como la siguiente integral:</a:t>
            </a: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3912" y="1883678"/>
            <a:ext cx="6200385" cy="1044275"/>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593" y="2947877"/>
            <a:ext cx="4651021" cy="3306999"/>
          </a:xfrm>
          <a:prstGeom prst="rect">
            <a:avLst/>
          </a:prstGeom>
        </p:spPr>
      </p:pic>
    </p:spTree>
    <p:extLst>
      <p:ext uri="{BB962C8B-B14F-4D97-AF65-F5344CB8AC3E}">
        <p14:creationId xmlns:p14="http://schemas.microsoft.com/office/powerpoint/2010/main" val="586131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2602771" y="1130468"/>
            <a:ext cx="7044267" cy="1015663"/>
          </a:xfrm>
          <a:prstGeom prst="rect">
            <a:avLst/>
          </a:prstGeom>
          <a:noFill/>
        </p:spPr>
        <p:txBody>
          <a:bodyPr wrap="square" rtlCol="0">
            <a:spAutoFit/>
          </a:bodyPr>
          <a:lstStyle/>
          <a:p>
            <a:pPr algn="ctr"/>
            <a:r>
              <a:rPr lang="es-MX" sz="2000" dirty="0" smtClean="0">
                <a:latin typeface="Bell MT" panose="02020503060305020303" pitchFamily="18" charset="0"/>
              </a:rPr>
              <a:t>La cantidad que puede medirse de forma rápida es la </a:t>
            </a:r>
            <a:r>
              <a:rPr lang="es-MX" sz="2000" dirty="0" err="1" smtClean="0">
                <a:latin typeface="Bell MT" panose="02020503060305020303" pitchFamily="18" charset="0"/>
              </a:rPr>
              <a:t>Irradiancia</a:t>
            </a:r>
            <a:r>
              <a:rPr lang="es-MX" sz="2000" dirty="0" smtClean="0">
                <a:latin typeface="Bell MT" panose="02020503060305020303" pitchFamily="18" charset="0"/>
              </a:rPr>
              <a:t> que se define como la norma del promedio del vector de </a:t>
            </a:r>
            <a:r>
              <a:rPr lang="es-MX" sz="2000" dirty="0" err="1" smtClean="0">
                <a:latin typeface="Bell MT" panose="02020503060305020303" pitchFamily="18" charset="0"/>
              </a:rPr>
              <a:t>Poyting</a:t>
            </a:r>
            <a:r>
              <a:rPr lang="es-MX" sz="2000" dirty="0" smtClean="0">
                <a:latin typeface="Bell MT" panose="02020503060305020303" pitchFamily="18" charset="0"/>
              </a:rPr>
              <a:t>, que se simplifica como: </a:t>
            </a:r>
            <a:endParaRPr lang="es-MX" sz="2000" dirty="0">
              <a:latin typeface="Bell MT" panose="02020503060305020303" pitchFamily="18" charset="0"/>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8042" y="2236352"/>
            <a:ext cx="3493724" cy="1090042"/>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2130" y="4143465"/>
            <a:ext cx="2665543" cy="1461313"/>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0263" y="5376962"/>
            <a:ext cx="5489279" cy="455632"/>
          </a:xfrm>
          <a:prstGeom prst="rect">
            <a:avLst/>
          </a:prstGeom>
        </p:spPr>
      </p:pic>
      <p:sp>
        <p:nvSpPr>
          <p:cNvPr id="8" name="CuadroTexto 7"/>
          <p:cNvSpPr txBox="1"/>
          <p:nvPr/>
        </p:nvSpPr>
        <p:spPr>
          <a:xfrm>
            <a:off x="1617773" y="3334819"/>
            <a:ext cx="9014263" cy="707886"/>
          </a:xfrm>
          <a:prstGeom prst="rect">
            <a:avLst/>
          </a:prstGeom>
          <a:noFill/>
        </p:spPr>
        <p:txBody>
          <a:bodyPr wrap="none" rtlCol="0">
            <a:spAutoFit/>
          </a:bodyPr>
          <a:lstStyle/>
          <a:p>
            <a:pPr algn="ctr"/>
            <a:r>
              <a:rPr lang="es-MX" sz="2000" dirty="0" smtClean="0">
                <a:latin typeface="Bell MT" panose="02020503060305020303" pitchFamily="18" charset="0"/>
              </a:rPr>
              <a:t>Calculando el valor de la norma al cuadrado del campo difractado y  sustituyendo en </a:t>
            </a:r>
          </a:p>
          <a:p>
            <a:pPr algn="ctr"/>
            <a:r>
              <a:rPr lang="es-MX" sz="2000" dirty="0" smtClean="0">
                <a:latin typeface="Bell MT" panose="02020503060305020303" pitchFamily="18" charset="0"/>
              </a:rPr>
              <a:t>el valor de la </a:t>
            </a:r>
            <a:r>
              <a:rPr lang="es-MX" sz="2000" dirty="0" err="1" smtClean="0">
                <a:latin typeface="Bell MT" panose="02020503060305020303" pitchFamily="18" charset="0"/>
              </a:rPr>
              <a:t>Irradiancia</a:t>
            </a:r>
            <a:r>
              <a:rPr lang="es-MX" sz="2000" dirty="0" smtClean="0">
                <a:latin typeface="Bell MT" panose="02020503060305020303" pitchFamily="18" charset="0"/>
              </a:rPr>
              <a:t> obtenemos:</a:t>
            </a:r>
            <a:endParaRPr lang="es-MX" sz="2000" dirty="0">
              <a:latin typeface="Bell MT" panose="02020503060305020303" pitchFamily="18" charset="0"/>
            </a:endParaRPr>
          </a:p>
        </p:txBody>
      </p:sp>
    </p:spTree>
    <p:extLst>
      <p:ext uri="{BB962C8B-B14F-4D97-AF65-F5344CB8AC3E}">
        <p14:creationId xmlns:p14="http://schemas.microsoft.com/office/powerpoint/2010/main" val="389325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5" name="CuadroTexto 4"/>
          <p:cNvSpPr txBox="1"/>
          <p:nvPr/>
        </p:nvSpPr>
        <p:spPr>
          <a:xfrm>
            <a:off x="1829549" y="912044"/>
            <a:ext cx="8568266" cy="707886"/>
          </a:xfrm>
          <a:prstGeom prst="rect">
            <a:avLst/>
          </a:prstGeom>
          <a:noFill/>
        </p:spPr>
        <p:txBody>
          <a:bodyPr wrap="square" rtlCol="0">
            <a:spAutoFit/>
          </a:bodyPr>
          <a:lstStyle/>
          <a:p>
            <a:pPr algn="ctr"/>
            <a:r>
              <a:rPr lang="es-MX" sz="2000" dirty="0" smtClean="0">
                <a:latin typeface="Bell MT" panose="02020503060305020303" pitchFamily="18" charset="0"/>
              </a:rPr>
              <a:t>Si hacemos una gráfica de Posición-</a:t>
            </a:r>
            <a:r>
              <a:rPr lang="es-MX" sz="2000" dirty="0" err="1" smtClean="0">
                <a:latin typeface="Bell MT" panose="02020503060305020303" pitchFamily="18" charset="0"/>
              </a:rPr>
              <a:t>Irradiancia</a:t>
            </a:r>
            <a:r>
              <a:rPr lang="es-MX" sz="2000" dirty="0" smtClean="0">
                <a:latin typeface="Bell MT" panose="02020503060305020303" pitchFamily="18" charset="0"/>
              </a:rPr>
              <a:t> de la </a:t>
            </a:r>
            <a:r>
              <a:rPr lang="es-MX" sz="2000" dirty="0" err="1" smtClean="0">
                <a:latin typeface="Bell MT" panose="02020503060305020303" pitchFamily="18" charset="0"/>
              </a:rPr>
              <a:t>ec</a:t>
            </a:r>
            <a:r>
              <a:rPr lang="es-MX" sz="2000" dirty="0" smtClean="0">
                <a:latin typeface="Bell MT" panose="02020503060305020303" pitchFamily="18" charset="0"/>
              </a:rPr>
              <a:t>. Obtenida anteriormente se ve como:</a:t>
            </a:r>
            <a:endParaRPr lang="es-MX" sz="2000" dirty="0">
              <a:latin typeface="Bell MT" panose="02020503060305020303" pitchFamily="18" charset="0"/>
            </a:endParaRP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456" y="1798392"/>
            <a:ext cx="5954452" cy="3577821"/>
          </a:xfrm>
          <a:prstGeom prst="rect">
            <a:avLst/>
          </a:prstGeom>
        </p:spPr>
      </p:pic>
    </p:spTree>
    <p:extLst>
      <p:ext uri="{BB962C8B-B14F-4D97-AF65-F5344CB8AC3E}">
        <p14:creationId xmlns:p14="http://schemas.microsoft.com/office/powerpoint/2010/main" val="852029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2110716" y="929469"/>
            <a:ext cx="8028379" cy="1015663"/>
          </a:xfrm>
          <a:prstGeom prst="rect">
            <a:avLst/>
          </a:prstGeom>
          <a:noFill/>
        </p:spPr>
        <p:txBody>
          <a:bodyPr wrap="square" rtlCol="0">
            <a:spAutoFit/>
          </a:bodyPr>
          <a:lstStyle/>
          <a:p>
            <a:pPr algn="ctr"/>
            <a:r>
              <a:rPr lang="es-MX" sz="2000" dirty="0" smtClean="0">
                <a:latin typeface="Bell MT" panose="02020503060305020303" pitchFamily="18" charset="0"/>
              </a:rPr>
              <a:t>Pero si ahora consideramos una abertura cuyo ancho no sea despreciable, el campo difractado (ahora en 2 dimensiones) se escribe como la siguiente integral, en donde usamos la fórmula de Euler para simplificar la expresión.</a:t>
            </a:r>
            <a:endParaRPr lang="es-MX" sz="2000" dirty="0">
              <a:latin typeface="Bell MT" panose="02020503060305020303" pitchFamily="18" charset="0"/>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3698" y="1945132"/>
            <a:ext cx="6182413" cy="1057684"/>
          </a:xfrm>
          <a:prstGeom prst="rect">
            <a:avLst/>
          </a:prstGeom>
        </p:spPr>
      </p:pic>
      <p:sp>
        <p:nvSpPr>
          <p:cNvPr id="6" name="CuadroTexto 5"/>
          <p:cNvSpPr txBox="1"/>
          <p:nvPr/>
        </p:nvSpPr>
        <p:spPr>
          <a:xfrm>
            <a:off x="1753623" y="3310593"/>
            <a:ext cx="8742562" cy="707886"/>
          </a:xfrm>
          <a:prstGeom prst="rect">
            <a:avLst/>
          </a:prstGeom>
          <a:noFill/>
        </p:spPr>
        <p:txBody>
          <a:bodyPr wrap="square" rtlCol="0">
            <a:spAutoFit/>
          </a:bodyPr>
          <a:lstStyle/>
          <a:p>
            <a:pPr algn="ctr"/>
            <a:r>
              <a:rPr lang="es-MX" sz="2000" dirty="0" smtClean="0">
                <a:latin typeface="Bell MT" panose="02020503060305020303" pitchFamily="18" charset="0"/>
              </a:rPr>
              <a:t>Notamos que la integral anterior es la Transformada de Fourier de la función F(</a:t>
            </a:r>
            <a:r>
              <a:rPr lang="es-MX" sz="2000" dirty="0" err="1" smtClean="0">
                <a:latin typeface="Bell MT" panose="02020503060305020303" pitchFamily="18" charset="0"/>
              </a:rPr>
              <a:t>z,y</a:t>
            </a:r>
            <a:r>
              <a:rPr lang="es-MX" sz="2000" dirty="0" smtClean="0">
                <a:latin typeface="Bell MT" panose="02020503060305020303" pitchFamily="18" charset="0"/>
              </a:rPr>
              <a:t>)=1 evaluada en los limites de la abertura, por lo que la integral queda como:</a:t>
            </a:r>
            <a:endParaRPr lang="es-MX" sz="2000" dirty="0">
              <a:latin typeface="Bell MT" panose="02020503060305020303" pitchFamily="18" charset="0"/>
            </a:endParaRPr>
          </a:p>
        </p:txBody>
      </p:sp>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4187" y="4486464"/>
            <a:ext cx="7681433" cy="1057684"/>
          </a:xfrm>
          <a:prstGeom prst="rect">
            <a:avLst/>
          </a:prstGeom>
        </p:spPr>
      </p:pic>
    </p:spTree>
    <p:extLst>
      <p:ext uri="{BB962C8B-B14F-4D97-AF65-F5344CB8AC3E}">
        <p14:creationId xmlns:p14="http://schemas.microsoft.com/office/powerpoint/2010/main" val="2532919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2568906" y="976580"/>
            <a:ext cx="7112000" cy="1323439"/>
          </a:xfrm>
          <a:prstGeom prst="rect">
            <a:avLst/>
          </a:prstGeom>
          <a:noFill/>
        </p:spPr>
        <p:txBody>
          <a:bodyPr wrap="square" rtlCol="0">
            <a:spAutoFit/>
          </a:bodyPr>
          <a:lstStyle/>
          <a:p>
            <a:pPr algn="ctr"/>
            <a:r>
              <a:rPr lang="es-MX" sz="2000" dirty="0" smtClean="0">
                <a:latin typeface="Bell MT" panose="02020503060305020303" pitchFamily="18" charset="0"/>
              </a:rPr>
              <a:t>Puesto que las variables del integrando pueden separarse, el resultado de integrar el campo difractado para una abertura rectangular de ancho a y alto b es muy similar al caso de 1 dimensión, por lo que la </a:t>
            </a:r>
            <a:r>
              <a:rPr lang="es-MX" sz="2000" dirty="0" err="1" smtClean="0">
                <a:latin typeface="Bell MT" panose="02020503060305020303" pitchFamily="18" charset="0"/>
              </a:rPr>
              <a:t>Irradiancia</a:t>
            </a:r>
            <a:r>
              <a:rPr lang="es-MX" sz="2000" dirty="0" smtClean="0">
                <a:latin typeface="Bell MT" panose="02020503060305020303" pitchFamily="18" charset="0"/>
              </a:rPr>
              <a:t> nos queda como:</a:t>
            </a:r>
            <a:endParaRPr lang="es-MX" sz="2000" dirty="0">
              <a:latin typeface="Bell MT" panose="02020503060305020303" pitchFamily="18" charset="0"/>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5942" y="2770039"/>
            <a:ext cx="4037921" cy="123123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6105" y="4623134"/>
            <a:ext cx="7277597" cy="463120"/>
          </a:xfrm>
          <a:prstGeom prst="rect">
            <a:avLst/>
          </a:prstGeom>
        </p:spPr>
      </p:pic>
    </p:spTree>
    <p:extLst>
      <p:ext uri="{BB962C8B-B14F-4D97-AF65-F5344CB8AC3E}">
        <p14:creationId xmlns:p14="http://schemas.microsoft.com/office/powerpoint/2010/main" val="3323457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774</TotalTime>
  <Words>580</Words>
  <Application>Microsoft Office PowerPoint</Application>
  <PresentationFormat>Panorámica</PresentationFormat>
  <Paragraphs>31</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Bell MT</vt:lpstr>
      <vt:lpstr>Calibri</vt:lpstr>
      <vt:lpstr>Calibri Light</vt:lpstr>
      <vt:lpstr>Retrospección</vt:lpstr>
      <vt:lpstr>DIFRACCIÓN DE FROUNHOFER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DIFRACCIÓN DE FROUNHOFER</dc:title>
  <dc:creator>Alejandro Lev</dc:creator>
  <cp:lastModifiedBy>Alejandro Lev</cp:lastModifiedBy>
  <cp:revision>13</cp:revision>
  <dcterms:created xsi:type="dcterms:W3CDTF">2021-02-11T10:56:16Z</dcterms:created>
  <dcterms:modified xsi:type="dcterms:W3CDTF">2021-02-11T23:51:43Z</dcterms:modified>
</cp:coreProperties>
</file>