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2" r:id="rId2"/>
  </p:sldIdLst>
  <p:sldSz cx="30279975" cy="42808525"/>
  <p:notesSz cx="6858000" cy="9144000"/>
  <p:defaultTextStyle>
    <a:defPPr>
      <a:defRPr lang="en-GB"/>
    </a:defPPr>
    <a:lvl1pPr algn="l" rtl="0" fontAlgn="base">
      <a:spcBef>
        <a:spcPct val="0"/>
      </a:spcBef>
      <a:spcAft>
        <a:spcPct val="0"/>
      </a:spcAft>
      <a:defRPr sz="8300" kern="1200">
        <a:solidFill>
          <a:schemeClr val="tx1"/>
        </a:solidFill>
        <a:latin typeface="Arial" charset="0"/>
        <a:ea typeface="+mn-ea"/>
        <a:cs typeface="+mn-cs"/>
      </a:defRPr>
    </a:lvl1pPr>
    <a:lvl2pPr marL="457064" algn="l" rtl="0" fontAlgn="base">
      <a:spcBef>
        <a:spcPct val="0"/>
      </a:spcBef>
      <a:spcAft>
        <a:spcPct val="0"/>
      </a:spcAft>
      <a:defRPr sz="8300" kern="1200">
        <a:solidFill>
          <a:schemeClr val="tx1"/>
        </a:solidFill>
        <a:latin typeface="Arial" charset="0"/>
        <a:ea typeface="+mn-ea"/>
        <a:cs typeface="+mn-cs"/>
      </a:defRPr>
    </a:lvl2pPr>
    <a:lvl3pPr marL="914128" algn="l" rtl="0" fontAlgn="base">
      <a:spcBef>
        <a:spcPct val="0"/>
      </a:spcBef>
      <a:spcAft>
        <a:spcPct val="0"/>
      </a:spcAft>
      <a:defRPr sz="8300" kern="1200">
        <a:solidFill>
          <a:schemeClr val="tx1"/>
        </a:solidFill>
        <a:latin typeface="Arial" charset="0"/>
        <a:ea typeface="+mn-ea"/>
        <a:cs typeface="+mn-cs"/>
      </a:defRPr>
    </a:lvl3pPr>
    <a:lvl4pPr marL="1371192" algn="l" rtl="0" fontAlgn="base">
      <a:spcBef>
        <a:spcPct val="0"/>
      </a:spcBef>
      <a:spcAft>
        <a:spcPct val="0"/>
      </a:spcAft>
      <a:defRPr sz="8300" kern="1200">
        <a:solidFill>
          <a:schemeClr val="tx1"/>
        </a:solidFill>
        <a:latin typeface="Arial" charset="0"/>
        <a:ea typeface="+mn-ea"/>
        <a:cs typeface="+mn-cs"/>
      </a:defRPr>
    </a:lvl4pPr>
    <a:lvl5pPr marL="1828256" algn="l" rtl="0" fontAlgn="base">
      <a:spcBef>
        <a:spcPct val="0"/>
      </a:spcBef>
      <a:spcAft>
        <a:spcPct val="0"/>
      </a:spcAft>
      <a:defRPr sz="8300" kern="1200">
        <a:solidFill>
          <a:schemeClr val="tx1"/>
        </a:solidFill>
        <a:latin typeface="Arial" charset="0"/>
        <a:ea typeface="+mn-ea"/>
        <a:cs typeface="+mn-cs"/>
      </a:defRPr>
    </a:lvl5pPr>
    <a:lvl6pPr marL="2285320" algn="l" defTabSz="914128" rtl="0" eaLnBrk="1" latinLnBrk="0" hangingPunct="1">
      <a:defRPr sz="8300" kern="1200">
        <a:solidFill>
          <a:schemeClr val="tx1"/>
        </a:solidFill>
        <a:latin typeface="Arial" charset="0"/>
        <a:ea typeface="+mn-ea"/>
        <a:cs typeface="+mn-cs"/>
      </a:defRPr>
    </a:lvl6pPr>
    <a:lvl7pPr marL="2742384" algn="l" defTabSz="914128" rtl="0" eaLnBrk="1" latinLnBrk="0" hangingPunct="1">
      <a:defRPr sz="8300" kern="1200">
        <a:solidFill>
          <a:schemeClr val="tx1"/>
        </a:solidFill>
        <a:latin typeface="Arial" charset="0"/>
        <a:ea typeface="+mn-ea"/>
        <a:cs typeface="+mn-cs"/>
      </a:defRPr>
    </a:lvl7pPr>
    <a:lvl8pPr marL="3199448" algn="l" defTabSz="914128" rtl="0" eaLnBrk="1" latinLnBrk="0" hangingPunct="1">
      <a:defRPr sz="8300" kern="1200">
        <a:solidFill>
          <a:schemeClr val="tx1"/>
        </a:solidFill>
        <a:latin typeface="Arial" charset="0"/>
        <a:ea typeface="+mn-ea"/>
        <a:cs typeface="+mn-cs"/>
      </a:defRPr>
    </a:lvl8pPr>
    <a:lvl9pPr marL="3656512" algn="l" defTabSz="914128" rtl="0" eaLnBrk="1" latinLnBrk="0" hangingPunct="1">
      <a:defRPr sz="83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4660"/>
  </p:normalViewPr>
  <p:slideViewPr>
    <p:cSldViewPr showGuides="1">
      <p:cViewPr>
        <p:scale>
          <a:sx n="37" d="100"/>
          <a:sy n="37" d="100"/>
        </p:scale>
        <p:origin x="-80" y="-80"/>
      </p:cViewPr>
      <p:guideLst>
        <p:guide orient="horz" pos="13483"/>
        <p:guide pos="9537"/>
      </p:guideLst>
    </p:cSldViewPr>
  </p:slideViewPr>
  <p:notesTextViewPr>
    <p:cViewPr>
      <p:scale>
        <a:sx n="100" d="100"/>
        <a:sy n="100" d="100"/>
      </p:scale>
      <p:origin x="0" y="160"/>
    </p:cViewPr>
  </p:notesTextViewPr>
  <p:sorterViewPr>
    <p:cViewPr>
      <p:scale>
        <a:sx n="66" d="100"/>
        <a:sy n="66" d="100"/>
      </p:scale>
      <p:origin x="0" y="2648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tc9:thesis:results:TAGste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tc9:thesis:results:cyc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1"/>
          <c:order val="0"/>
          <c:spPr>
            <a:ln w="47625">
              <a:noFill/>
            </a:ln>
          </c:spPr>
          <c:xVal>
            <c:numRef>
              <c:f>Sheet2!$B$1:$B$9</c:f>
              <c:numCache>
                <c:formatCode>General</c:formatCode>
                <c:ptCount val="9"/>
                <c:pt idx="0">
                  <c:v>100000.0</c:v>
                </c:pt>
                <c:pt idx="1">
                  <c:v>10000.0</c:v>
                </c:pt>
                <c:pt idx="2">
                  <c:v>20000.0</c:v>
                </c:pt>
                <c:pt idx="3">
                  <c:v>250000.0</c:v>
                </c:pt>
                <c:pt idx="4">
                  <c:v>500000.0</c:v>
                </c:pt>
                <c:pt idx="5">
                  <c:v>50000.0</c:v>
                </c:pt>
                <c:pt idx="6">
                  <c:v>5000.0</c:v>
                </c:pt>
                <c:pt idx="7">
                  <c:v>2000.0</c:v>
                </c:pt>
                <c:pt idx="8">
                  <c:v>1000.0</c:v>
                </c:pt>
              </c:numCache>
            </c:numRef>
          </c:xVal>
          <c:yVal>
            <c:numRef>
              <c:f>Sheet2!$E$1:$E$9</c:f>
              <c:numCache>
                <c:formatCode>General</c:formatCode>
                <c:ptCount val="9"/>
                <c:pt idx="0">
                  <c:v>4.28861295822065E6</c:v>
                </c:pt>
                <c:pt idx="1">
                  <c:v>5.37849127614347E6</c:v>
                </c:pt>
                <c:pt idx="2">
                  <c:v>4.79215056154521E6</c:v>
                </c:pt>
                <c:pt idx="3">
                  <c:v>4.24126956800352E6</c:v>
                </c:pt>
                <c:pt idx="4">
                  <c:v>4.23278003734867E6</c:v>
                </c:pt>
                <c:pt idx="5">
                  <c:v>4.40171464369317E6</c:v>
                </c:pt>
                <c:pt idx="6">
                  <c:v>6.24026411873148E6</c:v>
                </c:pt>
                <c:pt idx="7">
                  <c:v>7.62839981732146E6</c:v>
                </c:pt>
                <c:pt idx="8">
                  <c:v>8.66102610820595E6</c:v>
                </c:pt>
              </c:numCache>
            </c:numRef>
          </c:yVal>
          <c:smooth val="0"/>
        </c:ser>
        <c:dLbls>
          <c:showLegendKey val="0"/>
          <c:showVal val="0"/>
          <c:showCatName val="0"/>
          <c:showSerName val="0"/>
          <c:showPercent val="0"/>
          <c:showBubbleSize val="0"/>
        </c:dLbls>
        <c:axId val="-2074566104"/>
        <c:axId val="-2074729752"/>
      </c:scatterChart>
      <c:valAx>
        <c:axId val="-2074566104"/>
        <c:scaling>
          <c:orientation val="minMax"/>
          <c:max val="500000.0"/>
        </c:scaling>
        <c:delete val="0"/>
        <c:axPos val="b"/>
        <c:title>
          <c:tx>
            <c:rich>
              <a:bodyPr/>
              <a:lstStyle/>
              <a:p>
                <a:pPr>
                  <a:defRPr/>
                </a:pPr>
                <a:r>
                  <a:rPr lang="en-US"/>
                  <a:t>window size</a:t>
                </a:r>
              </a:p>
            </c:rich>
          </c:tx>
          <c:layout/>
          <c:overlay val="0"/>
        </c:title>
        <c:numFmt formatCode="General" sourceLinked="1"/>
        <c:majorTickMark val="out"/>
        <c:minorTickMark val="none"/>
        <c:tickLblPos val="nextTo"/>
        <c:crossAx val="-2074729752"/>
        <c:crosses val="autoZero"/>
        <c:crossBetween val="midCat"/>
      </c:valAx>
      <c:valAx>
        <c:axId val="-2074729752"/>
        <c:scaling>
          <c:orientation val="minMax"/>
        </c:scaling>
        <c:delete val="0"/>
        <c:axPos val="l"/>
        <c:majorGridlines/>
        <c:title>
          <c:tx>
            <c:rich>
              <a:bodyPr rot="-5400000" vert="horz"/>
              <a:lstStyle/>
              <a:p>
                <a:pPr>
                  <a:defRPr/>
                </a:pPr>
                <a:r>
                  <a:rPr lang="en-US"/>
                  <a:t>tag SNPs</a:t>
                </a:r>
              </a:p>
            </c:rich>
          </c:tx>
          <c:layout/>
          <c:overlay val="0"/>
        </c:title>
        <c:numFmt formatCode="General" sourceLinked="1"/>
        <c:majorTickMark val="out"/>
        <c:minorTickMark val="none"/>
        <c:tickLblPos val="nextTo"/>
        <c:crossAx val="-2074566104"/>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39768095254628"/>
          <c:y val="0.013953488372093"/>
          <c:w val="0.788027645042645"/>
          <c:h val="0.858062259659403"/>
        </c:manualLayout>
      </c:layout>
      <c:scatterChart>
        <c:scatterStyle val="lineMarker"/>
        <c:varyColors val="0"/>
        <c:ser>
          <c:idx val="0"/>
          <c:order val="0"/>
          <c:tx>
            <c:strRef>
              <c:f>Sheet1!$G$1</c:f>
              <c:strCache>
                <c:ptCount val="1"/>
                <c:pt idx="0">
                  <c:v>1 cycle</c:v>
                </c:pt>
              </c:strCache>
            </c:strRef>
          </c:tx>
          <c:spPr>
            <a:ln w="47625">
              <a:noFill/>
            </a:ln>
          </c:spPr>
          <c:xVal>
            <c:numRef>
              <c:f>Sheet1!$A$2:$A$12</c:f>
              <c:numCache>
                <c:formatCode>General</c:formatCode>
                <c:ptCount val="11"/>
                <c:pt idx="0">
                  <c:v>0.0</c:v>
                </c:pt>
                <c:pt idx="1">
                  <c:v>100000.0</c:v>
                </c:pt>
                <c:pt idx="2">
                  <c:v>200000.0</c:v>
                </c:pt>
                <c:pt idx="3">
                  <c:v>300000.0</c:v>
                </c:pt>
                <c:pt idx="4">
                  <c:v>400000.0</c:v>
                </c:pt>
                <c:pt idx="5">
                  <c:v>500000.0</c:v>
                </c:pt>
                <c:pt idx="6">
                  <c:v>600000.0</c:v>
                </c:pt>
                <c:pt idx="7">
                  <c:v>700000.0</c:v>
                </c:pt>
                <c:pt idx="8">
                  <c:v>800000.0</c:v>
                </c:pt>
                <c:pt idx="9">
                  <c:v>900000.0</c:v>
                </c:pt>
                <c:pt idx="10">
                  <c:v>1.0E6</c:v>
                </c:pt>
              </c:numCache>
            </c:numRef>
          </c:xVal>
          <c:yVal>
            <c:numRef>
              <c:f>Sheet1!$G$2:$G$12</c:f>
              <c:numCache>
                <c:formatCode>General</c:formatCode>
                <c:ptCount val="11"/>
                <c:pt idx="0">
                  <c:v>0.0</c:v>
                </c:pt>
                <c:pt idx="10">
                  <c:v>0.898004249933557</c:v>
                </c:pt>
              </c:numCache>
            </c:numRef>
          </c:yVal>
          <c:smooth val="0"/>
        </c:ser>
        <c:ser>
          <c:idx val="1"/>
          <c:order val="1"/>
          <c:tx>
            <c:strRef>
              <c:f>Sheet1!$H$1</c:f>
              <c:strCache>
                <c:ptCount val="1"/>
                <c:pt idx="0">
                  <c:v>2 cycles</c:v>
                </c:pt>
              </c:strCache>
            </c:strRef>
          </c:tx>
          <c:spPr>
            <a:ln w="47625">
              <a:noFill/>
            </a:ln>
          </c:spPr>
          <c:xVal>
            <c:numRef>
              <c:f>Sheet1!$A$2:$A$12</c:f>
              <c:numCache>
                <c:formatCode>General</c:formatCode>
                <c:ptCount val="11"/>
                <c:pt idx="0">
                  <c:v>0.0</c:v>
                </c:pt>
                <c:pt idx="1">
                  <c:v>100000.0</c:v>
                </c:pt>
                <c:pt idx="2">
                  <c:v>200000.0</c:v>
                </c:pt>
                <c:pt idx="3">
                  <c:v>300000.0</c:v>
                </c:pt>
                <c:pt idx="4">
                  <c:v>400000.0</c:v>
                </c:pt>
                <c:pt idx="5">
                  <c:v>500000.0</c:v>
                </c:pt>
                <c:pt idx="6">
                  <c:v>600000.0</c:v>
                </c:pt>
                <c:pt idx="7">
                  <c:v>700000.0</c:v>
                </c:pt>
                <c:pt idx="8">
                  <c:v>800000.0</c:v>
                </c:pt>
                <c:pt idx="9">
                  <c:v>900000.0</c:v>
                </c:pt>
                <c:pt idx="10">
                  <c:v>1.0E6</c:v>
                </c:pt>
              </c:numCache>
            </c:numRef>
          </c:xVal>
          <c:yVal>
            <c:numRef>
              <c:f>Sheet1!$H$2:$H$12</c:f>
              <c:numCache>
                <c:formatCode>General</c:formatCode>
                <c:ptCount val="11"/>
                <c:pt idx="0">
                  <c:v>0.0</c:v>
                </c:pt>
                <c:pt idx="5">
                  <c:v>0.779517135516781</c:v>
                </c:pt>
                <c:pt idx="10">
                  <c:v>0.920498168685622</c:v>
                </c:pt>
              </c:numCache>
            </c:numRef>
          </c:yVal>
          <c:smooth val="0"/>
        </c:ser>
        <c:ser>
          <c:idx val="2"/>
          <c:order val="2"/>
          <c:tx>
            <c:strRef>
              <c:f>Sheet1!$I$1</c:f>
              <c:strCache>
                <c:ptCount val="1"/>
                <c:pt idx="0">
                  <c:v>5 cycles</c:v>
                </c:pt>
              </c:strCache>
            </c:strRef>
          </c:tx>
          <c:spPr>
            <a:ln w="47625">
              <a:noFill/>
            </a:ln>
          </c:spPr>
          <c:xVal>
            <c:numRef>
              <c:f>Sheet1!$A$2:$A$12</c:f>
              <c:numCache>
                <c:formatCode>General</c:formatCode>
                <c:ptCount val="11"/>
                <c:pt idx="0">
                  <c:v>0.0</c:v>
                </c:pt>
                <c:pt idx="1">
                  <c:v>100000.0</c:v>
                </c:pt>
                <c:pt idx="2">
                  <c:v>200000.0</c:v>
                </c:pt>
                <c:pt idx="3">
                  <c:v>300000.0</c:v>
                </c:pt>
                <c:pt idx="4">
                  <c:v>400000.0</c:v>
                </c:pt>
                <c:pt idx="5">
                  <c:v>500000.0</c:v>
                </c:pt>
                <c:pt idx="6">
                  <c:v>600000.0</c:v>
                </c:pt>
                <c:pt idx="7">
                  <c:v>700000.0</c:v>
                </c:pt>
                <c:pt idx="8">
                  <c:v>800000.0</c:v>
                </c:pt>
                <c:pt idx="9">
                  <c:v>900000.0</c:v>
                </c:pt>
                <c:pt idx="10">
                  <c:v>1.0E6</c:v>
                </c:pt>
              </c:numCache>
            </c:numRef>
          </c:xVal>
          <c:yVal>
            <c:numRef>
              <c:f>Sheet1!$I$2:$I$12</c:f>
              <c:numCache>
                <c:formatCode>General</c:formatCode>
                <c:ptCount val="11"/>
                <c:pt idx="0">
                  <c:v>0.0</c:v>
                </c:pt>
                <c:pt idx="2">
                  <c:v>0.562300776821037</c:v>
                </c:pt>
                <c:pt idx="4">
                  <c:v>0.766184495780844</c:v>
                </c:pt>
                <c:pt idx="6">
                  <c:v>0.865782989789393</c:v>
                </c:pt>
                <c:pt idx="8">
                  <c:v>0.914144027993655</c:v>
                </c:pt>
                <c:pt idx="10">
                  <c:v>0.945929939099413</c:v>
                </c:pt>
              </c:numCache>
            </c:numRef>
          </c:yVal>
          <c:smooth val="0"/>
        </c:ser>
        <c:ser>
          <c:idx val="3"/>
          <c:order val="3"/>
          <c:tx>
            <c:strRef>
              <c:f>Sheet1!$J$1</c:f>
              <c:strCache>
                <c:ptCount val="1"/>
                <c:pt idx="0">
                  <c:v>10 cycles</c:v>
                </c:pt>
              </c:strCache>
            </c:strRef>
          </c:tx>
          <c:spPr>
            <a:ln w="47625">
              <a:noFill/>
            </a:ln>
          </c:spPr>
          <c:xVal>
            <c:numRef>
              <c:f>Sheet1!$A$2:$A$12</c:f>
              <c:numCache>
                <c:formatCode>General</c:formatCode>
                <c:ptCount val="11"/>
                <c:pt idx="0">
                  <c:v>0.0</c:v>
                </c:pt>
                <c:pt idx="1">
                  <c:v>100000.0</c:v>
                </c:pt>
                <c:pt idx="2">
                  <c:v>200000.0</c:v>
                </c:pt>
                <c:pt idx="3">
                  <c:v>300000.0</c:v>
                </c:pt>
                <c:pt idx="4">
                  <c:v>400000.0</c:v>
                </c:pt>
                <c:pt idx="5">
                  <c:v>500000.0</c:v>
                </c:pt>
                <c:pt idx="6">
                  <c:v>600000.0</c:v>
                </c:pt>
                <c:pt idx="7">
                  <c:v>700000.0</c:v>
                </c:pt>
                <c:pt idx="8">
                  <c:v>800000.0</c:v>
                </c:pt>
                <c:pt idx="9">
                  <c:v>900000.0</c:v>
                </c:pt>
                <c:pt idx="10">
                  <c:v>1.0E6</c:v>
                </c:pt>
              </c:numCache>
            </c:numRef>
          </c:xVal>
          <c:yVal>
            <c:numRef>
              <c:f>Sheet1!$J$2:$J$12</c:f>
              <c:numCache>
                <c:formatCode>General</c:formatCode>
                <c:ptCount val="11"/>
                <c:pt idx="0">
                  <c:v>0.0</c:v>
                </c:pt>
                <c:pt idx="1">
                  <c:v>0.406383421445146</c:v>
                </c:pt>
                <c:pt idx="2">
                  <c:v>0.588468549019191</c:v>
                </c:pt>
                <c:pt idx="3">
                  <c:v>0.707958161110766</c:v>
                </c:pt>
                <c:pt idx="4">
                  <c:v>0.78819611490511</c:v>
                </c:pt>
                <c:pt idx="5">
                  <c:v>0.840832674134184</c:v>
                </c:pt>
                <c:pt idx="6">
                  <c:v>0.881230940655662</c:v>
                </c:pt>
                <c:pt idx="7">
                  <c:v>0.902640530114398</c:v>
                </c:pt>
                <c:pt idx="8">
                  <c:v>0.921075817839438</c:v>
                </c:pt>
                <c:pt idx="9">
                  <c:v>0.937452159280538</c:v>
                </c:pt>
                <c:pt idx="10">
                  <c:v>0.952220835295643</c:v>
                </c:pt>
              </c:numCache>
            </c:numRef>
          </c:yVal>
          <c:smooth val="0"/>
        </c:ser>
        <c:dLbls>
          <c:showLegendKey val="0"/>
          <c:showVal val="0"/>
          <c:showCatName val="0"/>
          <c:showSerName val="0"/>
          <c:showPercent val="0"/>
          <c:showBubbleSize val="0"/>
        </c:dLbls>
        <c:axId val="-2092005640"/>
        <c:axId val="-2091932040"/>
      </c:scatterChart>
      <c:valAx>
        <c:axId val="-2092005640"/>
        <c:scaling>
          <c:orientation val="minMax"/>
          <c:max val="1.0E6"/>
        </c:scaling>
        <c:delete val="0"/>
        <c:axPos val="b"/>
        <c:title>
          <c:tx>
            <c:rich>
              <a:bodyPr/>
              <a:lstStyle/>
              <a:p>
                <a:pPr>
                  <a:defRPr/>
                </a:pPr>
                <a:r>
                  <a:rPr lang="en-US"/>
                  <a:t>tag SNP count</a:t>
                </a:r>
              </a:p>
            </c:rich>
          </c:tx>
          <c:layout/>
          <c:overlay val="0"/>
        </c:title>
        <c:numFmt formatCode="General" sourceLinked="1"/>
        <c:majorTickMark val="cross"/>
        <c:minorTickMark val="none"/>
        <c:tickLblPos val="nextTo"/>
        <c:crossAx val="-2091932040"/>
        <c:crosses val="autoZero"/>
        <c:crossBetween val="midCat"/>
        <c:majorUnit val="200000.0"/>
      </c:valAx>
      <c:valAx>
        <c:axId val="-2091932040"/>
        <c:scaling>
          <c:orientation val="minMax"/>
        </c:scaling>
        <c:delete val="0"/>
        <c:axPos val="l"/>
        <c:majorGridlines/>
        <c:title>
          <c:tx>
            <c:rich>
              <a:bodyPr rot="-5400000" vert="horz"/>
              <a:lstStyle/>
              <a:p>
                <a:pPr>
                  <a:defRPr/>
                </a:pPr>
                <a:r>
                  <a:rPr lang="en-US"/>
                  <a:t>coverage</a:t>
                </a:r>
              </a:p>
            </c:rich>
          </c:tx>
          <c:layout/>
          <c:overlay val="0"/>
        </c:title>
        <c:numFmt formatCode="General" sourceLinked="1"/>
        <c:majorTickMark val="out"/>
        <c:minorTickMark val="none"/>
        <c:tickLblPos val="nextTo"/>
        <c:crossAx val="-2092005640"/>
        <c:crosses val="autoZero"/>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962CB-0469-4347-B8E3-62A06D554B03}" type="datetimeFigureOut">
              <a:rPr lang="en-US" smtClean="0"/>
              <a:t>21/10/2014</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C83A6-A7D9-1042-955A-8DEB136648DE}" type="slidenum">
              <a:rPr lang="en-US" smtClean="0"/>
              <a:t>‹#›</a:t>
            </a:fld>
            <a:endParaRPr lang="en-US"/>
          </a:p>
        </p:txBody>
      </p:sp>
    </p:spTree>
    <p:extLst>
      <p:ext uri="{BB962C8B-B14F-4D97-AF65-F5344CB8AC3E}">
        <p14:creationId xmlns:p14="http://schemas.microsoft.com/office/powerpoint/2010/main" val="564986622"/>
      </p:ext>
    </p:extLst>
  </p:cSld>
  <p:clrMap bg1="lt1" tx1="dk1" bg2="lt2" tx2="dk2" accent1="accent1" accent2="accent2" accent3="accent3" accent4="accent4" accent5="accent5" accent6="accent6" hlink="hlink" folHlink="folHlink"/>
  <p:notesStyle>
    <a:lvl1pPr marL="0" algn="l" defTabSz="457064" rtl="0" eaLnBrk="1" latinLnBrk="0" hangingPunct="1">
      <a:defRPr sz="1300" kern="1200">
        <a:solidFill>
          <a:schemeClr val="tx1"/>
        </a:solidFill>
        <a:latin typeface="+mn-lt"/>
        <a:ea typeface="+mn-ea"/>
        <a:cs typeface="+mn-cs"/>
      </a:defRPr>
    </a:lvl1pPr>
    <a:lvl2pPr marL="457064" algn="l" defTabSz="457064" rtl="0" eaLnBrk="1" latinLnBrk="0" hangingPunct="1">
      <a:defRPr sz="1300" kern="1200">
        <a:solidFill>
          <a:schemeClr val="tx1"/>
        </a:solidFill>
        <a:latin typeface="+mn-lt"/>
        <a:ea typeface="+mn-ea"/>
        <a:cs typeface="+mn-cs"/>
      </a:defRPr>
    </a:lvl2pPr>
    <a:lvl3pPr marL="914128" algn="l" defTabSz="457064" rtl="0" eaLnBrk="1" latinLnBrk="0" hangingPunct="1">
      <a:defRPr sz="1300" kern="1200">
        <a:solidFill>
          <a:schemeClr val="tx1"/>
        </a:solidFill>
        <a:latin typeface="+mn-lt"/>
        <a:ea typeface="+mn-ea"/>
        <a:cs typeface="+mn-cs"/>
      </a:defRPr>
    </a:lvl3pPr>
    <a:lvl4pPr marL="1371192" algn="l" defTabSz="457064" rtl="0" eaLnBrk="1" latinLnBrk="0" hangingPunct="1">
      <a:defRPr sz="1300" kern="1200">
        <a:solidFill>
          <a:schemeClr val="tx1"/>
        </a:solidFill>
        <a:latin typeface="+mn-lt"/>
        <a:ea typeface="+mn-ea"/>
        <a:cs typeface="+mn-cs"/>
      </a:defRPr>
    </a:lvl4pPr>
    <a:lvl5pPr marL="1828256" algn="l" defTabSz="457064" rtl="0" eaLnBrk="1" latinLnBrk="0" hangingPunct="1">
      <a:defRPr sz="1300" kern="1200">
        <a:solidFill>
          <a:schemeClr val="tx1"/>
        </a:solidFill>
        <a:latin typeface="+mn-lt"/>
        <a:ea typeface="+mn-ea"/>
        <a:cs typeface="+mn-cs"/>
      </a:defRPr>
    </a:lvl5pPr>
    <a:lvl6pPr marL="2285320" algn="l" defTabSz="457064" rtl="0" eaLnBrk="1" latinLnBrk="0" hangingPunct="1">
      <a:defRPr sz="1300" kern="1200">
        <a:solidFill>
          <a:schemeClr val="tx1"/>
        </a:solidFill>
        <a:latin typeface="+mn-lt"/>
        <a:ea typeface="+mn-ea"/>
        <a:cs typeface="+mn-cs"/>
      </a:defRPr>
    </a:lvl6pPr>
    <a:lvl7pPr marL="2742384" algn="l" defTabSz="457064" rtl="0" eaLnBrk="1" latinLnBrk="0" hangingPunct="1">
      <a:defRPr sz="1300" kern="1200">
        <a:solidFill>
          <a:schemeClr val="tx1"/>
        </a:solidFill>
        <a:latin typeface="+mn-lt"/>
        <a:ea typeface="+mn-ea"/>
        <a:cs typeface="+mn-cs"/>
      </a:defRPr>
    </a:lvl7pPr>
    <a:lvl8pPr marL="3199448" algn="l" defTabSz="457064" rtl="0" eaLnBrk="1" latinLnBrk="0" hangingPunct="1">
      <a:defRPr sz="1300" kern="1200">
        <a:solidFill>
          <a:schemeClr val="tx1"/>
        </a:solidFill>
        <a:latin typeface="+mn-lt"/>
        <a:ea typeface="+mn-ea"/>
        <a:cs typeface="+mn-cs"/>
      </a:defRPr>
    </a:lvl8pPr>
    <a:lvl9pPr marL="3656512" algn="l" defTabSz="45706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7738" y="685800"/>
            <a:ext cx="2422525" cy="3429000"/>
          </a:xfrm>
        </p:spPr>
      </p:sp>
      <p:sp>
        <p:nvSpPr>
          <p:cNvPr id="3" name="Notes Placeholder 2"/>
          <p:cNvSpPr>
            <a:spLocks noGrp="1"/>
          </p:cNvSpPr>
          <p:nvPr>
            <p:ph type="body" idx="1"/>
          </p:nvPr>
        </p:nvSpPr>
        <p:spPr/>
        <p:txBody>
          <a:bodyPr/>
          <a:lstStyle/>
          <a:p>
            <a:r>
              <a:rPr lang="en-US" dirty="0" smtClean="0"/>
              <a:t>Width: 84.09</a:t>
            </a:r>
          </a:p>
          <a:p>
            <a:r>
              <a:rPr lang="en-US" dirty="0" smtClean="0"/>
              <a:t>Height: 118.91</a:t>
            </a:r>
          </a:p>
          <a:p>
            <a:r>
              <a:rPr lang="en-US" dirty="0" smtClean="0"/>
              <a:t>3.47cm left, 80.62 (84.09-3.47) right</a:t>
            </a:r>
          </a:p>
          <a:p>
            <a:r>
              <a:rPr lang="en-US" dirty="0" smtClean="0"/>
              <a:t>3.47cm top</a:t>
            </a:r>
          </a:p>
          <a:p>
            <a:r>
              <a:rPr lang="en-US" dirty="0" smtClean="0"/>
              <a:t>Text box width</a:t>
            </a:r>
            <a:r>
              <a:rPr lang="en-US" smtClean="0"/>
              <a:t>: 36.84 (84.09-3*3.47)/2</a:t>
            </a:r>
            <a:r>
              <a:rPr lang="en-US" baseline="0" smtClean="0"/>
              <a:t> </a:t>
            </a:r>
            <a:r>
              <a:rPr lang="en-US" smtClean="0"/>
              <a:t>cm</a:t>
            </a:r>
            <a:endParaRPr lang="en-US" dirty="0"/>
          </a:p>
        </p:txBody>
      </p:sp>
      <p:sp>
        <p:nvSpPr>
          <p:cNvPr id="4" name="Slide Number Placeholder 3"/>
          <p:cNvSpPr>
            <a:spLocks noGrp="1"/>
          </p:cNvSpPr>
          <p:nvPr>
            <p:ph type="sldNum" sz="quarter" idx="10"/>
          </p:nvPr>
        </p:nvSpPr>
        <p:spPr/>
        <p:txBody>
          <a:bodyPr/>
          <a:lstStyle/>
          <a:p>
            <a:fld id="{A07C83A6-A7D9-1042-955A-8DEB136648DE}" type="slidenum">
              <a:rPr lang="en-US" smtClean="0"/>
              <a:t>1</a:t>
            </a:fld>
            <a:endParaRPr lang="en-US"/>
          </a:p>
        </p:txBody>
      </p:sp>
    </p:spTree>
    <p:extLst>
      <p:ext uri="{BB962C8B-B14F-4D97-AF65-F5344CB8AC3E}">
        <p14:creationId xmlns:p14="http://schemas.microsoft.com/office/powerpoint/2010/main" val="382526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4" y="13298486"/>
            <a:ext cx="25736548" cy="9175752"/>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838" y="24258590"/>
            <a:ext cx="21196300" cy="10939462"/>
          </a:xfrm>
        </p:spPr>
        <p:txBody>
          <a:bodyPr/>
          <a:lstStyle>
            <a:lvl1pPr marL="0" indent="0" algn="ctr">
              <a:buNone/>
              <a:defRPr/>
            </a:lvl1pPr>
            <a:lvl2pPr marL="457064" indent="0" algn="ctr">
              <a:buNone/>
              <a:defRPr/>
            </a:lvl2pPr>
            <a:lvl3pPr marL="914128" indent="0" algn="ctr">
              <a:buNone/>
              <a:defRPr/>
            </a:lvl3pPr>
            <a:lvl4pPr marL="1371192" indent="0" algn="ctr">
              <a:buNone/>
              <a:defRPr/>
            </a:lvl4pPr>
            <a:lvl5pPr marL="1828256" indent="0" algn="ctr">
              <a:buNone/>
              <a:defRPr/>
            </a:lvl5pPr>
            <a:lvl6pPr marL="2285320" indent="0" algn="ctr">
              <a:buNone/>
              <a:defRPr/>
            </a:lvl6pPr>
            <a:lvl7pPr marL="2742384" indent="0" algn="ctr">
              <a:buNone/>
              <a:defRPr/>
            </a:lvl7pPr>
            <a:lvl8pPr marL="3199448" indent="0" algn="ctr">
              <a:buNone/>
              <a:defRPr/>
            </a:lvl8pPr>
            <a:lvl9pPr marL="3656512"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2A19A8D5-5BA3-4E2D-85EA-51E16B7F9617}" type="slidenum">
              <a:rPr lang="en-GB" altLang="en-US"/>
              <a:pPr/>
              <a:t>‹#›</a:t>
            </a:fld>
            <a:endParaRPr lang="en-GB" altLang="en-US"/>
          </a:p>
        </p:txBody>
      </p:sp>
    </p:spTree>
    <p:extLst>
      <p:ext uri="{BB962C8B-B14F-4D97-AF65-F5344CB8AC3E}">
        <p14:creationId xmlns:p14="http://schemas.microsoft.com/office/powerpoint/2010/main" val="370277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DB3A0A2B-C007-4984-BFF1-F34FDFF9A813}" type="slidenum">
              <a:rPr lang="en-GB" altLang="en-US"/>
              <a:pPr/>
              <a:t>‹#›</a:t>
            </a:fld>
            <a:endParaRPr lang="en-GB" altLang="en-US"/>
          </a:p>
        </p:txBody>
      </p:sp>
    </p:spTree>
    <p:extLst>
      <p:ext uri="{BB962C8B-B14F-4D97-AF65-F5344CB8AC3E}">
        <p14:creationId xmlns:p14="http://schemas.microsoft.com/office/powerpoint/2010/main" val="397090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3538" y="1714504"/>
            <a:ext cx="6811961" cy="3652520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4476" y="1714504"/>
            <a:ext cx="20286665" cy="36525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D2D59010-2F21-4394-9DC5-CAAD74C5D849}" type="slidenum">
              <a:rPr lang="en-GB" altLang="en-US"/>
              <a:pPr/>
              <a:t>‹#›</a:t>
            </a:fld>
            <a:endParaRPr lang="en-GB" altLang="en-US"/>
          </a:p>
        </p:txBody>
      </p:sp>
    </p:spTree>
    <p:extLst>
      <p:ext uri="{BB962C8B-B14F-4D97-AF65-F5344CB8AC3E}">
        <p14:creationId xmlns:p14="http://schemas.microsoft.com/office/powerpoint/2010/main" val="943513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14476" y="1714504"/>
            <a:ext cx="27251024" cy="36525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1514476" y="38984236"/>
            <a:ext cx="7064374" cy="2971800"/>
          </a:xfrm>
        </p:spPr>
        <p:txBody>
          <a:bodyPr/>
          <a:lstStyle>
            <a:lvl1pPr>
              <a:defRPr/>
            </a:lvl1pPr>
          </a:lstStyle>
          <a:p>
            <a:endParaRPr lang="en-GB" altLang="en-US"/>
          </a:p>
        </p:txBody>
      </p:sp>
      <p:sp>
        <p:nvSpPr>
          <p:cNvPr id="4" name="Footer Placeholder 3"/>
          <p:cNvSpPr>
            <a:spLocks noGrp="1"/>
          </p:cNvSpPr>
          <p:nvPr>
            <p:ph type="ftr" sz="quarter" idx="11"/>
          </p:nvPr>
        </p:nvSpPr>
        <p:spPr>
          <a:xfrm>
            <a:off x="10345738" y="38984236"/>
            <a:ext cx="9588500" cy="2971800"/>
          </a:xfrm>
        </p:spPr>
        <p:txBody>
          <a:bodyPr/>
          <a:lstStyle>
            <a:lvl1pPr>
              <a:defRPr/>
            </a:lvl1pPr>
          </a:lstStyle>
          <a:p>
            <a:endParaRPr lang="en-GB" altLang="en-US"/>
          </a:p>
        </p:txBody>
      </p:sp>
      <p:sp>
        <p:nvSpPr>
          <p:cNvPr id="5" name="Slide Number Placeholder 4"/>
          <p:cNvSpPr>
            <a:spLocks noGrp="1"/>
          </p:cNvSpPr>
          <p:nvPr>
            <p:ph type="sldNum" sz="quarter" idx="12"/>
          </p:nvPr>
        </p:nvSpPr>
        <p:spPr>
          <a:xfrm>
            <a:off x="21701126" y="38984236"/>
            <a:ext cx="7064374" cy="2971800"/>
          </a:xfrm>
        </p:spPr>
        <p:txBody>
          <a:bodyPr/>
          <a:lstStyle>
            <a:lvl1pPr>
              <a:defRPr/>
            </a:lvl1pPr>
          </a:lstStyle>
          <a:p>
            <a:fld id="{6FCAE44A-1ADE-4356-9522-88B8B8263BB3}" type="slidenum">
              <a:rPr lang="en-GB" altLang="en-US"/>
              <a:pPr/>
              <a:t>‹#›</a:t>
            </a:fld>
            <a:endParaRPr lang="en-GB" altLang="en-US"/>
          </a:p>
        </p:txBody>
      </p:sp>
    </p:spTree>
    <p:extLst>
      <p:ext uri="{BB962C8B-B14F-4D97-AF65-F5344CB8AC3E}">
        <p14:creationId xmlns:p14="http://schemas.microsoft.com/office/powerpoint/2010/main" val="371797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AC8BE2F9-A95F-44F3-AA22-FC8809708620}" type="slidenum">
              <a:rPr lang="en-GB" altLang="en-US"/>
              <a:pPr/>
              <a:t>‹#›</a:t>
            </a:fld>
            <a:endParaRPr lang="en-GB" altLang="en-US"/>
          </a:p>
        </p:txBody>
      </p:sp>
    </p:spTree>
    <p:extLst>
      <p:ext uri="{BB962C8B-B14F-4D97-AF65-F5344CB8AC3E}">
        <p14:creationId xmlns:p14="http://schemas.microsoft.com/office/powerpoint/2010/main" val="315788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5" y="27508200"/>
            <a:ext cx="25738138" cy="8502652"/>
          </a:xfrm>
        </p:spPr>
        <p:txBody>
          <a:bodyPr anchor="t"/>
          <a:lstStyle>
            <a:lvl1pPr algn="l">
              <a:defRPr sz="3900" b="1" cap="all"/>
            </a:lvl1pPr>
          </a:lstStyle>
          <a:p>
            <a:r>
              <a:rPr lang="en-US" smtClean="0"/>
              <a:t>Click to edit Master title style</a:t>
            </a:r>
            <a:endParaRPr lang="en-GB"/>
          </a:p>
        </p:txBody>
      </p:sp>
      <p:sp>
        <p:nvSpPr>
          <p:cNvPr id="3" name="Text Placeholder 2"/>
          <p:cNvSpPr>
            <a:spLocks noGrp="1"/>
          </p:cNvSpPr>
          <p:nvPr>
            <p:ph type="body" idx="1"/>
          </p:nvPr>
        </p:nvSpPr>
        <p:spPr>
          <a:xfrm>
            <a:off x="2392365" y="18143537"/>
            <a:ext cx="25738138" cy="9364661"/>
          </a:xfrm>
        </p:spPr>
        <p:txBody>
          <a:bodyPr anchor="b"/>
          <a:lstStyle>
            <a:lvl1pPr marL="0" indent="0">
              <a:buNone/>
              <a:defRPr sz="2200"/>
            </a:lvl1pPr>
            <a:lvl2pPr marL="457064" indent="0">
              <a:buNone/>
              <a:defRPr sz="1700"/>
            </a:lvl2pPr>
            <a:lvl3pPr marL="914128" indent="0">
              <a:buNone/>
              <a:defRPr sz="1700"/>
            </a:lvl3pPr>
            <a:lvl4pPr marL="1371192" indent="0">
              <a:buNone/>
              <a:defRPr sz="1300"/>
            </a:lvl4pPr>
            <a:lvl5pPr marL="1828256" indent="0">
              <a:buNone/>
              <a:defRPr sz="1300"/>
            </a:lvl5pPr>
            <a:lvl6pPr marL="2285320" indent="0">
              <a:buNone/>
              <a:defRPr sz="1300"/>
            </a:lvl6pPr>
            <a:lvl7pPr marL="2742384" indent="0">
              <a:buNone/>
              <a:defRPr sz="1300"/>
            </a:lvl7pPr>
            <a:lvl8pPr marL="3199448" indent="0">
              <a:buNone/>
              <a:defRPr sz="1300"/>
            </a:lvl8pPr>
            <a:lvl9pPr marL="3656512" indent="0">
              <a:buNone/>
              <a:defRPr sz="13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A040F315-41A5-46E3-ADA1-752F00669573}" type="slidenum">
              <a:rPr lang="en-GB" altLang="en-US"/>
              <a:pPr/>
              <a:t>‹#›</a:t>
            </a:fld>
            <a:endParaRPr lang="en-GB" altLang="en-US"/>
          </a:p>
        </p:txBody>
      </p:sp>
    </p:spTree>
    <p:extLst>
      <p:ext uri="{BB962C8B-B14F-4D97-AF65-F5344CB8AC3E}">
        <p14:creationId xmlns:p14="http://schemas.microsoft.com/office/powerpoint/2010/main" val="391901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4476" y="9990140"/>
            <a:ext cx="13549313" cy="28249560"/>
          </a:xfrm>
        </p:spPr>
        <p:txBody>
          <a:bodyPr/>
          <a:lstStyle>
            <a:lvl1pPr>
              <a:defRPr sz="2600"/>
            </a:lvl1pPr>
            <a:lvl2pPr>
              <a:defRPr sz="2600"/>
            </a:lvl2pPr>
            <a:lvl3pPr>
              <a:defRPr sz="22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216186" y="9990140"/>
            <a:ext cx="13549313" cy="28249560"/>
          </a:xfrm>
        </p:spPr>
        <p:txBody>
          <a:bodyPr/>
          <a:lstStyle>
            <a:lvl1pPr>
              <a:defRPr sz="2600"/>
            </a:lvl1pPr>
            <a:lvl2pPr>
              <a:defRPr sz="2600"/>
            </a:lvl2pPr>
            <a:lvl3pPr>
              <a:defRPr sz="22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331639A2-6179-4A35-9ED4-4AF198B3B382}" type="slidenum">
              <a:rPr lang="en-GB" altLang="en-US"/>
              <a:pPr/>
              <a:t>‹#›</a:t>
            </a:fld>
            <a:endParaRPr lang="en-GB" altLang="en-US"/>
          </a:p>
        </p:txBody>
      </p:sp>
    </p:spTree>
    <p:extLst>
      <p:ext uri="{BB962C8B-B14F-4D97-AF65-F5344CB8AC3E}">
        <p14:creationId xmlns:p14="http://schemas.microsoft.com/office/powerpoint/2010/main" val="133717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4478" y="9582152"/>
            <a:ext cx="13377863" cy="3994149"/>
          </a:xfrm>
        </p:spPr>
        <p:txBody>
          <a:bodyPr anchor="b"/>
          <a:lstStyle>
            <a:lvl1pPr marL="0" indent="0">
              <a:buNone/>
              <a:defRPr sz="2600" b="1"/>
            </a:lvl1pPr>
            <a:lvl2pPr marL="457064" indent="0">
              <a:buNone/>
              <a:defRPr sz="2200" b="1"/>
            </a:lvl2pPr>
            <a:lvl3pPr marL="914128" indent="0">
              <a:buNone/>
              <a:defRPr sz="1700" b="1"/>
            </a:lvl3pPr>
            <a:lvl4pPr marL="1371192" indent="0">
              <a:buNone/>
              <a:defRPr sz="1700" b="1"/>
            </a:lvl4pPr>
            <a:lvl5pPr marL="1828256" indent="0">
              <a:buNone/>
              <a:defRPr sz="1700" b="1"/>
            </a:lvl5pPr>
            <a:lvl6pPr marL="2285320" indent="0">
              <a:buNone/>
              <a:defRPr sz="1700" b="1"/>
            </a:lvl6pPr>
            <a:lvl7pPr marL="2742384" indent="0">
              <a:buNone/>
              <a:defRPr sz="1700" b="1"/>
            </a:lvl7pPr>
            <a:lvl8pPr marL="3199448" indent="0">
              <a:buNone/>
              <a:defRPr sz="1700" b="1"/>
            </a:lvl8pPr>
            <a:lvl9pPr marL="3656512"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1514478" y="13576303"/>
            <a:ext cx="13377863" cy="24663402"/>
          </a:xfrm>
        </p:spPr>
        <p:txBody>
          <a:bodyPr/>
          <a:lstStyle>
            <a:lvl1pPr>
              <a:defRPr sz="2600"/>
            </a:lvl1pPr>
            <a:lvl2pPr>
              <a:defRPr sz="2200"/>
            </a:lvl2pPr>
            <a:lvl3pPr>
              <a:defRPr sz="17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289" y="9582152"/>
            <a:ext cx="13384213" cy="3994149"/>
          </a:xfrm>
        </p:spPr>
        <p:txBody>
          <a:bodyPr anchor="b"/>
          <a:lstStyle>
            <a:lvl1pPr marL="0" indent="0">
              <a:buNone/>
              <a:defRPr sz="2600" b="1"/>
            </a:lvl1pPr>
            <a:lvl2pPr marL="457064" indent="0">
              <a:buNone/>
              <a:defRPr sz="2200" b="1"/>
            </a:lvl2pPr>
            <a:lvl3pPr marL="914128" indent="0">
              <a:buNone/>
              <a:defRPr sz="1700" b="1"/>
            </a:lvl3pPr>
            <a:lvl4pPr marL="1371192" indent="0">
              <a:buNone/>
              <a:defRPr sz="1700" b="1"/>
            </a:lvl4pPr>
            <a:lvl5pPr marL="1828256" indent="0">
              <a:buNone/>
              <a:defRPr sz="1700" b="1"/>
            </a:lvl5pPr>
            <a:lvl6pPr marL="2285320" indent="0">
              <a:buNone/>
              <a:defRPr sz="1700" b="1"/>
            </a:lvl6pPr>
            <a:lvl7pPr marL="2742384" indent="0">
              <a:buNone/>
              <a:defRPr sz="1700" b="1"/>
            </a:lvl7pPr>
            <a:lvl8pPr marL="3199448" indent="0">
              <a:buNone/>
              <a:defRPr sz="1700" b="1"/>
            </a:lvl8pPr>
            <a:lvl9pPr marL="3656512"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15381289" y="13576303"/>
            <a:ext cx="13384213" cy="24663402"/>
          </a:xfrm>
        </p:spPr>
        <p:txBody>
          <a:bodyPr/>
          <a:lstStyle>
            <a:lvl1pPr>
              <a:defRPr sz="2600"/>
            </a:lvl1pPr>
            <a:lvl2pPr>
              <a:defRPr sz="2200"/>
            </a:lvl2pPr>
            <a:lvl3pPr>
              <a:defRPr sz="17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ltLang="en-US"/>
          </a:p>
        </p:txBody>
      </p:sp>
      <p:sp>
        <p:nvSpPr>
          <p:cNvPr id="8" name="Footer Placeholder 7"/>
          <p:cNvSpPr>
            <a:spLocks noGrp="1"/>
          </p:cNvSpPr>
          <p:nvPr>
            <p:ph type="ftr" sz="quarter" idx="11"/>
          </p:nvPr>
        </p:nvSpPr>
        <p:spPr/>
        <p:txBody>
          <a:bodyPr/>
          <a:lstStyle>
            <a:lvl1pPr>
              <a:defRPr/>
            </a:lvl1pPr>
          </a:lstStyle>
          <a:p>
            <a:endParaRPr lang="en-GB" altLang="en-US"/>
          </a:p>
        </p:txBody>
      </p:sp>
      <p:sp>
        <p:nvSpPr>
          <p:cNvPr id="9" name="Slide Number Placeholder 8"/>
          <p:cNvSpPr>
            <a:spLocks noGrp="1"/>
          </p:cNvSpPr>
          <p:nvPr>
            <p:ph type="sldNum" sz="quarter" idx="12"/>
          </p:nvPr>
        </p:nvSpPr>
        <p:spPr/>
        <p:txBody>
          <a:bodyPr/>
          <a:lstStyle>
            <a:lvl1pPr>
              <a:defRPr/>
            </a:lvl1pPr>
          </a:lstStyle>
          <a:p>
            <a:fld id="{A8E49BC3-A1F8-4422-BE70-10082901DC09}" type="slidenum">
              <a:rPr lang="en-GB" altLang="en-US"/>
              <a:pPr/>
              <a:t>‹#›</a:t>
            </a:fld>
            <a:endParaRPr lang="en-GB" altLang="en-US"/>
          </a:p>
        </p:txBody>
      </p:sp>
    </p:spTree>
    <p:extLst>
      <p:ext uri="{BB962C8B-B14F-4D97-AF65-F5344CB8AC3E}">
        <p14:creationId xmlns:p14="http://schemas.microsoft.com/office/powerpoint/2010/main" val="261559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ltLang="en-US"/>
          </a:p>
        </p:txBody>
      </p:sp>
      <p:sp>
        <p:nvSpPr>
          <p:cNvPr id="4" name="Footer Placeholder 3"/>
          <p:cNvSpPr>
            <a:spLocks noGrp="1"/>
          </p:cNvSpPr>
          <p:nvPr>
            <p:ph type="ftr" sz="quarter" idx="11"/>
          </p:nvPr>
        </p:nvSpPr>
        <p:spPr/>
        <p:txBody>
          <a:bodyPr/>
          <a:lstStyle>
            <a:lvl1pPr>
              <a:defRPr/>
            </a:lvl1pPr>
          </a:lstStyle>
          <a:p>
            <a:endParaRPr lang="en-GB" altLang="en-US"/>
          </a:p>
        </p:txBody>
      </p:sp>
      <p:sp>
        <p:nvSpPr>
          <p:cNvPr id="5" name="Slide Number Placeholder 4"/>
          <p:cNvSpPr>
            <a:spLocks noGrp="1"/>
          </p:cNvSpPr>
          <p:nvPr>
            <p:ph type="sldNum" sz="quarter" idx="12"/>
          </p:nvPr>
        </p:nvSpPr>
        <p:spPr/>
        <p:txBody>
          <a:bodyPr/>
          <a:lstStyle>
            <a:lvl1pPr>
              <a:defRPr/>
            </a:lvl1pPr>
          </a:lstStyle>
          <a:p>
            <a:fld id="{B5688FC6-DE96-4BAA-B102-1CC0D0CA8053}" type="slidenum">
              <a:rPr lang="en-GB" altLang="en-US"/>
              <a:pPr/>
              <a:t>‹#›</a:t>
            </a:fld>
            <a:endParaRPr lang="en-GB" altLang="en-US"/>
          </a:p>
        </p:txBody>
      </p:sp>
    </p:spTree>
    <p:extLst>
      <p:ext uri="{BB962C8B-B14F-4D97-AF65-F5344CB8AC3E}">
        <p14:creationId xmlns:p14="http://schemas.microsoft.com/office/powerpoint/2010/main" val="34797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p>
        </p:txBody>
      </p:sp>
      <p:sp>
        <p:nvSpPr>
          <p:cNvPr id="3" name="Footer Placeholder 2"/>
          <p:cNvSpPr>
            <a:spLocks noGrp="1"/>
          </p:cNvSpPr>
          <p:nvPr>
            <p:ph type="ftr" sz="quarter" idx="11"/>
          </p:nvPr>
        </p:nvSpPr>
        <p:spPr/>
        <p:txBody>
          <a:bodyPr/>
          <a:lstStyle>
            <a:lvl1pPr>
              <a:defRPr/>
            </a:lvl1pPr>
          </a:lstStyle>
          <a:p>
            <a:endParaRPr lang="en-GB" altLang="en-US"/>
          </a:p>
        </p:txBody>
      </p:sp>
      <p:sp>
        <p:nvSpPr>
          <p:cNvPr id="4" name="Slide Number Placeholder 3"/>
          <p:cNvSpPr>
            <a:spLocks noGrp="1"/>
          </p:cNvSpPr>
          <p:nvPr>
            <p:ph type="sldNum" sz="quarter" idx="12"/>
          </p:nvPr>
        </p:nvSpPr>
        <p:spPr/>
        <p:txBody>
          <a:bodyPr/>
          <a:lstStyle>
            <a:lvl1pPr>
              <a:defRPr/>
            </a:lvl1pPr>
          </a:lstStyle>
          <a:p>
            <a:fld id="{B2F43AFB-B915-498A-AD79-12B0E5C8E5E9}" type="slidenum">
              <a:rPr lang="en-GB" altLang="en-US"/>
              <a:pPr/>
              <a:t>‹#›</a:t>
            </a:fld>
            <a:endParaRPr lang="en-GB" altLang="en-US"/>
          </a:p>
        </p:txBody>
      </p:sp>
    </p:spTree>
    <p:extLst>
      <p:ext uri="{BB962C8B-B14F-4D97-AF65-F5344CB8AC3E}">
        <p14:creationId xmlns:p14="http://schemas.microsoft.com/office/powerpoint/2010/main" val="167960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6" y="1704979"/>
            <a:ext cx="9961564" cy="7253288"/>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11837987" y="1704979"/>
            <a:ext cx="16927513" cy="36534725"/>
          </a:xfrm>
        </p:spPr>
        <p:txBody>
          <a:bodyPr/>
          <a:lstStyle>
            <a:lvl1pPr>
              <a:defRPr sz="3100"/>
            </a:lvl1pPr>
            <a:lvl2pPr>
              <a:defRPr sz="26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476" y="8958265"/>
            <a:ext cx="9961564" cy="29281437"/>
          </a:xfrm>
        </p:spPr>
        <p:txBody>
          <a:bodyPr/>
          <a:lstStyle>
            <a:lvl1pPr marL="0" indent="0">
              <a:buNone/>
              <a:defRPr sz="1300"/>
            </a:lvl1pPr>
            <a:lvl2pPr marL="457064" indent="0">
              <a:buNone/>
              <a:defRPr sz="1300"/>
            </a:lvl2pPr>
            <a:lvl3pPr marL="914128" indent="0">
              <a:buNone/>
              <a:defRPr sz="900"/>
            </a:lvl3pPr>
            <a:lvl4pPr marL="1371192" indent="0">
              <a:buNone/>
              <a:defRPr sz="900"/>
            </a:lvl4pPr>
            <a:lvl5pPr marL="1828256" indent="0">
              <a:buNone/>
              <a:defRPr sz="900"/>
            </a:lvl5pPr>
            <a:lvl6pPr marL="2285320" indent="0">
              <a:buNone/>
              <a:defRPr sz="900"/>
            </a:lvl6pPr>
            <a:lvl7pPr marL="2742384" indent="0">
              <a:buNone/>
              <a:defRPr sz="900"/>
            </a:lvl7pPr>
            <a:lvl8pPr marL="3199448" indent="0">
              <a:buNone/>
              <a:defRPr sz="900"/>
            </a:lvl8pPr>
            <a:lvl9pPr marL="365651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A788FCCF-9141-4712-9FBA-4E1DFAB3D75F}" type="slidenum">
              <a:rPr lang="en-GB" altLang="en-US"/>
              <a:pPr/>
              <a:t>‹#›</a:t>
            </a:fld>
            <a:endParaRPr lang="en-GB" altLang="en-US"/>
          </a:p>
        </p:txBody>
      </p:sp>
    </p:spTree>
    <p:extLst>
      <p:ext uri="{BB962C8B-B14F-4D97-AF65-F5344CB8AC3E}">
        <p14:creationId xmlns:p14="http://schemas.microsoft.com/office/powerpoint/2010/main" val="165045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6" y="29965650"/>
            <a:ext cx="18167349" cy="3538540"/>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5935666" y="3824291"/>
            <a:ext cx="18167349" cy="25685750"/>
          </a:xfrm>
        </p:spPr>
        <p:txBody>
          <a:bodyPr/>
          <a:lstStyle>
            <a:lvl1pPr marL="0" indent="0">
              <a:buNone/>
              <a:defRPr sz="3100"/>
            </a:lvl1pPr>
            <a:lvl2pPr marL="457064" indent="0">
              <a:buNone/>
              <a:defRPr sz="2600"/>
            </a:lvl2pPr>
            <a:lvl3pPr marL="914128" indent="0">
              <a:buNone/>
              <a:defRPr sz="2600"/>
            </a:lvl3pPr>
            <a:lvl4pPr marL="1371192" indent="0">
              <a:buNone/>
              <a:defRPr sz="2200"/>
            </a:lvl4pPr>
            <a:lvl5pPr marL="1828256" indent="0">
              <a:buNone/>
              <a:defRPr sz="2200"/>
            </a:lvl5pPr>
            <a:lvl6pPr marL="2285320" indent="0">
              <a:buNone/>
              <a:defRPr sz="2200"/>
            </a:lvl6pPr>
            <a:lvl7pPr marL="2742384" indent="0">
              <a:buNone/>
              <a:defRPr sz="2200"/>
            </a:lvl7pPr>
            <a:lvl8pPr marL="3199448" indent="0">
              <a:buNone/>
              <a:defRPr sz="2200"/>
            </a:lvl8pPr>
            <a:lvl9pPr marL="3656512" indent="0">
              <a:buNone/>
              <a:defRPr sz="2200"/>
            </a:lvl9pPr>
          </a:lstStyle>
          <a:p>
            <a:endParaRPr lang="en-GB"/>
          </a:p>
        </p:txBody>
      </p:sp>
      <p:sp>
        <p:nvSpPr>
          <p:cNvPr id="4" name="Text Placeholder 3"/>
          <p:cNvSpPr>
            <a:spLocks noGrp="1"/>
          </p:cNvSpPr>
          <p:nvPr>
            <p:ph type="body" sz="half" idx="2"/>
          </p:nvPr>
        </p:nvSpPr>
        <p:spPr>
          <a:xfrm>
            <a:off x="5935666" y="33504187"/>
            <a:ext cx="18167349" cy="5022850"/>
          </a:xfrm>
        </p:spPr>
        <p:txBody>
          <a:bodyPr/>
          <a:lstStyle>
            <a:lvl1pPr marL="0" indent="0">
              <a:buNone/>
              <a:defRPr sz="1300"/>
            </a:lvl1pPr>
            <a:lvl2pPr marL="457064" indent="0">
              <a:buNone/>
              <a:defRPr sz="1300"/>
            </a:lvl2pPr>
            <a:lvl3pPr marL="914128" indent="0">
              <a:buNone/>
              <a:defRPr sz="900"/>
            </a:lvl3pPr>
            <a:lvl4pPr marL="1371192" indent="0">
              <a:buNone/>
              <a:defRPr sz="900"/>
            </a:lvl4pPr>
            <a:lvl5pPr marL="1828256" indent="0">
              <a:buNone/>
              <a:defRPr sz="900"/>
            </a:lvl5pPr>
            <a:lvl6pPr marL="2285320" indent="0">
              <a:buNone/>
              <a:defRPr sz="900"/>
            </a:lvl6pPr>
            <a:lvl7pPr marL="2742384" indent="0">
              <a:buNone/>
              <a:defRPr sz="900"/>
            </a:lvl7pPr>
            <a:lvl8pPr marL="3199448" indent="0">
              <a:buNone/>
              <a:defRPr sz="900"/>
            </a:lvl8pPr>
            <a:lvl9pPr marL="365651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47D3DC29-F27A-4DCA-81A0-F6723626AF45}" type="slidenum">
              <a:rPr lang="en-GB" altLang="en-US"/>
              <a:pPr/>
              <a:t>‹#›</a:t>
            </a:fld>
            <a:endParaRPr lang="en-GB" altLang="en-US"/>
          </a:p>
        </p:txBody>
      </p:sp>
    </p:spTree>
    <p:extLst>
      <p:ext uri="{BB962C8B-B14F-4D97-AF65-F5344CB8AC3E}">
        <p14:creationId xmlns:p14="http://schemas.microsoft.com/office/powerpoint/2010/main" val="27046048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6" y="1714497"/>
            <a:ext cx="27251024" cy="7134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21" tIns="208760" rIns="417521" bIns="20876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1514476" y="9990140"/>
            <a:ext cx="27251024" cy="2824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21" tIns="208760" rIns="417521" bIns="20876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Grp="1" noChangeArrowheads="1"/>
          </p:cNvSpPr>
          <p:nvPr>
            <p:ph type="dt" sz="half" idx="2"/>
          </p:nvPr>
        </p:nvSpPr>
        <p:spPr bwMode="auto">
          <a:xfrm>
            <a:off x="1514476" y="38984236"/>
            <a:ext cx="706437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21" tIns="208760" rIns="417521" bIns="208760" numCol="1" anchor="t" anchorCtr="0" compatLnSpc="1">
            <a:prstTxWarp prst="textNoShape">
              <a:avLst/>
            </a:prstTxWarp>
          </a:bodyPr>
          <a:lstStyle>
            <a:lvl1pPr defTabSz="4175468">
              <a:defRPr sz="6500"/>
            </a:lvl1pPr>
          </a:lstStyle>
          <a:p>
            <a:endParaRPr lang="en-GB" altLang="en-US"/>
          </a:p>
        </p:txBody>
      </p:sp>
      <p:sp>
        <p:nvSpPr>
          <p:cNvPr id="1029" name="Rectangle 5"/>
          <p:cNvSpPr>
            <a:spLocks noGrp="1" noChangeArrowheads="1"/>
          </p:cNvSpPr>
          <p:nvPr>
            <p:ph type="ftr" sz="quarter" idx="3"/>
          </p:nvPr>
        </p:nvSpPr>
        <p:spPr bwMode="auto">
          <a:xfrm>
            <a:off x="10345738" y="38984236"/>
            <a:ext cx="95885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21" tIns="208760" rIns="417521" bIns="208760" numCol="1" anchor="t" anchorCtr="0" compatLnSpc="1">
            <a:prstTxWarp prst="textNoShape">
              <a:avLst/>
            </a:prstTxWarp>
          </a:bodyPr>
          <a:lstStyle>
            <a:lvl1pPr algn="ctr" defTabSz="4175468">
              <a:defRPr sz="6500"/>
            </a:lvl1pPr>
          </a:lstStyle>
          <a:p>
            <a:endParaRPr lang="en-GB" altLang="en-US"/>
          </a:p>
        </p:txBody>
      </p:sp>
      <p:sp>
        <p:nvSpPr>
          <p:cNvPr id="1030" name="Rectangle 6"/>
          <p:cNvSpPr>
            <a:spLocks noGrp="1" noChangeArrowheads="1"/>
          </p:cNvSpPr>
          <p:nvPr>
            <p:ph type="sldNum" sz="quarter" idx="4"/>
          </p:nvPr>
        </p:nvSpPr>
        <p:spPr bwMode="auto">
          <a:xfrm>
            <a:off x="21701126" y="38984236"/>
            <a:ext cx="706437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21" tIns="208760" rIns="417521" bIns="208760" numCol="1" anchor="t" anchorCtr="0" compatLnSpc="1">
            <a:prstTxWarp prst="textNoShape">
              <a:avLst/>
            </a:prstTxWarp>
          </a:bodyPr>
          <a:lstStyle>
            <a:lvl1pPr algn="r" defTabSz="4175468">
              <a:defRPr sz="6500"/>
            </a:lvl1pPr>
          </a:lstStyle>
          <a:p>
            <a:fld id="{7202EFAC-7ADF-4E66-A4C9-217F081828EF}"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175468" rtl="0" fontAlgn="base">
        <a:spcBef>
          <a:spcPct val="0"/>
        </a:spcBef>
        <a:spcAft>
          <a:spcPct val="0"/>
        </a:spcAft>
        <a:defRPr sz="20100">
          <a:solidFill>
            <a:schemeClr val="tx2"/>
          </a:solidFill>
          <a:latin typeface="+mj-lt"/>
          <a:ea typeface="+mj-ea"/>
          <a:cs typeface="+mj-cs"/>
        </a:defRPr>
      </a:lvl1pPr>
      <a:lvl2pPr algn="ctr" defTabSz="4175468" rtl="0" fontAlgn="base">
        <a:spcBef>
          <a:spcPct val="0"/>
        </a:spcBef>
        <a:spcAft>
          <a:spcPct val="0"/>
        </a:spcAft>
        <a:defRPr sz="20100">
          <a:solidFill>
            <a:schemeClr val="tx2"/>
          </a:solidFill>
          <a:latin typeface="Arial" charset="0"/>
        </a:defRPr>
      </a:lvl2pPr>
      <a:lvl3pPr algn="ctr" defTabSz="4175468" rtl="0" fontAlgn="base">
        <a:spcBef>
          <a:spcPct val="0"/>
        </a:spcBef>
        <a:spcAft>
          <a:spcPct val="0"/>
        </a:spcAft>
        <a:defRPr sz="20100">
          <a:solidFill>
            <a:schemeClr val="tx2"/>
          </a:solidFill>
          <a:latin typeface="Arial" charset="0"/>
        </a:defRPr>
      </a:lvl3pPr>
      <a:lvl4pPr algn="ctr" defTabSz="4175468" rtl="0" fontAlgn="base">
        <a:spcBef>
          <a:spcPct val="0"/>
        </a:spcBef>
        <a:spcAft>
          <a:spcPct val="0"/>
        </a:spcAft>
        <a:defRPr sz="20100">
          <a:solidFill>
            <a:schemeClr val="tx2"/>
          </a:solidFill>
          <a:latin typeface="Arial" charset="0"/>
        </a:defRPr>
      </a:lvl4pPr>
      <a:lvl5pPr algn="ctr" defTabSz="4175468" rtl="0" fontAlgn="base">
        <a:spcBef>
          <a:spcPct val="0"/>
        </a:spcBef>
        <a:spcAft>
          <a:spcPct val="0"/>
        </a:spcAft>
        <a:defRPr sz="20100">
          <a:solidFill>
            <a:schemeClr val="tx2"/>
          </a:solidFill>
          <a:latin typeface="Arial" charset="0"/>
        </a:defRPr>
      </a:lvl5pPr>
      <a:lvl6pPr marL="457064" algn="ctr" defTabSz="4175468" rtl="0" fontAlgn="base">
        <a:spcBef>
          <a:spcPct val="0"/>
        </a:spcBef>
        <a:spcAft>
          <a:spcPct val="0"/>
        </a:spcAft>
        <a:defRPr sz="20100">
          <a:solidFill>
            <a:schemeClr val="tx2"/>
          </a:solidFill>
          <a:latin typeface="Arial" charset="0"/>
        </a:defRPr>
      </a:lvl6pPr>
      <a:lvl7pPr marL="914128" algn="ctr" defTabSz="4175468" rtl="0" fontAlgn="base">
        <a:spcBef>
          <a:spcPct val="0"/>
        </a:spcBef>
        <a:spcAft>
          <a:spcPct val="0"/>
        </a:spcAft>
        <a:defRPr sz="20100">
          <a:solidFill>
            <a:schemeClr val="tx2"/>
          </a:solidFill>
          <a:latin typeface="Arial" charset="0"/>
        </a:defRPr>
      </a:lvl7pPr>
      <a:lvl8pPr marL="1371192" algn="ctr" defTabSz="4175468" rtl="0" fontAlgn="base">
        <a:spcBef>
          <a:spcPct val="0"/>
        </a:spcBef>
        <a:spcAft>
          <a:spcPct val="0"/>
        </a:spcAft>
        <a:defRPr sz="20100">
          <a:solidFill>
            <a:schemeClr val="tx2"/>
          </a:solidFill>
          <a:latin typeface="Arial" charset="0"/>
        </a:defRPr>
      </a:lvl8pPr>
      <a:lvl9pPr marL="1828256" algn="ctr" defTabSz="4175468" rtl="0" fontAlgn="base">
        <a:spcBef>
          <a:spcPct val="0"/>
        </a:spcBef>
        <a:spcAft>
          <a:spcPct val="0"/>
        </a:spcAft>
        <a:defRPr sz="20100">
          <a:solidFill>
            <a:schemeClr val="tx2"/>
          </a:solidFill>
          <a:latin typeface="Arial" charset="0"/>
        </a:defRPr>
      </a:lvl9pPr>
    </p:titleStyle>
    <p:bodyStyle>
      <a:lvl1pPr marL="1566398" indent="-1566398" algn="l" defTabSz="4175468" rtl="0" fontAlgn="base">
        <a:spcBef>
          <a:spcPct val="20000"/>
        </a:spcBef>
        <a:spcAft>
          <a:spcPct val="0"/>
        </a:spcAft>
        <a:buChar char="•"/>
        <a:defRPr sz="14400">
          <a:solidFill>
            <a:schemeClr val="tx1"/>
          </a:solidFill>
          <a:latin typeface="+mn-lt"/>
          <a:ea typeface="+mn-ea"/>
          <a:cs typeface="+mn-cs"/>
        </a:defRPr>
      </a:lvl1pPr>
      <a:lvl2pPr marL="3393062" indent="-1306122" algn="l" defTabSz="4175468" rtl="0" fontAlgn="base">
        <a:spcBef>
          <a:spcPct val="20000"/>
        </a:spcBef>
        <a:spcAft>
          <a:spcPct val="0"/>
        </a:spcAft>
        <a:buChar char="–"/>
        <a:defRPr sz="12600">
          <a:solidFill>
            <a:schemeClr val="tx1"/>
          </a:solidFill>
          <a:latin typeface="+mn-lt"/>
        </a:defRPr>
      </a:lvl2pPr>
      <a:lvl3pPr marL="5219731" indent="-1044264" algn="l" defTabSz="4175468" rtl="0" fontAlgn="base">
        <a:spcBef>
          <a:spcPct val="20000"/>
        </a:spcBef>
        <a:spcAft>
          <a:spcPct val="0"/>
        </a:spcAft>
        <a:buChar char="•"/>
        <a:defRPr sz="10900">
          <a:solidFill>
            <a:schemeClr val="tx1"/>
          </a:solidFill>
          <a:latin typeface="+mn-lt"/>
        </a:defRPr>
      </a:lvl3pPr>
      <a:lvl4pPr marL="7306672" indent="-1044264" algn="l" defTabSz="4175468" rtl="0" fontAlgn="base">
        <a:spcBef>
          <a:spcPct val="20000"/>
        </a:spcBef>
        <a:spcAft>
          <a:spcPct val="0"/>
        </a:spcAft>
        <a:buChar char="–"/>
        <a:defRPr sz="9200">
          <a:solidFill>
            <a:schemeClr val="tx1"/>
          </a:solidFill>
          <a:latin typeface="+mn-lt"/>
        </a:defRPr>
      </a:lvl4pPr>
      <a:lvl5pPr marL="9393616" indent="-1042677" algn="l" defTabSz="4175468" rtl="0" fontAlgn="base">
        <a:spcBef>
          <a:spcPct val="20000"/>
        </a:spcBef>
        <a:spcAft>
          <a:spcPct val="0"/>
        </a:spcAft>
        <a:buChar char="»"/>
        <a:defRPr sz="9200">
          <a:solidFill>
            <a:schemeClr val="tx1"/>
          </a:solidFill>
          <a:latin typeface="+mn-lt"/>
        </a:defRPr>
      </a:lvl5pPr>
      <a:lvl6pPr marL="9850676" indent="-1042677" algn="l" defTabSz="4175468" rtl="0" fontAlgn="base">
        <a:spcBef>
          <a:spcPct val="20000"/>
        </a:spcBef>
        <a:spcAft>
          <a:spcPct val="0"/>
        </a:spcAft>
        <a:buChar char="»"/>
        <a:defRPr sz="9200">
          <a:solidFill>
            <a:schemeClr val="tx1"/>
          </a:solidFill>
          <a:latin typeface="+mn-lt"/>
        </a:defRPr>
      </a:lvl6pPr>
      <a:lvl7pPr marL="10307740" indent="-1042677" algn="l" defTabSz="4175468" rtl="0" fontAlgn="base">
        <a:spcBef>
          <a:spcPct val="20000"/>
        </a:spcBef>
        <a:spcAft>
          <a:spcPct val="0"/>
        </a:spcAft>
        <a:buChar char="»"/>
        <a:defRPr sz="9200">
          <a:solidFill>
            <a:schemeClr val="tx1"/>
          </a:solidFill>
          <a:latin typeface="+mn-lt"/>
        </a:defRPr>
      </a:lvl7pPr>
      <a:lvl8pPr marL="10764804" indent="-1042677" algn="l" defTabSz="4175468" rtl="0" fontAlgn="base">
        <a:spcBef>
          <a:spcPct val="20000"/>
        </a:spcBef>
        <a:spcAft>
          <a:spcPct val="0"/>
        </a:spcAft>
        <a:buChar char="»"/>
        <a:defRPr sz="9200">
          <a:solidFill>
            <a:schemeClr val="tx1"/>
          </a:solidFill>
          <a:latin typeface="+mn-lt"/>
        </a:defRPr>
      </a:lvl8pPr>
      <a:lvl9pPr marL="11221868" indent="-1042677" algn="l" defTabSz="4175468" rtl="0" fontAlgn="base">
        <a:spcBef>
          <a:spcPct val="20000"/>
        </a:spcBef>
        <a:spcAft>
          <a:spcPct val="0"/>
        </a:spcAft>
        <a:buChar char="»"/>
        <a:defRPr sz="9200">
          <a:solidFill>
            <a:schemeClr val="tx1"/>
          </a:solidFill>
          <a:latin typeface="+mn-lt"/>
        </a:defRPr>
      </a:lvl9pPr>
    </p:bodyStyle>
    <p:otherStyle>
      <a:defPPr>
        <a:defRPr lang="en-US"/>
      </a:defPPr>
      <a:lvl1pPr marL="0" algn="l" defTabSz="914128" rtl="0" eaLnBrk="1" latinLnBrk="0" hangingPunct="1">
        <a:defRPr sz="1700" kern="1200">
          <a:solidFill>
            <a:schemeClr val="tx1"/>
          </a:solidFill>
          <a:latin typeface="+mn-lt"/>
          <a:ea typeface="+mn-ea"/>
          <a:cs typeface="+mn-cs"/>
        </a:defRPr>
      </a:lvl1pPr>
      <a:lvl2pPr marL="457064" algn="l" defTabSz="914128" rtl="0" eaLnBrk="1" latinLnBrk="0" hangingPunct="1">
        <a:defRPr sz="1700" kern="1200">
          <a:solidFill>
            <a:schemeClr val="tx1"/>
          </a:solidFill>
          <a:latin typeface="+mn-lt"/>
          <a:ea typeface="+mn-ea"/>
          <a:cs typeface="+mn-cs"/>
        </a:defRPr>
      </a:lvl2pPr>
      <a:lvl3pPr marL="914128" algn="l" defTabSz="914128" rtl="0" eaLnBrk="1" latinLnBrk="0" hangingPunct="1">
        <a:defRPr sz="1700" kern="1200">
          <a:solidFill>
            <a:schemeClr val="tx1"/>
          </a:solidFill>
          <a:latin typeface="+mn-lt"/>
          <a:ea typeface="+mn-ea"/>
          <a:cs typeface="+mn-cs"/>
        </a:defRPr>
      </a:lvl3pPr>
      <a:lvl4pPr marL="1371192" algn="l" defTabSz="914128" rtl="0" eaLnBrk="1" latinLnBrk="0" hangingPunct="1">
        <a:defRPr sz="1700" kern="1200">
          <a:solidFill>
            <a:schemeClr val="tx1"/>
          </a:solidFill>
          <a:latin typeface="+mn-lt"/>
          <a:ea typeface="+mn-ea"/>
          <a:cs typeface="+mn-cs"/>
        </a:defRPr>
      </a:lvl4pPr>
      <a:lvl5pPr marL="1828256" algn="l" defTabSz="914128" rtl="0" eaLnBrk="1" latinLnBrk="0" hangingPunct="1">
        <a:defRPr sz="1700" kern="1200">
          <a:solidFill>
            <a:schemeClr val="tx1"/>
          </a:solidFill>
          <a:latin typeface="+mn-lt"/>
          <a:ea typeface="+mn-ea"/>
          <a:cs typeface="+mn-cs"/>
        </a:defRPr>
      </a:lvl5pPr>
      <a:lvl6pPr marL="2285320" algn="l" defTabSz="914128" rtl="0" eaLnBrk="1" latinLnBrk="0" hangingPunct="1">
        <a:defRPr sz="1700" kern="1200">
          <a:solidFill>
            <a:schemeClr val="tx1"/>
          </a:solidFill>
          <a:latin typeface="+mn-lt"/>
          <a:ea typeface="+mn-ea"/>
          <a:cs typeface="+mn-cs"/>
        </a:defRPr>
      </a:lvl6pPr>
      <a:lvl7pPr marL="2742384" algn="l" defTabSz="914128" rtl="0" eaLnBrk="1" latinLnBrk="0" hangingPunct="1">
        <a:defRPr sz="1700" kern="1200">
          <a:solidFill>
            <a:schemeClr val="tx1"/>
          </a:solidFill>
          <a:latin typeface="+mn-lt"/>
          <a:ea typeface="+mn-ea"/>
          <a:cs typeface="+mn-cs"/>
        </a:defRPr>
      </a:lvl7pPr>
      <a:lvl8pPr marL="3199448" algn="l" defTabSz="914128" rtl="0" eaLnBrk="1" latinLnBrk="0" hangingPunct="1">
        <a:defRPr sz="1700" kern="1200">
          <a:solidFill>
            <a:schemeClr val="tx1"/>
          </a:solidFill>
          <a:latin typeface="+mn-lt"/>
          <a:ea typeface="+mn-ea"/>
          <a:cs typeface="+mn-cs"/>
        </a:defRPr>
      </a:lvl8pPr>
      <a:lvl9pPr marL="3656512" algn="l" defTabSz="914128"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chart" Target="../charts/chart1.xml"/><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chart" Target="../charts/chart2.xm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jpe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jpeg"/><Relationship Id="rId10"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15860067" y="15787638"/>
            <a:ext cx="13262399" cy="1080118"/>
          </a:xfrm>
          <a:prstGeom prst="rect">
            <a:avLst/>
          </a:prstGeom>
          <a:noFill/>
        </p:spPr>
        <p:txBody>
          <a:bodyPr wrap="square" lIns="91386" tIns="45695" rIns="91386" bIns="45695" rtlCol="0">
            <a:noAutofit/>
          </a:bodyPr>
          <a:lstStyle/>
          <a:p>
            <a:r>
              <a:rPr lang="en-GB" sz="2200" dirty="0">
                <a:latin typeface="Calibri" pitchFamily="34" charset="0"/>
                <a:cs typeface="Calibri" pitchFamily="34" charset="0"/>
              </a:rPr>
              <a:t>Using our tagging algorithm, we show that approximately 2.7 million SNPs are required to tag all common variation across the five African populations. With the most informative 1 million tagging SNPs identified using the tagging algorithm, we were able to tag more than 80% of common variation across 5 populations in Africa (figure 5).</a:t>
            </a:r>
          </a:p>
        </p:txBody>
      </p:sp>
      <p:sp>
        <p:nvSpPr>
          <p:cNvPr id="7" name="TextBox 6"/>
          <p:cNvSpPr txBox="1"/>
          <p:nvPr/>
        </p:nvSpPr>
        <p:spPr>
          <a:xfrm>
            <a:off x="10500246" y="1204358"/>
            <a:ext cx="15757853" cy="2884571"/>
          </a:xfrm>
          <a:prstGeom prst="rect">
            <a:avLst/>
          </a:prstGeom>
          <a:noFill/>
        </p:spPr>
        <p:txBody>
          <a:bodyPr wrap="none" lIns="91386" tIns="45695" rIns="91386" bIns="45695" rtlCol="0">
            <a:spAutoFit/>
          </a:bodyPr>
          <a:lstStyle/>
          <a:p>
            <a:r>
              <a:rPr lang="en-GB" sz="6100" b="1" dirty="0">
                <a:latin typeface="Calibri" pitchFamily="34" charset="0"/>
                <a:cs typeface="Calibri" pitchFamily="34" charset="0"/>
              </a:rPr>
              <a:t>Generation of an African chip with the memory</a:t>
            </a:r>
          </a:p>
          <a:p>
            <a:r>
              <a:rPr lang="en-GB" sz="6100" b="1" dirty="0">
                <a:latin typeface="Calibri" pitchFamily="34" charset="0"/>
                <a:cs typeface="Calibri" pitchFamily="34" charset="0"/>
              </a:rPr>
              <a:t>efficient </a:t>
            </a:r>
            <a:r>
              <a:rPr lang="en-GB" sz="6100" b="1" dirty="0" err="1">
                <a:latin typeface="Calibri" pitchFamily="34" charset="0"/>
                <a:cs typeface="Calibri" pitchFamily="34" charset="0"/>
              </a:rPr>
              <a:t>tagSNP</a:t>
            </a:r>
            <a:r>
              <a:rPr lang="en-GB" sz="6100" b="1" dirty="0">
                <a:latin typeface="Calibri" pitchFamily="34" charset="0"/>
                <a:cs typeface="Calibri" pitchFamily="34" charset="0"/>
              </a:rPr>
              <a:t> selection algorithm </a:t>
            </a:r>
            <a:r>
              <a:rPr lang="en-GB" sz="6100" b="1" dirty="0" err="1">
                <a:latin typeface="Calibri" pitchFamily="34" charset="0"/>
                <a:cs typeface="Calibri" pitchFamily="34" charset="0"/>
              </a:rPr>
              <a:t>RagTagger</a:t>
            </a:r>
            <a:endParaRPr lang="en-GB" sz="6100" b="1" dirty="0">
              <a:latin typeface="Calibri" pitchFamily="34" charset="0"/>
              <a:cs typeface="Calibri" pitchFamily="34" charset="0"/>
            </a:endParaRPr>
          </a:p>
          <a:p>
            <a:r>
              <a:rPr lang="en-GB" sz="6100" b="1" dirty="0">
                <a:latin typeface="Calibri" pitchFamily="34" charset="0"/>
                <a:cs typeface="Calibri" pitchFamily="34" charset="0"/>
              </a:rPr>
              <a:t>and IMPUTE2</a:t>
            </a:r>
            <a:endParaRPr lang="en-GB" sz="4800" b="1" dirty="0">
              <a:latin typeface="Calibri" pitchFamily="34" charset="0"/>
              <a:cs typeface="Calibri" pitchFamily="34" charset="0"/>
            </a:endParaRPr>
          </a:p>
        </p:txBody>
      </p:sp>
      <p:pic>
        <p:nvPicPr>
          <p:cNvPr id="11273" name="Picture 9" descr="Sang_Log_Lge_2col_BI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952" y="1250950"/>
            <a:ext cx="8637586" cy="251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http://www.africasti.com/wp-content/themes/Africasti/timthumb.php?src=http://www.africasti.com/wp-content/uploads/2013/01/apcdr.jpg&amp;q=90&amp;w=629&amp;zc=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0952" y="3816002"/>
            <a:ext cx="2512801" cy="25567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File:US-NIH-NHGRI-Logo.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553597" y="2143585"/>
            <a:ext cx="2469602" cy="8266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http://mrcblogs.helpfulclients.com/uganda/files/2013/01/Black-RGB-UVRI-Ugand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957" y="5648729"/>
            <a:ext cx="2469602" cy="6735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3" descr="http://www2.eng.cam.ac.uk/~cnm24/images/CUnibi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68961" y="4161104"/>
            <a:ext cx="2469602" cy="5211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5" descr="http://people.maths.ox.ac.uk/siamstudentchapter/webpages/Logos/2258_ox_brand_blue_pos_rec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553602" y="1250950"/>
            <a:ext cx="2469602" cy="7605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7" descr="http://www.wellcome.ac.uk/stellent/groups/corporatesite/@policy_communications/documents/web_document/WTP051585.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68961" y="4981491"/>
            <a:ext cx="2469602" cy="322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9" descr="http://www.nhls.ac.za/images/nhls_log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53602" y="3125813"/>
            <a:ext cx="2469602" cy="56448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591024" y="3882808"/>
            <a:ext cx="14126028" cy="2485561"/>
          </a:xfrm>
          <a:prstGeom prst="rect">
            <a:avLst/>
          </a:prstGeom>
          <a:noFill/>
        </p:spPr>
        <p:txBody>
          <a:bodyPr wrap="square" lIns="91386" tIns="45695" rIns="91386" bIns="45695" rtlCol="0">
            <a:spAutoFit/>
          </a:bodyPr>
          <a:lstStyle/>
          <a:p>
            <a:r>
              <a:rPr lang="en-GB" sz="2600" dirty="0">
                <a:latin typeface="Calibri" pitchFamily="34" charset="0"/>
                <a:cs typeface="Calibri" pitchFamily="34" charset="0"/>
              </a:rPr>
              <a:t>Tommy Carstensen</a:t>
            </a:r>
            <a:r>
              <a:rPr lang="en-GB" sz="2600" baseline="30000" dirty="0">
                <a:latin typeface="Calibri" pitchFamily="34" charset="0"/>
                <a:cs typeface="Calibri" pitchFamily="34" charset="0"/>
              </a:rPr>
              <a:t>1</a:t>
            </a:r>
            <a:r>
              <a:rPr lang="en-GB" sz="2600" dirty="0">
                <a:latin typeface="Calibri" pitchFamily="34" charset="0"/>
                <a:cs typeface="Calibri" pitchFamily="34" charset="0"/>
              </a:rPr>
              <a:t>, Deepti Gurdasani</a:t>
            </a:r>
            <a:r>
              <a:rPr lang="en-GB" sz="2600" baseline="30000" dirty="0">
                <a:latin typeface="Calibri" pitchFamily="34" charset="0"/>
                <a:cs typeface="Calibri" pitchFamily="34" charset="0"/>
              </a:rPr>
              <a:t>1,2</a:t>
            </a:r>
            <a:r>
              <a:rPr lang="en-GB" sz="2600" dirty="0">
                <a:latin typeface="Calibri" pitchFamily="34" charset="0"/>
                <a:cs typeface="Calibri" pitchFamily="34" charset="0"/>
              </a:rPr>
              <a:t> on behalf of the Genome Diversity in Africa Project (GDAP) Investigators</a:t>
            </a:r>
            <a:endParaRPr lang="en-GB" sz="2600" baseline="30000" dirty="0">
              <a:latin typeface="Calibri" pitchFamily="34" charset="0"/>
              <a:cs typeface="Calibri" pitchFamily="34" charset="0"/>
            </a:endParaRPr>
          </a:p>
          <a:p>
            <a:endParaRPr lang="en-GB" sz="2600" dirty="0">
              <a:latin typeface="Calibri" pitchFamily="34" charset="0"/>
              <a:cs typeface="Calibri" pitchFamily="34" charset="0"/>
            </a:endParaRPr>
          </a:p>
          <a:p>
            <a:r>
              <a:rPr lang="en-GB" sz="2600" baseline="30000" dirty="0">
                <a:latin typeface="Calibri" pitchFamily="34" charset="0"/>
                <a:cs typeface="Calibri" pitchFamily="34" charset="0"/>
              </a:rPr>
              <a:t>1</a:t>
            </a:r>
            <a:r>
              <a:rPr lang="en-GB" sz="2600" dirty="0">
                <a:latin typeface="Calibri" pitchFamily="34" charset="0"/>
                <a:cs typeface="Calibri" pitchFamily="34" charset="0"/>
              </a:rPr>
              <a:t> </a:t>
            </a:r>
            <a:r>
              <a:rPr lang="en-GB" sz="2600" dirty="0" err="1">
                <a:latin typeface="Calibri" pitchFamily="34" charset="0"/>
                <a:cs typeface="Calibri" pitchFamily="34" charset="0"/>
              </a:rPr>
              <a:t>Wellcome</a:t>
            </a:r>
            <a:r>
              <a:rPr lang="en-GB" sz="2600" dirty="0">
                <a:latin typeface="Calibri" pitchFamily="34" charset="0"/>
                <a:cs typeface="Calibri" pitchFamily="34" charset="0"/>
              </a:rPr>
              <a:t> Trust Sanger Institute, </a:t>
            </a:r>
            <a:r>
              <a:rPr lang="en-GB" sz="2600" dirty="0" err="1">
                <a:latin typeface="Calibri" pitchFamily="34" charset="0"/>
                <a:cs typeface="Calibri" pitchFamily="34" charset="0"/>
              </a:rPr>
              <a:t>Hinxton</a:t>
            </a:r>
            <a:r>
              <a:rPr lang="en-GB" sz="2600" dirty="0">
                <a:latin typeface="Calibri" pitchFamily="34" charset="0"/>
                <a:cs typeface="Calibri" pitchFamily="34" charset="0"/>
              </a:rPr>
              <a:t>, Cambridgeshire, United Kingdom</a:t>
            </a:r>
          </a:p>
          <a:p>
            <a:r>
              <a:rPr lang="en-GB" sz="2600" baseline="30000" dirty="0">
                <a:latin typeface="Calibri" pitchFamily="34" charset="0"/>
                <a:cs typeface="Calibri" pitchFamily="34" charset="0"/>
              </a:rPr>
              <a:t>2</a:t>
            </a:r>
            <a:r>
              <a:rPr lang="en-GB" sz="2600" dirty="0">
                <a:latin typeface="Calibri" pitchFamily="34" charset="0"/>
                <a:cs typeface="Calibri" pitchFamily="34" charset="0"/>
              </a:rPr>
              <a:t> Department of Public Health and Primary Care, University of Cambridge, Cambridgeshire, United Kingdom</a:t>
            </a:r>
          </a:p>
        </p:txBody>
      </p:sp>
      <p:sp>
        <p:nvSpPr>
          <p:cNvPr id="19" name="TextBox 18"/>
          <p:cNvSpPr txBox="1"/>
          <p:nvPr/>
        </p:nvSpPr>
        <p:spPr>
          <a:xfrm>
            <a:off x="1252800" y="6444001"/>
            <a:ext cx="13262399" cy="830994"/>
          </a:xfrm>
          <a:prstGeom prst="rect">
            <a:avLst/>
          </a:prstGeom>
          <a:solidFill>
            <a:schemeClr val="tx1"/>
          </a:solidFill>
        </p:spPr>
        <p:txBody>
          <a:bodyPr wrap="none" lIns="91386" tIns="45695" rIns="91386" bIns="45695" rtlCol="0">
            <a:noAutofit/>
          </a:bodyPr>
          <a:lstStyle/>
          <a:p>
            <a:r>
              <a:rPr lang="en-GB" sz="4800" b="1" dirty="0">
                <a:solidFill>
                  <a:schemeClr val="bg1"/>
                </a:solidFill>
                <a:latin typeface="Calibri" pitchFamily="34" charset="0"/>
                <a:cs typeface="Calibri" pitchFamily="34" charset="0"/>
              </a:rPr>
              <a:t>Summary</a:t>
            </a:r>
          </a:p>
        </p:txBody>
      </p:sp>
      <p:sp>
        <p:nvSpPr>
          <p:cNvPr id="20" name="TextBox 19"/>
          <p:cNvSpPr txBox="1"/>
          <p:nvPr/>
        </p:nvSpPr>
        <p:spPr>
          <a:xfrm>
            <a:off x="1249202" y="21869412"/>
            <a:ext cx="13262399" cy="830994"/>
          </a:xfrm>
          <a:prstGeom prst="rect">
            <a:avLst/>
          </a:prstGeom>
          <a:solidFill>
            <a:schemeClr val="tx1"/>
          </a:solidFill>
        </p:spPr>
        <p:txBody>
          <a:bodyPr wrap="none" lIns="91386" tIns="45695" rIns="91386" bIns="45695" rtlCol="0">
            <a:noAutofit/>
          </a:bodyPr>
          <a:lstStyle/>
          <a:p>
            <a:r>
              <a:rPr lang="en-GB" sz="4800" b="1" dirty="0">
                <a:solidFill>
                  <a:schemeClr val="bg1"/>
                </a:solidFill>
                <a:latin typeface="Calibri" pitchFamily="34" charset="0"/>
                <a:cs typeface="Calibri" pitchFamily="34" charset="0"/>
              </a:rPr>
              <a:t>Methods</a:t>
            </a:r>
          </a:p>
        </p:txBody>
      </p:sp>
      <p:sp>
        <p:nvSpPr>
          <p:cNvPr id="42" name="TextBox 41"/>
          <p:cNvSpPr txBox="1"/>
          <p:nvPr/>
        </p:nvSpPr>
        <p:spPr>
          <a:xfrm>
            <a:off x="1242442" y="35303017"/>
            <a:ext cx="13262399" cy="430837"/>
          </a:xfrm>
          <a:prstGeom prst="rect">
            <a:avLst/>
          </a:prstGeom>
          <a:noFill/>
        </p:spPr>
        <p:txBody>
          <a:bodyPr wrap="square" lIns="91386" tIns="45695" rIns="91386" bIns="45695" rtlCol="0">
            <a:spAutoFit/>
          </a:bodyPr>
          <a:lstStyle/>
          <a:p>
            <a:r>
              <a:rPr lang="en-GB" sz="2200" dirty="0">
                <a:latin typeface="Calibri" pitchFamily="34" charset="0"/>
                <a:cs typeface="Calibri" pitchFamily="34" charset="0"/>
              </a:rPr>
              <a:t>Figure 2 – Flow chart for hybrid algorithm for selection of tag SNPs.</a:t>
            </a:r>
          </a:p>
        </p:txBody>
      </p:sp>
      <p:sp>
        <p:nvSpPr>
          <p:cNvPr id="45" name="TextBox 44"/>
          <p:cNvSpPr txBox="1"/>
          <p:nvPr/>
        </p:nvSpPr>
        <p:spPr>
          <a:xfrm>
            <a:off x="15860067" y="14707518"/>
            <a:ext cx="13262399" cy="830994"/>
          </a:xfrm>
          <a:prstGeom prst="rect">
            <a:avLst/>
          </a:prstGeom>
          <a:solidFill>
            <a:schemeClr val="tx1"/>
          </a:solidFill>
        </p:spPr>
        <p:txBody>
          <a:bodyPr wrap="none" lIns="91386" tIns="45695" rIns="91386" bIns="45695" rtlCol="0">
            <a:noAutofit/>
          </a:bodyPr>
          <a:lstStyle/>
          <a:p>
            <a:r>
              <a:rPr lang="en-GB" sz="4800" b="1" dirty="0">
                <a:solidFill>
                  <a:schemeClr val="bg1"/>
                </a:solidFill>
                <a:latin typeface="Calibri" pitchFamily="34" charset="0"/>
                <a:cs typeface="Calibri" pitchFamily="34" charset="0"/>
              </a:rPr>
              <a:t>Results</a:t>
            </a:r>
          </a:p>
        </p:txBody>
      </p:sp>
      <p:sp>
        <p:nvSpPr>
          <p:cNvPr id="46" name="TextBox 45"/>
          <p:cNvSpPr txBox="1"/>
          <p:nvPr/>
        </p:nvSpPr>
        <p:spPr>
          <a:xfrm>
            <a:off x="15760802" y="29685184"/>
            <a:ext cx="13262399" cy="2232246"/>
          </a:xfrm>
          <a:prstGeom prst="rect">
            <a:avLst/>
          </a:prstGeom>
          <a:noFill/>
        </p:spPr>
        <p:txBody>
          <a:bodyPr wrap="square" lIns="91386" tIns="45695" rIns="91386" bIns="45695" rtlCol="0">
            <a:noAutofit/>
          </a:bodyPr>
          <a:lstStyle/>
          <a:p>
            <a:r>
              <a:rPr lang="en-GB" sz="2200" dirty="0">
                <a:latin typeface="Calibri" pitchFamily="34" charset="0"/>
                <a:cs typeface="Calibri" pitchFamily="34" charset="0"/>
              </a:rPr>
              <a:t>We present the first preliminary exploration of a genotype array design to capture common variation across Africa. We show that while tagging common variation across Africa requires a reasonably large number of variants, even 1 million tagging variants can capture a substantial proportion of common genetic variation across African populations. Our findings suggest that designing a genotype array for large-scale GWAS in Africa is feasible, and can be made cost-effective so as to scale to large sample sizes. </a:t>
            </a:r>
            <a:r>
              <a:rPr lang="en-GB" sz="2200" dirty="0" smtClean="0">
                <a:latin typeface="Calibri" pitchFamily="34" charset="0"/>
                <a:cs typeface="Calibri" pitchFamily="34" charset="0"/>
              </a:rPr>
              <a:t>We have shown that hybrid </a:t>
            </a:r>
            <a:r>
              <a:rPr lang="en-GB" sz="2200" dirty="0">
                <a:latin typeface="Calibri" pitchFamily="34" charset="0"/>
                <a:cs typeface="Calibri" pitchFamily="34" charset="0"/>
              </a:rPr>
              <a:t>approaches for design </a:t>
            </a:r>
            <a:r>
              <a:rPr lang="en-GB" sz="2200" dirty="0" smtClean="0">
                <a:latin typeface="Calibri" pitchFamily="34" charset="0"/>
                <a:cs typeface="Calibri" pitchFamily="34" charset="0"/>
              </a:rPr>
              <a:t>that </a:t>
            </a:r>
            <a:r>
              <a:rPr lang="en-GB" sz="2200" dirty="0">
                <a:latin typeface="Calibri" pitchFamily="34" charset="0"/>
                <a:cs typeface="Calibri" pitchFamily="34" charset="0"/>
              </a:rPr>
              <a:t>include cyclical tagging and imputation </a:t>
            </a:r>
            <a:r>
              <a:rPr lang="en-GB" sz="2200" dirty="0" smtClean="0">
                <a:latin typeface="Calibri" pitchFamily="34" charset="0"/>
                <a:cs typeface="Calibri" pitchFamily="34" charset="0"/>
              </a:rPr>
              <a:t>further improves </a:t>
            </a:r>
            <a:r>
              <a:rPr lang="en-GB" sz="2200" dirty="0">
                <a:latin typeface="Calibri" pitchFamily="34" charset="0"/>
                <a:cs typeface="Calibri" pitchFamily="34" charset="0"/>
              </a:rPr>
              <a:t>the efficiency of such an array.</a:t>
            </a:r>
          </a:p>
        </p:txBody>
      </p:sp>
      <p:sp>
        <p:nvSpPr>
          <p:cNvPr id="47" name="TextBox 46"/>
          <p:cNvSpPr txBox="1"/>
          <p:nvPr/>
        </p:nvSpPr>
        <p:spPr>
          <a:xfrm>
            <a:off x="15760802" y="28854186"/>
            <a:ext cx="13262399" cy="830994"/>
          </a:xfrm>
          <a:prstGeom prst="rect">
            <a:avLst/>
          </a:prstGeom>
          <a:solidFill>
            <a:schemeClr val="tx1"/>
          </a:solidFill>
          <a:ln>
            <a:noFill/>
          </a:ln>
        </p:spPr>
        <p:txBody>
          <a:bodyPr wrap="none" lIns="91386" tIns="45695" rIns="91386" bIns="45695" rtlCol="0">
            <a:noAutofit/>
          </a:bodyPr>
          <a:lstStyle/>
          <a:p>
            <a:r>
              <a:rPr lang="en-GB" sz="4800" b="1" dirty="0">
                <a:solidFill>
                  <a:schemeClr val="bg1"/>
                </a:solidFill>
                <a:latin typeface="Calibri" pitchFamily="34" charset="0"/>
                <a:cs typeface="Calibri" pitchFamily="34" charset="0"/>
              </a:rPr>
              <a:t>Conclusions</a:t>
            </a:r>
          </a:p>
        </p:txBody>
      </p:sp>
      <p:sp>
        <p:nvSpPr>
          <p:cNvPr id="48" name="TextBox 47"/>
          <p:cNvSpPr txBox="1"/>
          <p:nvPr/>
        </p:nvSpPr>
        <p:spPr>
          <a:xfrm>
            <a:off x="15760802" y="31950531"/>
            <a:ext cx="13262399" cy="830994"/>
          </a:xfrm>
          <a:prstGeom prst="rect">
            <a:avLst/>
          </a:prstGeom>
          <a:solidFill>
            <a:schemeClr val="tx1"/>
          </a:solidFill>
          <a:ln>
            <a:noFill/>
          </a:ln>
        </p:spPr>
        <p:txBody>
          <a:bodyPr wrap="none" lIns="91386" tIns="45695" rIns="91386" bIns="45695" rtlCol="0">
            <a:noAutofit/>
          </a:bodyPr>
          <a:lstStyle/>
          <a:p>
            <a:r>
              <a:rPr lang="en-GB" sz="4800" b="1" dirty="0">
                <a:solidFill>
                  <a:schemeClr val="bg1"/>
                </a:solidFill>
                <a:latin typeface="Calibri" pitchFamily="34" charset="0"/>
                <a:cs typeface="Calibri" pitchFamily="34" charset="0"/>
              </a:rPr>
              <a:t>Acknowledgements</a:t>
            </a:r>
          </a:p>
        </p:txBody>
      </p:sp>
      <p:sp>
        <p:nvSpPr>
          <p:cNvPr id="49" name="TextBox 48"/>
          <p:cNvSpPr txBox="1"/>
          <p:nvPr/>
        </p:nvSpPr>
        <p:spPr>
          <a:xfrm>
            <a:off x="15760802" y="32853533"/>
            <a:ext cx="13262399" cy="3312367"/>
          </a:xfrm>
          <a:prstGeom prst="rect">
            <a:avLst/>
          </a:prstGeom>
          <a:noFill/>
        </p:spPr>
        <p:txBody>
          <a:bodyPr wrap="square" lIns="91386" tIns="45695" rIns="91386" bIns="45695" rtlCol="0">
            <a:noAutofit/>
          </a:bodyPr>
          <a:lstStyle/>
          <a:p>
            <a:r>
              <a:rPr lang="en-GB" sz="2200" dirty="0">
                <a:latin typeface="Calibri" pitchFamily="34" charset="0"/>
                <a:cs typeface="Calibri" pitchFamily="34" charset="0"/>
              </a:rPr>
              <a:t>African Partnership for Chronic Disease Research (APCDR) / </a:t>
            </a:r>
            <a:r>
              <a:rPr lang="en-GB" sz="2200" dirty="0" err="1">
                <a:latin typeface="Calibri" pitchFamily="34" charset="0"/>
                <a:cs typeface="Calibri" pitchFamily="34" charset="0"/>
              </a:rPr>
              <a:t>Wellcome</a:t>
            </a:r>
            <a:r>
              <a:rPr lang="en-GB" sz="2200" dirty="0">
                <a:latin typeface="Calibri" pitchFamily="34" charset="0"/>
                <a:cs typeface="Calibri" pitchFamily="34" charset="0"/>
              </a:rPr>
              <a:t> Trust Sanger Institute (WTSI) – </a:t>
            </a:r>
            <a:r>
              <a:rPr lang="en-GB" sz="2200" b="1" dirty="0">
                <a:latin typeface="Calibri" pitchFamily="34" charset="0"/>
                <a:cs typeface="Calibri" pitchFamily="34" charset="0"/>
              </a:rPr>
              <a:t>Elizabeth Young</a:t>
            </a:r>
            <a:r>
              <a:rPr lang="en-GB" sz="2200" dirty="0">
                <a:latin typeface="Calibri" pitchFamily="34" charset="0"/>
                <a:cs typeface="Calibri" pitchFamily="34" charset="0"/>
              </a:rPr>
              <a:t>, </a:t>
            </a:r>
            <a:r>
              <a:rPr lang="en-GB" sz="2200" b="1" dirty="0" err="1">
                <a:latin typeface="Calibri" pitchFamily="34" charset="0"/>
                <a:cs typeface="Calibri" pitchFamily="34" charset="0"/>
              </a:rPr>
              <a:t>Eleftheria</a:t>
            </a:r>
            <a:r>
              <a:rPr lang="en-GB" sz="2200" b="1" dirty="0">
                <a:latin typeface="Calibri" pitchFamily="34" charset="0"/>
                <a:cs typeface="Calibri" pitchFamily="34" charset="0"/>
              </a:rPr>
              <a:t> </a:t>
            </a:r>
            <a:r>
              <a:rPr lang="en-GB" sz="2200" b="1" dirty="0" err="1">
                <a:latin typeface="Calibri" pitchFamily="34" charset="0"/>
                <a:cs typeface="Calibri" pitchFamily="34" charset="0"/>
              </a:rPr>
              <a:t>Zeggini</a:t>
            </a:r>
            <a:r>
              <a:rPr lang="en-GB" sz="2200" b="1" dirty="0">
                <a:latin typeface="Calibri" pitchFamily="34" charset="0"/>
                <a:cs typeface="Calibri" pitchFamily="34" charset="0"/>
              </a:rPr>
              <a:t>, </a:t>
            </a:r>
            <a:r>
              <a:rPr lang="en-GB" sz="2200" b="1" dirty="0" err="1">
                <a:latin typeface="Calibri" pitchFamily="34" charset="0"/>
                <a:cs typeface="Calibri" pitchFamily="34" charset="0"/>
              </a:rPr>
              <a:t>Inês</a:t>
            </a:r>
            <a:r>
              <a:rPr lang="en-GB" sz="2200" b="1" dirty="0">
                <a:latin typeface="Calibri" pitchFamily="34" charset="0"/>
                <a:cs typeface="Calibri" pitchFamily="34" charset="0"/>
              </a:rPr>
              <a:t> </a:t>
            </a:r>
            <a:r>
              <a:rPr lang="en-GB" sz="2200" b="1" dirty="0" err="1">
                <a:latin typeface="Calibri" pitchFamily="34" charset="0"/>
                <a:cs typeface="Calibri" pitchFamily="34" charset="0"/>
              </a:rPr>
              <a:t>Barosso</a:t>
            </a:r>
            <a:r>
              <a:rPr lang="en-GB" sz="2200" b="1" dirty="0">
                <a:latin typeface="Calibri" pitchFamily="34" charset="0"/>
                <a:cs typeface="Calibri" pitchFamily="34" charset="0"/>
              </a:rPr>
              <a:t>, </a:t>
            </a:r>
            <a:r>
              <a:rPr lang="en-GB" sz="2200" b="1" dirty="0" err="1">
                <a:latin typeface="Calibri" pitchFamily="34" charset="0"/>
                <a:cs typeface="Calibri" pitchFamily="34" charset="0"/>
              </a:rPr>
              <a:t>Manjinder</a:t>
            </a:r>
            <a:r>
              <a:rPr lang="en-GB" sz="2200" b="1" dirty="0">
                <a:latin typeface="Calibri" pitchFamily="34" charset="0"/>
                <a:cs typeface="Calibri" pitchFamily="34" charset="0"/>
              </a:rPr>
              <a:t> S. </a:t>
            </a:r>
            <a:r>
              <a:rPr lang="en-GB" sz="2200" b="1" dirty="0" err="1">
                <a:latin typeface="Calibri" pitchFamily="34" charset="0"/>
                <a:cs typeface="Calibri" pitchFamily="34" charset="0"/>
              </a:rPr>
              <a:t>Sandhu</a:t>
            </a:r>
            <a:endParaRPr lang="en-GB" sz="2200" b="1" dirty="0">
              <a:latin typeface="Calibri" pitchFamily="34" charset="0"/>
              <a:cs typeface="Calibri" pitchFamily="34" charset="0"/>
            </a:endParaRPr>
          </a:p>
          <a:p>
            <a:r>
              <a:rPr lang="en-GB" sz="2200" dirty="0">
                <a:latin typeface="Calibri" pitchFamily="34" charset="0"/>
                <a:cs typeface="Calibri" pitchFamily="34" charset="0"/>
              </a:rPr>
              <a:t>WTSI – Human Genetics Informatics – </a:t>
            </a:r>
            <a:r>
              <a:rPr lang="en-GB" sz="2200" b="1" dirty="0">
                <a:latin typeface="Calibri" pitchFamily="34" charset="0"/>
                <a:cs typeface="Calibri" pitchFamily="34" charset="0"/>
              </a:rPr>
              <a:t>Martin Pollard</a:t>
            </a:r>
          </a:p>
          <a:p>
            <a:r>
              <a:rPr lang="en-GB" sz="2200" dirty="0">
                <a:latin typeface="Calibri" pitchFamily="34" charset="0"/>
                <a:cs typeface="Calibri" pitchFamily="34" charset="0"/>
              </a:rPr>
              <a:t>WTSI – </a:t>
            </a:r>
            <a:r>
              <a:rPr lang="en-GB" sz="2200" b="1" dirty="0" err="1">
                <a:latin typeface="Calibri" pitchFamily="34" charset="0"/>
                <a:cs typeface="Calibri" pitchFamily="34" charset="0"/>
              </a:rPr>
              <a:t>Deepti</a:t>
            </a:r>
            <a:r>
              <a:rPr lang="en-GB" sz="2200" b="1" dirty="0">
                <a:latin typeface="Calibri" pitchFamily="34" charset="0"/>
                <a:cs typeface="Calibri" pitchFamily="34" charset="0"/>
              </a:rPr>
              <a:t> </a:t>
            </a:r>
            <a:r>
              <a:rPr lang="en-GB" sz="2200" b="1" dirty="0" err="1">
                <a:latin typeface="Calibri" pitchFamily="34" charset="0"/>
                <a:cs typeface="Calibri" pitchFamily="34" charset="0"/>
              </a:rPr>
              <a:t>Gurdasani</a:t>
            </a:r>
            <a:r>
              <a:rPr lang="en-GB" sz="2200" dirty="0">
                <a:latin typeface="Calibri" pitchFamily="34" charset="0"/>
                <a:cs typeface="Calibri" pitchFamily="34" charset="0"/>
              </a:rPr>
              <a:t>, </a:t>
            </a:r>
            <a:r>
              <a:rPr lang="en-GB" sz="2200" b="1" dirty="0">
                <a:latin typeface="Calibri" pitchFamily="34" charset="0"/>
                <a:cs typeface="Calibri" pitchFamily="34" charset="0"/>
              </a:rPr>
              <a:t>Luca </a:t>
            </a:r>
            <a:r>
              <a:rPr lang="en-GB" sz="2200" b="1" dirty="0" err="1">
                <a:latin typeface="Calibri" pitchFamily="34" charset="0"/>
                <a:cs typeface="Calibri" pitchFamily="34" charset="0"/>
              </a:rPr>
              <a:t>Pagani</a:t>
            </a:r>
            <a:r>
              <a:rPr lang="en-GB" sz="2200" b="1" dirty="0">
                <a:latin typeface="Calibri" pitchFamily="34" charset="0"/>
                <a:cs typeface="Calibri" pitchFamily="34" charset="0"/>
              </a:rPr>
              <a:t>, Cristina </a:t>
            </a:r>
            <a:r>
              <a:rPr lang="en-GB" sz="2200" b="1" dirty="0" err="1">
                <a:latin typeface="Calibri" pitchFamily="34" charset="0"/>
                <a:cs typeface="Calibri" pitchFamily="34" charset="0"/>
              </a:rPr>
              <a:t>Pomilla</a:t>
            </a:r>
            <a:r>
              <a:rPr lang="en-GB" sz="2200" b="1" dirty="0">
                <a:latin typeface="Calibri" pitchFamily="34" charset="0"/>
                <a:cs typeface="Calibri" pitchFamily="34" charset="0"/>
              </a:rPr>
              <a:t>, Chris Tyler-Smith</a:t>
            </a:r>
            <a:r>
              <a:rPr lang="en-GB" sz="2200" dirty="0">
                <a:latin typeface="Calibri" pitchFamily="34" charset="0"/>
                <a:cs typeface="Calibri" pitchFamily="34" charset="0"/>
              </a:rPr>
              <a:t>, </a:t>
            </a:r>
            <a:r>
              <a:rPr lang="en-GB" sz="2200" b="1" dirty="0" err="1">
                <a:latin typeface="Calibri" pitchFamily="34" charset="0"/>
                <a:cs typeface="Calibri" pitchFamily="34" charset="0"/>
              </a:rPr>
              <a:t>Yali</a:t>
            </a:r>
            <a:r>
              <a:rPr lang="en-GB" sz="2200" b="1" dirty="0">
                <a:latin typeface="Calibri" pitchFamily="34" charset="0"/>
                <a:cs typeface="Calibri" pitchFamily="34" charset="0"/>
              </a:rPr>
              <a:t> </a:t>
            </a:r>
            <a:r>
              <a:rPr lang="en-GB" sz="2200" b="1" dirty="0" err="1">
                <a:latin typeface="Calibri" pitchFamily="34" charset="0"/>
                <a:cs typeface="Calibri" pitchFamily="34" charset="0"/>
              </a:rPr>
              <a:t>Xue</a:t>
            </a:r>
            <a:endParaRPr lang="en-GB" sz="2200" b="1" dirty="0">
              <a:latin typeface="Calibri" pitchFamily="34" charset="0"/>
              <a:cs typeface="Calibri" pitchFamily="34" charset="0"/>
            </a:endParaRPr>
          </a:p>
          <a:p>
            <a:r>
              <a:rPr lang="en-GB" sz="2200" dirty="0">
                <a:latin typeface="Calibri" pitchFamily="34" charset="0"/>
                <a:cs typeface="Calibri" pitchFamily="34" charset="0"/>
              </a:rPr>
              <a:t>APCDR / Medical Research Council (MRC) Uganda – </a:t>
            </a:r>
            <a:r>
              <a:rPr lang="en-GB" sz="2200" b="1" dirty="0" err="1">
                <a:latin typeface="Calibri" pitchFamily="34" charset="0"/>
                <a:cs typeface="Calibri" pitchFamily="34" charset="0"/>
              </a:rPr>
              <a:t>Pontiano</a:t>
            </a:r>
            <a:r>
              <a:rPr lang="en-GB" sz="2200" b="1" dirty="0">
                <a:latin typeface="Calibri" pitchFamily="34" charset="0"/>
                <a:cs typeface="Calibri" pitchFamily="34" charset="0"/>
              </a:rPr>
              <a:t> </a:t>
            </a:r>
            <a:r>
              <a:rPr lang="en-GB" sz="2200" b="1" dirty="0" err="1">
                <a:latin typeface="Calibri" pitchFamily="34" charset="0"/>
                <a:cs typeface="Calibri" pitchFamily="34" charset="0"/>
              </a:rPr>
              <a:t>Kaleebu</a:t>
            </a:r>
            <a:r>
              <a:rPr lang="en-GB" sz="2200" dirty="0">
                <a:latin typeface="Calibri" pitchFamily="34" charset="0"/>
                <a:cs typeface="Calibri" pitchFamily="34" charset="0"/>
              </a:rPr>
              <a:t>, </a:t>
            </a:r>
            <a:r>
              <a:rPr lang="en-GB" sz="2200" b="1" dirty="0" err="1">
                <a:latin typeface="Calibri" pitchFamily="34" charset="0"/>
                <a:cs typeface="Calibri" pitchFamily="34" charset="0"/>
              </a:rPr>
              <a:t>Anatoli</a:t>
            </a:r>
            <a:r>
              <a:rPr lang="en-GB" sz="2200" b="1" dirty="0">
                <a:latin typeface="Calibri" pitchFamily="34" charset="0"/>
                <a:cs typeface="Calibri" pitchFamily="34" charset="0"/>
              </a:rPr>
              <a:t> </a:t>
            </a:r>
            <a:r>
              <a:rPr lang="en-GB" sz="2200" b="1" dirty="0" err="1">
                <a:latin typeface="Calibri" pitchFamily="34" charset="0"/>
                <a:cs typeface="Calibri" pitchFamily="34" charset="0"/>
              </a:rPr>
              <a:t>Kamali</a:t>
            </a:r>
            <a:r>
              <a:rPr lang="en-GB" sz="2200" dirty="0">
                <a:latin typeface="Calibri" pitchFamily="34" charset="0"/>
                <a:cs typeface="Calibri" pitchFamily="34" charset="0"/>
              </a:rPr>
              <a:t>, </a:t>
            </a:r>
            <a:r>
              <a:rPr lang="en-GB" sz="2200" b="1" dirty="0">
                <a:latin typeface="Calibri" pitchFamily="34" charset="0"/>
                <a:cs typeface="Calibri" pitchFamily="34" charset="0"/>
              </a:rPr>
              <a:t>Janet Seeley</a:t>
            </a:r>
          </a:p>
          <a:p>
            <a:r>
              <a:rPr lang="en-GB" sz="2200" dirty="0">
                <a:latin typeface="Calibri" pitchFamily="34" charset="0"/>
                <a:cs typeface="Calibri" pitchFamily="34" charset="0"/>
              </a:rPr>
              <a:t>MRC Uganda – </a:t>
            </a:r>
            <a:r>
              <a:rPr lang="en-GB" sz="2200" b="1" dirty="0" err="1">
                <a:latin typeface="Calibri" pitchFamily="34" charset="0"/>
                <a:cs typeface="Calibri" pitchFamily="34" charset="0"/>
              </a:rPr>
              <a:t>Gershim</a:t>
            </a:r>
            <a:r>
              <a:rPr lang="en-GB" sz="2200" b="1" dirty="0">
                <a:latin typeface="Calibri" pitchFamily="34" charset="0"/>
                <a:cs typeface="Calibri" pitchFamily="34" charset="0"/>
              </a:rPr>
              <a:t> </a:t>
            </a:r>
            <a:r>
              <a:rPr lang="en-GB" sz="2200" b="1" dirty="0" err="1">
                <a:latin typeface="Calibri" pitchFamily="34" charset="0"/>
                <a:cs typeface="Calibri" pitchFamily="34" charset="0"/>
              </a:rPr>
              <a:t>Asiki</a:t>
            </a:r>
            <a:r>
              <a:rPr lang="en-GB" sz="2200" dirty="0">
                <a:latin typeface="Calibri" pitchFamily="34" charset="0"/>
                <a:cs typeface="Calibri" pitchFamily="34" charset="0"/>
              </a:rPr>
              <a:t>, </a:t>
            </a:r>
            <a:r>
              <a:rPr lang="en-GB" sz="2200" b="1" dirty="0">
                <a:latin typeface="Calibri" pitchFamily="34" charset="0"/>
                <a:cs typeface="Calibri" pitchFamily="34" charset="0"/>
              </a:rPr>
              <a:t>Rebecca </a:t>
            </a:r>
            <a:r>
              <a:rPr lang="en-GB" sz="2200" b="1" dirty="0" err="1">
                <a:latin typeface="Calibri" pitchFamily="34" charset="0"/>
                <a:cs typeface="Calibri" pitchFamily="34" charset="0"/>
              </a:rPr>
              <a:t>Nsubuga</a:t>
            </a:r>
            <a:endParaRPr lang="en-GB" sz="2200" b="1" dirty="0">
              <a:latin typeface="Calibri" pitchFamily="34" charset="0"/>
              <a:cs typeface="Calibri" pitchFamily="34" charset="0"/>
            </a:endParaRPr>
          </a:p>
          <a:p>
            <a:r>
              <a:rPr lang="en-GB" sz="2200" dirty="0">
                <a:latin typeface="Calibri" pitchFamily="34" charset="0"/>
                <a:cs typeface="Calibri" pitchFamily="34" charset="0"/>
              </a:rPr>
              <a:t>Henry Stewart Group – </a:t>
            </a:r>
            <a:r>
              <a:rPr lang="en-GB" sz="2200" b="1" dirty="0">
                <a:latin typeface="Calibri" pitchFamily="34" charset="0"/>
                <a:cs typeface="Calibri" pitchFamily="34" charset="0"/>
              </a:rPr>
              <a:t>Neil Bradman</a:t>
            </a:r>
          </a:p>
          <a:p>
            <a:r>
              <a:rPr lang="en-GB" sz="2200" dirty="0">
                <a:latin typeface="Calibri" pitchFamily="34" charset="0"/>
                <a:cs typeface="Calibri" pitchFamily="34" charset="0"/>
              </a:rPr>
              <a:t>University of Addis Ababa, Ethiopia – </a:t>
            </a:r>
            <a:r>
              <a:rPr lang="en-GB" sz="2200" b="1" dirty="0" err="1">
                <a:latin typeface="Calibri" pitchFamily="34" charset="0"/>
                <a:cs typeface="Calibri" pitchFamily="34" charset="0"/>
              </a:rPr>
              <a:t>Endashaw</a:t>
            </a:r>
            <a:r>
              <a:rPr lang="en-GB" sz="2200" b="1" dirty="0">
                <a:latin typeface="Calibri" pitchFamily="34" charset="0"/>
                <a:cs typeface="Calibri" pitchFamily="34" charset="0"/>
              </a:rPr>
              <a:t> </a:t>
            </a:r>
            <a:r>
              <a:rPr lang="en-GB" sz="2200" b="1" dirty="0" err="1">
                <a:latin typeface="Calibri" pitchFamily="34" charset="0"/>
                <a:cs typeface="Calibri" pitchFamily="34" charset="0"/>
              </a:rPr>
              <a:t>Bekele</a:t>
            </a:r>
            <a:endParaRPr lang="en-GB" sz="2200" dirty="0">
              <a:latin typeface="Calibri" pitchFamily="34" charset="0"/>
              <a:cs typeface="Calibri" pitchFamily="34" charset="0"/>
            </a:endParaRPr>
          </a:p>
          <a:p>
            <a:r>
              <a:rPr lang="en-GB" sz="2200" dirty="0">
                <a:latin typeface="Calibri" pitchFamily="34" charset="0"/>
                <a:cs typeface="Calibri" pitchFamily="34" charset="0"/>
              </a:rPr>
              <a:t>Nelson R Mandela School of Medicine, University of KwaZulu‐Natal, Durban, South Africa – </a:t>
            </a:r>
            <a:r>
              <a:rPr lang="en-GB" sz="2200" b="1" dirty="0">
                <a:latin typeface="Calibri" pitchFamily="34" charset="0"/>
                <a:cs typeface="Calibri" pitchFamily="34" charset="0"/>
              </a:rPr>
              <a:t>Ayesha </a:t>
            </a:r>
            <a:r>
              <a:rPr lang="en-GB" sz="2200" b="1" dirty="0" err="1">
                <a:latin typeface="Calibri" pitchFamily="34" charset="0"/>
                <a:cs typeface="Calibri" pitchFamily="34" charset="0"/>
              </a:rPr>
              <a:t>Motala</a:t>
            </a:r>
            <a:r>
              <a:rPr lang="en-GB" sz="2200" b="1" dirty="0">
                <a:latin typeface="Calibri" pitchFamily="34" charset="0"/>
                <a:cs typeface="Calibri" pitchFamily="34" charset="0"/>
              </a:rPr>
              <a:t>, Fraser Pirie</a:t>
            </a:r>
          </a:p>
          <a:p>
            <a:r>
              <a:rPr lang="en-GB" sz="2200" dirty="0">
                <a:latin typeface="Calibri" pitchFamily="34" charset="0"/>
                <a:cs typeface="Calibri" pitchFamily="34" charset="0"/>
              </a:rPr>
              <a:t>1000 Genomes Project Consortium</a:t>
            </a:r>
          </a:p>
        </p:txBody>
      </p:sp>
      <p:sp>
        <p:nvSpPr>
          <p:cNvPr id="50" name="TextBox 49"/>
          <p:cNvSpPr txBox="1"/>
          <p:nvPr/>
        </p:nvSpPr>
        <p:spPr>
          <a:xfrm>
            <a:off x="15760802" y="36271011"/>
            <a:ext cx="13262399" cy="830994"/>
          </a:xfrm>
          <a:prstGeom prst="rect">
            <a:avLst/>
          </a:prstGeom>
          <a:solidFill>
            <a:schemeClr val="tx1"/>
          </a:solidFill>
          <a:ln>
            <a:noFill/>
          </a:ln>
        </p:spPr>
        <p:txBody>
          <a:bodyPr wrap="none" lIns="91386" tIns="45695" rIns="91386" bIns="45695" rtlCol="0">
            <a:noAutofit/>
          </a:bodyPr>
          <a:lstStyle/>
          <a:p>
            <a:r>
              <a:rPr lang="en-GB" sz="4800" b="1" dirty="0">
                <a:solidFill>
                  <a:schemeClr val="bg1"/>
                </a:solidFill>
                <a:latin typeface="Calibri" pitchFamily="34" charset="0"/>
                <a:cs typeface="Calibri" pitchFamily="34" charset="0"/>
              </a:rPr>
              <a:t>References</a:t>
            </a:r>
          </a:p>
        </p:txBody>
      </p:sp>
      <p:sp>
        <p:nvSpPr>
          <p:cNvPr id="55" name="TextBox 54"/>
          <p:cNvSpPr txBox="1"/>
          <p:nvPr/>
        </p:nvSpPr>
        <p:spPr>
          <a:xfrm>
            <a:off x="15760802" y="37174016"/>
            <a:ext cx="13262399" cy="1296144"/>
          </a:xfrm>
          <a:prstGeom prst="rect">
            <a:avLst/>
          </a:prstGeom>
          <a:noFill/>
        </p:spPr>
        <p:txBody>
          <a:bodyPr wrap="square" lIns="91386" tIns="45695" rIns="91386" bIns="45695" rtlCol="0">
            <a:noAutofit/>
          </a:bodyPr>
          <a:lstStyle/>
          <a:p>
            <a:r>
              <a:rPr lang="en-GB" sz="2200" b="1" dirty="0">
                <a:latin typeface="Calibri"/>
                <a:cs typeface="Calibri"/>
              </a:rPr>
              <a:t>1) </a:t>
            </a:r>
            <a:r>
              <a:rPr lang="en-US" sz="2200" b="1" dirty="0">
                <a:latin typeface="Calibri"/>
                <a:cs typeface="Calibri"/>
              </a:rPr>
              <a:t>Design and coverage of high throughput genotyping arrays optimized for individuals of East Asian, African American, and Latino race/ethnicity using imputation and a novel hybrid SNP selection algorithm</a:t>
            </a:r>
          </a:p>
          <a:p>
            <a:r>
              <a:rPr lang="en-GB" sz="2200" dirty="0">
                <a:latin typeface="Calibri"/>
                <a:cs typeface="Calibri"/>
              </a:rPr>
              <a:t>Thomas </a:t>
            </a:r>
            <a:r>
              <a:rPr lang="en-GB" sz="2200" b="1" dirty="0">
                <a:latin typeface="Calibri"/>
                <a:cs typeface="Calibri"/>
              </a:rPr>
              <a:t>Hoffmann</a:t>
            </a:r>
            <a:r>
              <a:rPr lang="en-GB" sz="2200" dirty="0">
                <a:latin typeface="Calibri"/>
                <a:cs typeface="Calibri"/>
              </a:rPr>
              <a:t> et. al.</a:t>
            </a:r>
            <a:endParaRPr lang="en-GB" sz="2200" b="1" dirty="0">
              <a:latin typeface="Calibri"/>
              <a:cs typeface="Calibri"/>
            </a:endParaRPr>
          </a:p>
          <a:p>
            <a:r>
              <a:rPr lang="en-GB" sz="2200" i="1" dirty="0">
                <a:latin typeface="Calibri"/>
                <a:cs typeface="Calibri"/>
              </a:rPr>
              <a:t>Genomics 98, 422-430 (2011)</a:t>
            </a:r>
          </a:p>
        </p:txBody>
      </p:sp>
      <p:sp>
        <p:nvSpPr>
          <p:cNvPr id="83" name="TextBox 82"/>
          <p:cNvSpPr txBox="1"/>
          <p:nvPr/>
        </p:nvSpPr>
        <p:spPr>
          <a:xfrm>
            <a:off x="15760802" y="38470158"/>
            <a:ext cx="13262399" cy="1008114"/>
          </a:xfrm>
          <a:prstGeom prst="rect">
            <a:avLst/>
          </a:prstGeom>
          <a:noFill/>
        </p:spPr>
        <p:txBody>
          <a:bodyPr wrap="square" lIns="91386" tIns="45695" rIns="91386" bIns="45695" rtlCol="0">
            <a:noAutofit/>
          </a:bodyPr>
          <a:lstStyle/>
          <a:p>
            <a:r>
              <a:rPr lang="en-GB" sz="2200" b="1" dirty="0">
                <a:latin typeface="Calibri"/>
                <a:cs typeface="Calibri"/>
              </a:rPr>
              <a:t>2) </a:t>
            </a:r>
            <a:r>
              <a:rPr lang="en-US" sz="2200" b="1" dirty="0" err="1">
                <a:latin typeface="Calibri"/>
                <a:cs typeface="Calibri"/>
              </a:rPr>
              <a:t>TAGster</a:t>
            </a:r>
            <a:r>
              <a:rPr lang="en-US" sz="2200" b="1" dirty="0">
                <a:latin typeface="Calibri"/>
                <a:cs typeface="Calibri"/>
              </a:rPr>
              <a:t>: efficient selection of LD tag SNPs in single or multiple populations</a:t>
            </a:r>
            <a:endParaRPr lang="en-GB" sz="2200" b="1" dirty="0">
              <a:latin typeface="Calibri"/>
              <a:cs typeface="Calibri"/>
            </a:endParaRPr>
          </a:p>
          <a:p>
            <a:r>
              <a:rPr lang="en-US" sz="2200" dirty="0" err="1">
                <a:latin typeface="Calibri"/>
                <a:cs typeface="Calibri"/>
              </a:rPr>
              <a:t>Zongli</a:t>
            </a:r>
            <a:r>
              <a:rPr lang="en-US" sz="2200" dirty="0">
                <a:latin typeface="Calibri"/>
                <a:cs typeface="Calibri"/>
              </a:rPr>
              <a:t> </a:t>
            </a:r>
            <a:r>
              <a:rPr lang="en-US" sz="2200" b="1" dirty="0" err="1">
                <a:latin typeface="Calibri"/>
                <a:cs typeface="Calibri"/>
              </a:rPr>
              <a:t>Xu</a:t>
            </a:r>
            <a:r>
              <a:rPr lang="en-US" sz="2200" dirty="0">
                <a:latin typeface="Calibri"/>
                <a:cs typeface="Calibri"/>
              </a:rPr>
              <a:t>, Norman </a:t>
            </a:r>
            <a:r>
              <a:rPr lang="en-US" sz="2200" b="1" dirty="0">
                <a:latin typeface="Calibri"/>
                <a:cs typeface="Calibri"/>
              </a:rPr>
              <a:t>Kaplan</a:t>
            </a:r>
            <a:r>
              <a:rPr lang="en-US" sz="2200" dirty="0">
                <a:latin typeface="Calibri"/>
                <a:cs typeface="Calibri"/>
              </a:rPr>
              <a:t>, Jack </a:t>
            </a:r>
            <a:r>
              <a:rPr lang="en-US" sz="2200" b="1" dirty="0">
                <a:latin typeface="Calibri"/>
                <a:cs typeface="Calibri"/>
              </a:rPr>
              <a:t>Taylor</a:t>
            </a:r>
          </a:p>
          <a:p>
            <a:r>
              <a:rPr lang="en-GB" sz="2200" i="1" dirty="0">
                <a:latin typeface="Calibri"/>
                <a:cs typeface="Calibri"/>
              </a:rPr>
              <a:t>Bioinformatics 23, 3254-3255 (2007)</a:t>
            </a:r>
          </a:p>
        </p:txBody>
      </p:sp>
      <p:sp>
        <p:nvSpPr>
          <p:cNvPr id="86" name="TextBox 85"/>
          <p:cNvSpPr txBox="1"/>
          <p:nvPr/>
        </p:nvSpPr>
        <p:spPr>
          <a:xfrm>
            <a:off x="1249202" y="7275600"/>
            <a:ext cx="13262399" cy="5703726"/>
          </a:xfrm>
          <a:prstGeom prst="rect">
            <a:avLst/>
          </a:prstGeom>
          <a:noFill/>
        </p:spPr>
        <p:txBody>
          <a:bodyPr wrap="square" lIns="91386" tIns="45695" rIns="91386" bIns="45695" rtlCol="0">
            <a:noAutofit/>
          </a:bodyPr>
          <a:lstStyle/>
          <a:p>
            <a:r>
              <a:rPr lang="en-GB" sz="2200" dirty="0" smtClean="0">
                <a:latin typeface="Calibri"/>
                <a:cs typeface="Calibri"/>
              </a:rPr>
              <a:t>With </a:t>
            </a:r>
            <a:r>
              <a:rPr lang="en-GB" sz="2200" dirty="0">
                <a:latin typeface="Calibri"/>
                <a:cs typeface="Calibri"/>
              </a:rPr>
              <a:t>next generation genotyping, and the decline in genotyping costs, it has now been possible to carry out large-scale dense genotyping across individuals for genome wide association studies. While these chip designs capture variation in European populations very well, their utility in capturing variation in more diverse African populations is unclear. Here we show that existing chip designs with imputation using large-scale sequencing panels can capture common variation well relative to low coverage sequencing designs. We also show marked improvement in imputation accuracy, even for common variation, with addition of a novel AGVP reference panel. We hypothesise that development of more efficient chip designs specific to African populations would complement the development of novel reference panels, and improve efficiency of variant capture by genotyping arrays even further. While existing chip designs have included African populations in the ascertainment set, European populations have dominated development of these arrays, and African populations in current reference panels are not representative of more differentiated population groups within Africa. Here, for the first time, we describe the development of such an array, ascertained on relatively large samples from distinct population groups across Africa. We describe an array that captures common genetic variation (MAF&gt;5%) across 5 geographically distinct populations in Africa, including YRI, Zulu, </a:t>
            </a:r>
            <a:r>
              <a:rPr lang="en-GB" sz="2200" dirty="0" err="1">
                <a:latin typeface="Calibri"/>
                <a:cs typeface="Calibri"/>
              </a:rPr>
              <a:t>Baganda</a:t>
            </a:r>
            <a:r>
              <a:rPr lang="en-GB" sz="2200" dirty="0">
                <a:latin typeface="Calibri"/>
                <a:cs typeface="Calibri"/>
              </a:rPr>
              <a:t>, LWK and Ethiopia. In order to capture variation across all populations, we developed an in-house algorithm to maximise efficiency of such a chip by applying cycles of tagging and imputation, as has been described before. </a:t>
            </a:r>
          </a:p>
        </p:txBody>
      </p:sp>
      <p:sp>
        <p:nvSpPr>
          <p:cNvPr id="95" name="TextBox 94"/>
          <p:cNvSpPr txBox="1"/>
          <p:nvPr/>
        </p:nvSpPr>
        <p:spPr>
          <a:xfrm>
            <a:off x="15764403" y="40951531"/>
            <a:ext cx="13258801" cy="830994"/>
          </a:xfrm>
          <a:prstGeom prst="rect">
            <a:avLst/>
          </a:prstGeom>
          <a:solidFill>
            <a:schemeClr val="tx1"/>
          </a:solidFill>
          <a:ln>
            <a:noFill/>
          </a:ln>
        </p:spPr>
        <p:txBody>
          <a:bodyPr wrap="none" lIns="91386" tIns="45695" rIns="91386" bIns="45695" rtlCol="0">
            <a:noAutofit/>
          </a:bodyPr>
          <a:lstStyle/>
          <a:p>
            <a:r>
              <a:rPr lang="en-GB" sz="4800" b="1" dirty="0">
                <a:solidFill>
                  <a:schemeClr val="bg1"/>
                </a:solidFill>
                <a:latin typeface="Calibri" pitchFamily="34" charset="0"/>
                <a:cs typeface="Calibri" pitchFamily="34" charset="0"/>
              </a:rPr>
              <a:t>Disclosure</a:t>
            </a:r>
          </a:p>
        </p:txBody>
      </p:sp>
      <p:sp>
        <p:nvSpPr>
          <p:cNvPr id="96" name="TextBox 95"/>
          <p:cNvSpPr txBox="1"/>
          <p:nvPr/>
        </p:nvSpPr>
        <p:spPr>
          <a:xfrm>
            <a:off x="15760802" y="41765855"/>
            <a:ext cx="13262399" cy="376716"/>
          </a:xfrm>
          <a:prstGeom prst="rect">
            <a:avLst/>
          </a:prstGeom>
          <a:noFill/>
        </p:spPr>
        <p:txBody>
          <a:bodyPr wrap="square" lIns="91386" tIns="45695" rIns="91386" bIns="45695" rtlCol="0">
            <a:noAutofit/>
          </a:bodyPr>
          <a:lstStyle/>
          <a:p>
            <a:r>
              <a:rPr lang="en-GB" sz="2200" dirty="0">
                <a:latin typeface="Calibri" pitchFamily="34" charset="0"/>
                <a:cs typeface="Calibri" pitchFamily="34" charset="0"/>
              </a:rPr>
              <a:t>Abstract not previously published.</a:t>
            </a:r>
          </a:p>
        </p:txBody>
      </p:sp>
      <p:pic>
        <p:nvPicPr>
          <p:cNvPr id="1026" name="Picture 59" descr="image0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89258" y="3978326"/>
            <a:ext cx="2469600" cy="22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1249202" y="20634871"/>
            <a:ext cx="13262399" cy="769391"/>
          </a:xfrm>
          <a:prstGeom prst="rect">
            <a:avLst/>
          </a:prstGeom>
          <a:noFill/>
        </p:spPr>
        <p:txBody>
          <a:bodyPr wrap="square" lIns="91386" tIns="45695" rIns="91386" bIns="45695" rtlCol="0">
            <a:spAutoFit/>
          </a:bodyPr>
          <a:lstStyle/>
          <a:p>
            <a:r>
              <a:rPr lang="en-GB" sz="2200" dirty="0">
                <a:latin typeface="Calibri" pitchFamily="34" charset="0"/>
                <a:cs typeface="Calibri" pitchFamily="34" charset="0"/>
              </a:rPr>
              <a:t>Figure 1 – Map of Africa showing 4 Sub Saharan populations for which WGS at low coverage (4x-8x) was generated (blue squares) or publicly available (black circles).</a:t>
            </a:r>
          </a:p>
        </p:txBody>
      </p:sp>
      <p:graphicFrame>
        <p:nvGraphicFramePr>
          <p:cNvPr id="139" name="Chart 138"/>
          <p:cNvGraphicFramePr>
            <a:graphicFrameLocks/>
          </p:cNvGraphicFramePr>
          <p:nvPr>
            <p:extLst>
              <p:ext uri="{D42A27DB-BD31-4B8C-83A1-F6EECF244321}">
                <p14:modId xmlns:p14="http://schemas.microsoft.com/office/powerpoint/2010/main" val="2417857954"/>
              </p:ext>
            </p:extLst>
          </p:nvPr>
        </p:nvGraphicFramePr>
        <p:xfrm>
          <a:off x="3474694" y="35949878"/>
          <a:ext cx="8143560" cy="5040559"/>
        </p:xfrm>
        <a:graphic>
          <a:graphicData uri="http://schemas.openxmlformats.org/drawingml/2006/chart">
            <c:chart xmlns:c="http://schemas.openxmlformats.org/drawingml/2006/chart" xmlns:r="http://schemas.openxmlformats.org/officeDocument/2006/relationships" r:id="rId12"/>
          </a:graphicData>
        </a:graphic>
      </p:graphicFrame>
      <p:sp>
        <p:nvSpPr>
          <p:cNvPr id="141" name="TextBox 140"/>
          <p:cNvSpPr txBox="1"/>
          <p:nvPr/>
        </p:nvSpPr>
        <p:spPr>
          <a:xfrm>
            <a:off x="1249202" y="22844423"/>
            <a:ext cx="13262399" cy="5544615"/>
          </a:xfrm>
          <a:prstGeom prst="rect">
            <a:avLst/>
          </a:prstGeom>
          <a:noFill/>
        </p:spPr>
        <p:txBody>
          <a:bodyPr wrap="square" lIns="91386" tIns="45695" rIns="91386" bIns="45695" rtlCol="0">
            <a:noAutofit/>
          </a:bodyPr>
          <a:lstStyle/>
          <a:p>
            <a:r>
              <a:rPr lang="en-GB" sz="2200" dirty="0">
                <a:latin typeface="Calibri" pitchFamily="34" charset="0"/>
                <a:cs typeface="Calibri" pitchFamily="34" charset="0"/>
              </a:rPr>
              <a:t>For tagging, we used whole genome sequence (WGS) data generated through the African Genome Variation Project (320 samples sequenced at 4x coverage from Ugandans, Zulu in South Africa and Ethiopians) and phase 1 of 1000 Genomes (97 </a:t>
            </a:r>
            <a:r>
              <a:rPr lang="en-GB" sz="2200" dirty="0" err="1">
                <a:latin typeface="Calibri" pitchFamily="34" charset="0"/>
                <a:cs typeface="Calibri" pitchFamily="34" charset="0"/>
              </a:rPr>
              <a:t>Luhya</a:t>
            </a:r>
            <a:r>
              <a:rPr lang="en-GB" sz="2200" dirty="0">
                <a:latin typeface="Calibri" pitchFamily="34" charset="0"/>
                <a:cs typeface="Calibri" pitchFamily="34" charset="0"/>
              </a:rPr>
              <a:t> from Kenya and 88 Yoruba from Nigeria). To do a preliminary design of a continent specific SNP array we used a greedy pairwise tagging algorithm, </a:t>
            </a:r>
            <a:r>
              <a:rPr lang="en-GB" sz="2200" dirty="0" err="1">
                <a:latin typeface="Calibri" pitchFamily="34" charset="0"/>
                <a:cs typeface="Calibri" pitchFamily="34" charset="0"/>
              </a:rPr>
              <a:t>RagTagger</a:t>
            </a:r>
            <a:r>
              <a:rPr lang="en-GB" sz="2200" dirty="0">
                <a:latin typeface="Calibri" pitchFamily="34" charset="0"/>
                <a:cs typeface="Calibri" pitchFamily="34" charset="0"/>
              </a:rPr>
              <a:t>, which is similar to </a:t>
            </a:r>
            <a:r>
              <a:rPr lang="en-GB" sz="2200" dirty="0" err="1">
                <a:latin typeface="Calibri" pitchFamily="34" charset="0"/>
                <a:cs typeface="Calibri" pitchFamily="34" charset="0"/>
              </a:rPr>
              <a:t>TAGster</a:t>
            </a:r>
            <a:r>
              <a:rPr lang="en-GB" sz="2200" dirty="0">
                <a:latin typeface="Calibri" pitchFamily="34" charset="0"/>
                <a:cs typeface="Calibri" pitchFamily="34" charset="0"/>
              </a:rPr>
              <a:t>, but written to be computationally efficient and scalable across the whole genome. This algorithm we applied across half of the samples of the 5 populations and combined with imputation into a cyclical hybrid algorithm. The hybrid algorithm is described in figure 2. Pairwise greedy tagging was carried out across half of the samples of the 5 populations using a window size of 250kbp flanking each SNP, at an linkage disequilibrium (LD) threshold of 0.80 considering only variants with a MAF≥0.05. </a:t>
            </a:r>
            <a:r>
              <a:rPr lang="en-GB" sz="2200" dirty="0" err="1">
                <a:latin typeface="Calibri" pitchFamily="34" charset="0"/>
                <a:cs typeface="Calibri" pitchFamily="34" charset="0"/>
              </a:rPr>
              <a:t>RagTagger</a:t>
            </a:r>
            <a:r>
              <a:rPr lang="en-GB" sz="2200" dirty="0">
                <a:latin typeface="Calibri" pitchFamily="34" charset="0"/>
                <a:cs typeface="Calibri" pitchFamily="34" charset="0"/>
              </a:rPr>
              <a:t> was run in single population mode, but has an option to run in multi population mode.. A window size was chosen that is sufficiently large for all SNPs in LD with a tagging SNP to be within that window size (figure 3). Imputation was carried out with IMPUTE2 using the 1000G phase 1 haplotypes as a reference panel excluding half of the YRI and LWK samples used for calculation of LD and selection of tagging SNPs.</a:t>
            </a:r>
          </a:p>
          <a:p>
            <a:r>
              <a:rPr lang="en-GB" sz="2200" dirty="0">
                <a:latin typeface="Calibri" pitchFamily="34" charset="0"/>
                <a:cs typeface="Calibri" pitchFamily="34" charset="0"/>
              </a:rPr>
              <a:t>To examine efficiency of the genotype array, we carried out imputation using the tagging SNPs, and calculated the correlation between imputed genotypes and WGS genotypes. We calculated coverage across the genome as the proportion of common variants imputed with r2≥0.80 across all populations.</a:t>
            </a:r>
          </a:p>
        </p:txBody>
      </p:sp>
      <p:sp>
        <p:nvSpPr>
          <p:cNvPr id="69" name="TextBox 68"/>
          <p:cNvSpPr txBox="1"/>
          <p:nvPr/>
        </p:nvSpPr>
        <p:spPr>
          <a:xfrm>
            <a:off x="15760802" y="39655387"/>
            <a:ext cx="13262399" cy="830994"/>
          </a:xfrm>
          <a:prstGeom prst="rect">
            <a:avLst/>
          </a:prstGeom>
          <a:solidFill>
            <a:schemeClr val="tx1"/>
          </a:solidFill>
          <a:ln>
            <a:noFill/>
          </a:ln>
        </p:spPr>
        <p:txBody>
          <a:bodyPr wrap="none" lIns="91386" tIns="45695" rIns="91386" bIns="45695" rtlCol="0">
            <a:noAutofit/>
          </a:bodyPr>
          <a:lstStyle/>
          <a:p>
            <a:r>
              <a:rPr lang="en-GB" sz="4800" b="1" dirty="0">
                <a:solidFill>
                  <a:schemeClr val="bg1"/>
                </a:solidFill>
                <a:latin typeface="Calibri" pitchFamily="34" charset="0"/>
                <a:cs typeface="Calibri" pitchFamily="34" charset="0"/>
              </a:rPr>
              <a:t>Availability</a:t>
            </a:r>
          </a:p>
        </p:txBody>
      </p:sp>
      <p:sp>
        <p:nvSpPr>
          <p:cNvPr id="70" name="TextBox 69"/>
          <p:cNvSpPr txBox="1"/>
          <p:nvPr/>
        </p:nvSpPr>
        <p:spPr>
          <a:xfrm>
            <a:off x="15760802" y="40414374"/>
            <a:ext cx="13262399" cy="432048"/>
          </a:xfrm>
          <a:prstGeom prst="rect">
            <a:avLst/>
          </a:prstGeom>
          <a:noFill/>
        </p:spPr>
        <p:txBody>
          <a:bodyPr wrap="square" lIns="91386" tIns="45695" rIns="91386" bIns="45695" rtlCol="0">
            <a:noAutofit/>
          </a:bodyPr>
          <a:lstStyle/>
          <a:p>
            <a:r>
              <a:rPr lang="en-GB" sz="2200" dirty="0" err="1">
                <a:latin typeface="Calibri" pitchFamily="34" charset="0"/>
                <a:cs typeface="Calibri" pitchFamily="34" charset="0"/>
              </a:rPr>
              <a:t>RagTagger</a:t>
            </a:r>
            <a:r>
              <a:rPr lang="en-GB" sz="2200" dirty="0">
                <a:latin typeface="Calibri" pitchFamily="34" charset="0"/>
                <a:cs typeface="Calibri" pitchFamily="34" charset="0"/>
              </a:rPr>
              <a:t> can be downloaded from https://</a:t>
            </a:r>
            <a:r>
              <a:rPr lang="en-GB" sz="2200" dirty="0" err="1">
                <a:latin typeface="Calibri" pitchFamily="34" charset="0"/>
                <a:cs typeface="Calibri" pitchFamily="34" charset="0"/>
              </a:rPr>
              <a:t>github.com</a:t>
            </a:r>
            <a:r>
              <a:rPr lang="en-GB" sz="2200" dirty="0">
                <a:latin typeface="Calibri" pitchFamily="34" charset="0"/>
                <a:cs typeface="Calibri" pitchFamily="34" charset="0"/>
              </a:rPr>
              <a:t>/team149/tc9/tree/master/</a:t>
            </a:r>
            <a:r>
              <a:rPr lang="en-GB" sz="2200" dirty="0" err="1">
                <a:latin typeface="Calibri" pitchFamily="34" charset="0"/>
                <a:cs typeface="Calibri" pitchFamily="34" charset="0"/>
              </a:rPr>
              <a:t>ragtagger</a:t>
            </a:r>
            <a:endParaRPr lang="en-GB" sz="2200" dirty="0">
              <a:latin typeface="Calibri" pitchFamily="34" charset="0"/>
              <a:cs typeface="Calibri" pitchFamily="34" charset="0"/>
            </a:endParaRPr>
          </a:p>
        </p:txBody>
      </p:sp>
      <p:pic>
        <p:nvPicPr>
          <p:cNvPr id="5" name="Picture 4"/>
          <p:cNvPicPr>
            <a:picLocks noChangeAspect="1"/>
          </p:cNvPicPr>
          <p:nvPr/>
        </p:nvPicPr>
        <p:blipFill>
          <a:blip r:embed="rId13"/>
          <a:stretch>
            <a:fillRect/>
          </a:stretch>
        </p:blipFill>
        <p:spPr>
          <a:xfrm>
            <a:off x="2394571" y="12907318"/>
            <a:ext cx="10811486" cy="7568040"/>
          </a:xfrm>
          <a:prstGeom prst="rect">
            <a:avLst/>
          </a:prstGeom>
        </p:spPr>
      </p:pic>
      <p:pic>
        <p:nvPicPr>
          <p:cNvPr id="73" name="Picture 7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6652156" y="16939766"/>
            <a:ext cx="11449270" cy="8586320"/>
          </a:xfrm>
          <a:prstGeom prst="rect">
            <a:avLst/>
          </a:prstGeom>
          <a:noFill/>
          <a:ln>
            <a:noFill/>
          </a:ln>
        </p:spPr>
      </p:pic>
      <p:sp>
        <p:nvSpPr>
          <p:cNvPr id="74" name="TextBox 73"/>
          <p:cNvSpPr txBox="1"/>
          <p:nvPr/>
        </p:nvSpPr>
        <p:spPr>
          <a:xfrm>
            <a:off x="1249202" y="41106629"/>
            <a:ext cx="13262399" cy="1107945"/>
          </a:xfrm>
          <a:prstGeom prst="rect">
            <a:avLst/>
          </a:prstGeom>
          <a:noFill/>
        </p:spPr>
        <p:txBody>
          <a:bodyPr wrap="square" lIns="91386" tIns="45695" rIns="91386" bIns="45695" rtlCol="0">
            <a:spAutoFit/>
          </a:bodyPr>
          <a:lstStyle/>
          <a:p>
            <a:r>
              <a:rPr lang="en-GB" sz="2200" dirty="0">
                <a:latin typeface="Calibri" pitchFamily="34" charset="0"/>
                <a:cs typeface="Calibri" pitchFamily="34" charset="0"/>
              </a:rPr>
              <a:t>Figure 3 – Dependence on window size of the count of tag SNPs selected by the greedy pairwise LD algorithm, when the algorithm is allowed to run to completion; i.e. no SNPs left in the candidate set of SNPs, because all SNPs are either tagging SNPs or tagged SNPs tagged by the tagging SNPs.</a:t>
            </a:r>
          </a:p>
        </p:txBody>
      </p:sp>
      <p:sp>
        <p:nvSpPr>
          <p:cNvPr id="77" name="TextBox 76"/>
          <p:cNvSpPr txBox="1"/>
          <p:nvPr/>
        </p:nvSpPr>
        <p:spPr>
          <a:xfrm>
            <a:off x="15860067" y="25580726"/>
            <a:ext cx="13262399" cy="3139270"/>
          </a:xfrm>
          <a:prstGeom prst="rect">
            <a:avLst/>
          </a:prstGeom>
          <a:noFill/>
        </p:spPr>
        <p:txBody>
          <a:bodyPr wrap="square" lIns="91386" tIns="45695" rIns="91386" bIns="45695" rtlCol="0">
            <a:spAutoFit/>
          </a:bodyPr>
          <a:lstStyle/>
          <a:p>
            <a:r>
              <a:rPr lang="en-GB" sz="2200" dirty="0">
                <a:latin typeface="Calibri"/>
                <a:cs typeface="Calibri"/>
              </a:rPr>
              <a:t>Figure 5 – The coverage obtained across the genome for variants at different allele frequencies for a hypothetical African genotype array with 1M tagging variants. Different allele frequency bins are depicted in different colours. The lines show the coverage that can be achieved by imputation at different r</a:t>
            </a:r>
            <a:r>
              <a:rPr lang="en-GB" sz="2200" baseline="30000" dirty="0">
                <a:latin typeface="Calibri"/>
                <a:cs typeface="Calibri"/>
              </a:rPr>
              <a:t>2</a:t>
            </a:r>
            <a:r>
              <a:rPr lang="en-GB" sz="2200" dirty="0">
                <a:latin typeface="Calibri"/>
                <a:cs typeface="Calibri"/>
              </a:rPr>
              <a:t> thresholds. Coverage, here, is defined as the proportion of variants within an allele frequency captured above a pre-defined r</a:t>
            </a:r>
            <a:r>
              <a:rPr lang="en-GB" sz="2200" baseline="30000" dirty="0">
                <a:latin typeface="Calibri"/>
                <a:cs typeface="Calibri"/>
              </a:rPr>
              <a:t>2</a:t>
            </a:r>
            <a:r>
              <a:rPr lang="en-GB" sz="2200" dirty="0">
                <a:latin typeface="Calibri"/>
                <a:cs typeface="Calibri"/>
              </a:rPr>
              <a:t> threshold (along the x axis) after imputation. The solid lines represent the coverage obtained with 1M variants selected using the hybrid tagging and imputation approach, while the broken lines represent the coverage obtained by using a simple pairwise tagging approach to capture 1M tagging variants. The hybrid method improves coverage obtained, particularly for common variation. Coverage for common variants (&gt;5%) appears to be high at an r</a:t>
            </a:r>
            <a:r>
              <a:rPr lang="en-GB" sz="2200" baseline="30000" dirty="0">
                <a:latin typeface="Calibri"/>
                <a:cs typeface="Calibri"/>
              </a:rPr>
              <a:t>2 </a:t>
            </a:r>
            <a:r>
              <a:rPr lang="en-GB" sz="2200" dirty="0">
                <a:latin typeface="Calibri"/>
                <a:cs typeface="Calibri"/>
              </a:rPr>
              <a:t>threshold of 0.8 and above, with &gt;80% of these variants accurately imputed.  </a:t>
            </a:r>
          </a:p>
        </p:txBody>
      </p:sp>
      <p:grpSp>
        <p:nvGrpSpPr>
          <p:cNvPr id="98" name="Group 97"/>
          <p:cNvGrpSpPr/>
          <p:nvPr/>
        </p:nvGrpSpPr>
        <p:grpSpPr>
          <a:xfrm>
            <a:off x="3114654" y="28632837"/>
            <a:ext cx="8877636" cy="6308929"/>
            <a:chOff x="58637" y="274638"/>
            <a:chExt cx="8877634" cy="6308928"/>
          </a:xfrm>
        </p:grpSpPr>
        <p:sp>
          <p:nvSpPr>
            <p:cNvPr id="99" name="Rounded Rectangle 98"/>
            <p:cNvSpPr/>
            <p:nvPr/>
          </p:nvSpPr>
          <p:spPr>
            <a:xfrm>
              <a:off x="705495" y="274638"/>
              <a:ext cx="8230776" cy="625561"/>
            </a:xfrm>
            <a:prstGeom prst="roundRect">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solidFill>
                    <a:schemeClr val="tx1"/>
                  </a:solidFill>
                  <a:latin typeface="Calibri"/>
                  <a:cs typeface="Calibri"/>
                </a:rPr>
                <a:t>Candidate SNPs: SNPs in the genome with MAF&gt;5% across populations that can potentially be ‘tag SNPs’</a:t>
              </a:r>
            </a:p>
          </p:txBody>
        </p:sp>
        <p:sp>
          <p:nvSpPr>
            <p:cNvPr id="101" name="Rounded Rectangle 100"/>
            <p:cNvSpPr/>
            <p:nvPr/>
          </p:nvSpPr>
          <p:spPr>
            <a:xfrm>
              <a:off x="971599" y="1935765"/>
              <a:ext cx="3457341" cy="1266392"/>
            </a:xfrm>
            <a:prstGeom prst="roundRect">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solidFill>
                    <a:schemeClr val="tx1"/>
                  </a:solidFill>
                  <a:latin typeface="Calibri"/>
                  <a:cs typeface="Calibri"/>
                </a:rPr>
                <a:t>'tag SNP': SNP tagging the greatest number of common SNPs at an r</a:t>
              </a:r>
              <a:r>
                <a:rPr lang="en-US" sz="1700" baseline="30000" dirty="0">
                  <a:solidFill>
                    <a:schemeClr val="tx1"/>
                  </a:solidFill>
                  <a:latin typeface="Calibri"/>
                  <a:cs typeface="Calibri"/>
                </a:rPr>
                <a:t>2</a:t>
              </a:r>
              <a:r>
                <a:rPr lang="en-US" sz="1700" dirty="0">
                  <a:solidFill>
                    <a:schemeClr val="tx1"/>
                  </a:solidFill>
                  <a:latin typeface="Calibri"/>
                  <a:cs typeface="Calibri"/>
                </a:rPr>
                <a:t>&gt;0.8 across all populations</a:t>
              </a:r>
            </a:p>
          </p:txBody>
        </p:sp>
        <p:sp>
          <p:nvSpPr>
            <p:cNvPr id="105" name="Rounded Rectangle 104"/>
            <p:cNvSpPr/>
            <p:nvPr/>
          </p:nvSpPr>
          <p:spPr>
            <a:xfrm>
              <a:off x="4656267" y="1898518"/>
              <a:ext cx="4280004" cy="1294071"/>
            </a:xfrm>
            <a:prstGeom prst="roundRect">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solidFill>
                    <a:schemeClr val="tx1"/>
                  </a:solidFill>
                  <a:latin typeface="Calibri"/>
                  <a:cs typeface="Calibri"/>
                </a:rPr>
                <a:t>'target SNPs' for each population:</a:t>
              </a:r>
            </a:p>
            <a:p>
              <a:pPr algn="ctr"/>
              <a:r>
                <a:rPr lang="en-US" sz="1700" dirty="0">
                  <a:solidFill>
                    <a:schemeClr val="tx1"/>
                  </a:solidFill>
                  <a:latin typeface="Calibri"/>
                  <a:cs typeface="Calibri"/>
                </a:rPr>
                <a:t>Remaining SNPs that need to be tagged (Candidate SNPs - 'tag SNP' - 'tagged SNPs' in LD with 'tag SNP' at </a:t>
              </a:r>
              <a:r>
                <a:rPr lang="en-US" sz="1700" i="1" dirty="0">
                  <a:solidFill>
                    <a:schemeClr val="tx1"/>
                  </a:solidFill>
                  <a:latin typeface="Calibri"/>
                  <a:cs typeface="Calibri"/>
                </a:rPr>
                <a:t>r</a:t>
              </a:r>
              <a:r>
                <a:rPr lang="en-US" sz="1700" baseline="30000" dirty="0">
                  <a:solidFill>
                    <a:schemeClr val="tx1"/>
                  </a:solidFill>
                  <a:latin typeface="Calibri"/>
                  <a:cs typeface="Calibri"/>
                </a:rPr>
                <a:t>2</a:t>
              </a:r>
              <a:r>
                <a:rPr lang="en-US" sz="1700" dirty="0">
                  <a:solidFill>
                    <a:schemeClr val="tx1"/>
                  </a:solidFill>
                  <a:latin typeface="Calibri"/>
                  <a:cs typeface="Calibri"/>
                </a:rPr>
                <a:t>&gt;0.8)</a:t>
              </a:r>
            </a:p>
          </p:txBody>
        </p:sp>
        <p:sp>
          <p:nvSpPr>
            <p:cNvPr id="106" name="Down Arrow 105"/>
            <p:cNvSpPr/>
            <p:nvPr/>
          </p:nvSpPr>
          <p:spPr>
            <a:xfrm>
              <a:off x="2712235" y="1069914"/>
              <a:ext cx="250843" cy="747998"/>
            </a:xfrm>
            <a:prstGeom prst="downArrow">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latin typeface="Calibri"/>
                <a:cs typeface="Calibri"/>
              </a:endParaRPr>
            </a:p>
            <a:p>
              <a:pPr algn="ctr"/>
              <a:endParaRPr lang="en-US" sz="1700" dirty="0">
                <a:latin typeface="Calibri"/>
                <a:cs typeface="Calibri"/>
              </a:endParaRPr>
            </a:p>
            <a:p>
              <a:pPr algn="ctr"/>
              <a:endParaRPr lang="en-US" sz="1700" dirty="0">
                <a:latin typeface="Calibri"/>
                <a:cs typeface="Calibri"/>
              </a:endParaRPr>
            </a:p>
          </p:txBody>
        </p:sp>
        <p:sp>
          <p:nvSpPr>
            <p:cNvPr id="107" name="Curved Down Arrow 106"/>
            <p:cNvSpPr/>
            <p:nvPr/>
          </p:nvSpPr>
          <p:spPr>
            <a:xfrm rot="15929817">
              <a:off x="-783562" y="1153512"/>
              <a:ext cx="2342410" cy="658012"/>
            </a:xfrm>
            <a:prstGeom prst="curvedDownArrow">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a:solidFill>
                  <a:schemeClr val="tx1"/>
                </a:solidFill>
                <a:latin typeface="Calibri"/>
                <a:cs typeface="Calibri"/>
              </a:endParaRPr>
            </a:p>
          </p:txBody>
        </p:sp>
        <p:sp>
          <p:nvSpPr>
            <p:cNvPr id="108" name="Down Arrow 107"/>
            <p:cNvSpPr/>
            <p:nvPr/>
          </p:nvSpPr>
          <p:spPr>
            <a:xfrm>
              <a:off x="6705664" y="1069914"/>
              <a:ext cx="250843" cy="747998"/>
            </a:xfrm>
            <a:prstGeom prst="downArrow">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a:latin typeface="Calibri"/>
                <a:cs typeface="Calibri"/>
              </a:endParaRPr>
            </a:p>
          </p:txBody>
        </p:sp>
        <p:sp>
          <p:nvSpPr>
            <p:cNvPr id="109" name="TextBox 108"/>
            <p:cNvSpPr txBox="1"/>
            <p:nvPr/>
          </p:nvSpPr>
          <p:spPr>
            <a:xfrm>
              <a:off x="125422" y="1189468"/>
              <a:ext cx="2367326" cy="615553"/>
            </a:xfrm>
            <a:prstGeom prst="rect">
              <a:avLst/>
            </a:prstGeom>
            <a:noFill/>
          </p:spPr>
          <p:txBody>
            <a:bodyPr wrap="square" rtlCol="0">
              <a:spAutoFit/>
            </a:bodyPr>
            <a:lstStyle/>
            <a:p>
              <a:r>
                <a:rPr lang="en-US" sz="1700" dirty="0">
                  <a:latin typeface="Calibri"/>
                  <a:cs typeface="Calibri"/>
                </a:rPr>
                <a:t>Remove 'tag SNP' from candidate SNP set </a:t>
              </a:r>
            </a:p>
          </p:txBody>
        </p:sp>
        <p:sp>
          <p:nvSpPr>
            <p:cNvPr id="110" name="Rounded Rectangle 109"/>
            <p:cNvSpPr/>
            <p:nvPr/>
          </p:nvSpPr>
          <p:spPr>
            <a:xfrm>
              <a:off x="2659552" y="3499357"/>
              <a:ext cx="3993429" cy="765578"/>
            </a:xfrm>
            <a:prstGeom prst="roundRect">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solidFill>
                    <a:schemeClr val="tx1"/>
                  </a:solidFill>
                  <a:latin typeface="Calibri"/>
                  <a:cs typeface="Calibri"/>
                </a:rPr>
                <a:t>Threshold of tag SNP specified for single cycle reached</a:t>
              </a:r>
            </a:p>
          </p:txBody>
        </p:sp>
        <p:sp>
          <p:nvSpPr>
            <p:cNvPr id="112" name="Rounded Rectangle 111"/>
            <p:cNvSpPr/>
            <p:nvPr/>
          </p:nvSpPr>
          <p:spPr>
            <a:xfrm>
              <a:off x="2659552" y="4623912"/>
              <a:ext cx="3993429" cy="765578"/>
            </a:xfrm>
            <a:prstGeom prst="roundRect">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solidFill>
                    <a:schemeClr val="tx1"/>
                  </a:solidFill>
                  <a:latin typeface="Calibri"/>
                  <a:cs typeface="Calibri"/>
                </a:rPr>
                <a:t>Extract 'tag SNPs' and impute into these</a:t>
              </a:r>
            </a:p>
          </p:txBody>
        </p:sp>
        <p:sp>
          <p:nvSpPr>
            <p:cNvPr id="113" name="Rounded Rectangle 112"/>
            <p:cNvSpPr/>
            <p:nvPr/>
          </p:nvSpPr>
          <p:spPr>
            <a:xfrm>
              <a:off x="2670638" y="5795506"/>
              <a:ext cx="3993429" cy="765578"/>
            </a:xfrm>
            <a:prstGeom prst="roundRect">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solidFill>
                    <a:schemeClr val="tx1"/>
                  </a:solidFill>
                  <a:latin typeface="Calibri"/>
                  <a:cs typeface="Calibri"/>
                </a:rPr>
                <a:t>Identify common SNPs imputed with an </a:t>
              </a:r>
              <a:r>
                <a:rPr lang="en-US" sz="1700" i="1" dirty="0">
                  <a:solidFill>
                    <a:schemeClr val="tx1"/>
                  </a:solidFill>
                  <a:latin typeface="Calibri"/>
                  <a:cs typeface="Calibri"/>
                </a:rPr>
                <a:t>r</a:t>
              </a:r>
              <a:r>
                <a:rPr lang="en-US" sz="1700" baseline="30000" dirty="0">
                  <a:solidFill>
                    <a:schemeClr val="tx1"/>
                  </a:solidFill>
                  <a:latin typeface="Calibri"/>
                  <a:cs typeface="Calibri"/>
                </a:rPr>
                <a:t>2</a:t>
              </a:r>
              <a:r>
                <a:rPr lang="en-US" sz="1700" dirty="0">
                  <a:solidFill>
                    <a:schemeClr val="tx1"/>
                  </a:solidFill>
                  <a:latin typeface="Calibri"/>
                  <a:cs typeface="Calibri"/>
                </a:rPr>
                <a:t>&gt;0.8</a:t>
              </a:r>
            </a:p>
          </p:txBody>
        </p:sp>
        <p:sp>
          <p:nvSpPr>
            <p:cNvPr id="115" name="Down Arrow 114"/>
            <p:cNvSpPr/>
            <p:nvPr/>
          </p:nvSpPr>
          <p:spPr>
            <a:xfrm>
              <a:off x="4274815" y="3192589"/>
              <a:ext cx="621947" cy="297200"/>
            </a:xfrm>
            <a:prstGeom prst="downArrow">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latin typeface="Calibri"/>
                <a:cs typeface="Calibri"/>
              </a:endParaRPr>
            </a:p>
            <a:p>
              <a:pPr algn="ctr"/>
              <a:endParaRPr lang="en-US" sz="1700" dirty="0">
                <a:latin typeface="Calibri"/>
                <a:cs typeface="Calibri"/>
              </a:endParaRPr>
            </a:p>
            <a:p>
              <a:pPr algn="ctr"/>
              <a:endParaRPr lang="en-US" sz="1700" dirty="0">
                <a:latin typeface="Calibri"/>
                <a:cs typeface="Calibri"/>
              </a:endParaRPr>
            </a:p>
          </p:txBody>
        </p:sp>
        <p:sp>
          <p:nvSpPr>
            <p:cNvPr id="116" name="Down Arrow 115"/>
            <p:cNvSpPr/>
            <p:nvPr/>
          </p:nvSpPr>
          <p:spPr>
            <a:xfrm>
              <a:off x="4274815" y="4326712"/>
              <a:ext cx="621947" cy="297200"/>
            </a:xfrm>
            <a:prstGeom prst="downArrow">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latin typeface="Calibri"/>
                <a:cs typeface="Calibri"/>
              </a:endParaRPr>
            </a:p>
            <a:p>
              <a:pPr algn="ctr"/>
              <a:endParaRPr lang="en-US" sz="1700" dirty="0">
                <a:latin typeface="Calibri"/>
                <a:cs typeface="Calibri"/>
              </a:endParaRPr>
            </a:p>
            <a:p>
              <a:pPr algn="ctr"/>
              <a:endParaRPr lang="en-US" sz="1700" dirty="0">
                <a:latin typeface="Calibri"/>
                <a:cs typeface="Calibri"/>
              </a:endParaRPr>
            </a:p>
          </p:txBody>
        </p:sp>
        <p:sp>
          <p:nvSpPr>
            <p:cNvPr id="117" name="Down Arrow 116"/>
            <p:cNvSpPr/>
            <p:nvPr/>
          </p:nvSpPr>
          <p:spPr>
            <a:xfrm>
              <a:off x="4274815" y="5498306"/>
              <a:ext cx="621947" cy="297200"/>
            </a:xfrm>
            <a:prstGeom prst="downArrow">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latin typeface="Calibri"/>
                <a:cs typeface="Calibri"/>
              </a:endParaRPr>
            </a:p>
            <a:p>
              <a:pPr algn="ctr"/>
              <a:endParaRPr lang="en-US" sz="1700" dirty="0">
                <a:latin typeface="Calibri"/>
                <a:cs typeface="Calibri"/>
              </a:endParaRPr>
            </a:p>
            <a:p>
              <a:pPr algn="ctr"/>
              <a:endParaRPr lang="en-US" sz="1700" dirty="0">
                <a:latin typeface="Calibri"/>
                <a:cs typeface="Calibri"/>
              </a:endParaRPr>
            </a:p>
          </p:txBody>
        </p:sp>
        <p:sp>
          <p:nvSpPr>
            <p:cNvPr id="118" name="Curved Up Arrow 117"/>
            <p:cNvSpPr/>
            <p:nvPr/>
          </p:nvSpPr>
          <p:spPr>
            <a:xfrm rot="17295931">
              <a:off x="6178011" y="4447001"/>
              <a:ext cx="3317538" cy="955592"/>
            </a:xfrm>
            <a:prstGeom prst="curvedUpArrow">
              <a:avLst>
                <a:gd name="adj1" fmla="val 25000"/>
                <a:gd name="adj2" fmla="val 50000"/>
                <a:gd name="adj3" fmla="val 13939"/>
              </a:avLst>
            </a:prstGeom>
            <a:gradFill>
              <a:gsLst>
                <a:gs pos="0">
                  <a:srgbClr val="08408B"/>
                </a:gs>
                <a:gs pos="100000">
                  <a:schemeClr val="bg1"/>
                </a:gs>
              </a:gsLs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a:solidFill>
                  <a:schemeClr val="tx1"/>
                </a:solidFill>
                <a:latin typeface="Calibri"/>
                <a:cs typeface="Calibri"/>
              </a:endParaRPr>
            </a:p>
          </p:txBody>
        </p:sp>
        <p:sp>
          <p:nvSpPr>
            <p:cNvPr id="120" name="TextBox 119"/>
            <p:cNvSpPr txBox="1"/>
            <p:nvPr/>
          </p:nvSpPr>
          <p:spPr>
            <a:xfrm>
              <a:off x="6863166" y="4085305"/>
              <a:ext cx="1468031" cy="1138773"/>
            </a:xfrm>
            <a:prstGeom prst="rect">
              <a:avLst/>
            </a:prstGeom>
            <a:noFill/>
          </p:spPr>
          <p:txBody>
            <a:bodyPr wrap="square" rtlCol="0">
              <a:spAutoFit/>
            </a:bodyPr>
            <a:lstStyle/>
            <a:p>
              <a:r>
                <a:rPr lang="en-US" sz="1700" dirty="0">
                  <a:latin typeface="Calibri"/>
                  <a:cs typeface="Calibri"/>
                </a:rPr>
                <a:t>Remove well imputed SNPs from target SNPs</a:t>
              </a:r>
            </a:p>
          </p:txBody>
        </p:sp>
        <p:sp>
          <p:nvSpPr>
            <p:cNvPr id="121" name="TextBox 120"/>
            <p:cNvSpPr txBox="1"/>
            <p:nvPr/>
          </p:nvSpPr>
          <p:spPr>
            <a:xfrm>
              <a:off x="323527" y="4509120"/>
              <a:ext cx="2053982" cy="1138773"/>
            </a:xfrm>
            <a:prstGeom prst="rect">
              <a:avLst/>
            </a:prstGeom>
            <a:noFill/>
          </p:spPr>
          <p:txBody>
            <a:bodyPr wrap="square" rtlCol="0">
              <a:spAutoFit/>
            </a:bodyPr>
            <a:lstStyle/>
            <a:p>
              <a:pPr algn="ctr"/>
              <a:r>
                <a:rPr lang="en-US" sz="1700" dirty="0">
                  <a:latin typeface="Calibri"/>
                  <a:cs typeface="Calibri"/>
                </a:rPr>
                <a:t>Continue cycling until threshold reached or no target SNPs left</a:t>
              </a:r>
            </a:p>
          </p:txBody>
        </p:sp>
        <p:sp>
          <p:nvSpPr>
            <p:cNvPr id="122" name="TextBox 121"/>
            <p:cNvSpPr txBox="1"/>
            <p:nvPr/>
          </p:nvSpPr>
          <p:spPr>
            <a:xfrm>
              <a:off x="3700471" y="1052737"/>
              <a:ext cx="2380184" cy="615553"/>
            </a:xfrm>
            <a:prstGeom prst="rect">
              <a:avLst/>
            </a:prstGeom>
            <a:noFill/>
          </p:spPr>
          <p:txBody>
            <a:bodyPr wrap="none" rtlCol="0">
              <a:spAutoFit/>
            </a:bodyPr>
            <a:lstStyle/>
            <a:p>
              <a:pPr algn="ctr"/>
              <a:r>
                <a:rPr lang="en-US" sz="1700" b="1" dirty="0">
                  <a:latin typeface="Calibri"/>
                  <a:cs typeface="Calibri"/>
                </a:rPr>
                <a:t>Tagging  and imputation </a:t>
              </a:r>
            </a:p>
            <a:p>
              <a:pPr algn="ctr"/>
              <a:r>
                <a:rPr lang="en-US" sz="1700" b="1" dirty="0">
                  <a:latin typeface="Calibri"/>
                  <a:cs typeface="Calibri"/>
                </a:rPr>
                <a:t>algorithm</a:t>
              </a:r>
            </a:p>
          </p:txBody>
        </p:sp>
      </p:grpSp>
      <p:graphicFrame>
        <p:nvGraphicFramePr>
          <p:cNvPr id="123" name="Chart 122"/>
          <p:cNvGraphicFramePr>
            <a:graphicFrameLocks/>
          </p:cNvGraphicFramePr>
          <p:nvPr>
            <p:extLst>
              <p:ext uri="{D42A27DB-BD31-4B8C-83A1-F6EECF244321}">
                <p14:modId xmlns:p14="http://schemas.microsoft.com/office/powerpoint/2010/main" val="1291156400"/>
              </p:ext>
            </p:extLst>
          </p:nvPr>
        </p:nvGraphicFramePr>
        <p:xfrm>
          <a:off x="18236329" y="7938771"/>
          <a:ext cx="9217025" cy="5530212"/>
        </p:xfrm>
        <a:graphic>
          <a:graphicData uri="http://schemas.openxmlformats.org/drawingml/2006/chart">
            <c:chart xmlns:c="http://schemas.openxmlformats.org/drawingml/2006/chart" xmlns:r="http://schemas.openxmlformats.org/officeDocument/2006/relationships" r:id="rId15"/>
          </a:graphicData>
        </a:graphic>
      </p:graphicFrame>
      <p:sp>
        <p:nvSpPr>
          <p:cNvPr id="124" name="TextBox 123"/>
          <p:cNvSpPr txBox="1"/>
          <p:nvPr/>
        </p:nvSpPr>
        <p:spPr>
          <a:xfrm>
            <a:off x="15860067" y="13567612"/>
            <a:ext cx="13262399" cy="769391"/>
          </a:xfrm>
          <a:prstGeom prst="rect">
            <a:avLst/>
          </a:prstGeom>
          <a:noFill/>
        </p:spPr>
        <p:txBody>
          <a:bodyPr wrap="square" lIns="91386" tIns="45695" rIns="91386" bIns="45695" rtlCol="0">
            <a:spAutoFit/>
          </a:bodyPr>
          <a:lstStyle/>
          <a:p>
            <a:r>
              <a:rPr lang="en-GB" sz="2200" dirty="0">
                <a:latin typeface="Calibri" pitchFamily="34" charset="0"/>
                <a:cs typeface="Calibri" pitchFamily="34" charset="0"/>
              </a:rPr>
              <a:t>Figure 4 – Dependence of overall coverage (i.e. SNPs imputed with an accuracy r</a:t>
            </a:r>
            <a:r>
              <a:rPr lang="en-GB" sz="2200" baseline="30000" dirty="0">
                <a:latin typeface="Calibri" pitchFamily="34" charset="0"/>
                <a:cs typeface="Calibri" pitchFamily="34" charset="0"/>
              </a:rPr>
              <a:t>2</a:t>
            </a:r>
            <a:r>
              <a:rPr lang="en-GB" sz="2200" dirty="0">
                <a:latin typeface="Calibri" pitchFamily="34" charset="0"/>
                <a:cs typeface="Calibri" pitchFamily="34" charset="0"/>
              </a:rPr>
              <a:t>&gt;0.8) on the number of cycles for SNPs in the entire MAF range.</a:t>
            </a:r>
          </a:p>
        </p:txBody>
      </p:sp>
      <p:sp>
        <p:nvSpPr>
          <p:cNvPr id="125" name="TextBox 124"/>
          <p:cNvSpPr txBox="1"/>
          <p:nvPr/>
        </p:nvSpPr>
        <p:spPr>
          <a:xfrm>
            <a:off x="15716053" y="6426598"/>
            <a:ext cx="13262399" cy="830994"/>
          </a:xfrm>
          <a:prstGeom prst="rect">
            <a:avLst/>
          </a:prstGeom>
          <a:solidFill>
            <a:schemeClr val="tx1"/>
          </a:solidFill>
        </p:spPr>
        <p:txBody>
          <a:bodyPr wrap="none" lIns="91386" tIns="45695" rIns="91386" bIns="45695" rtlCol="0">
            <a:noAutofit/>
          </a:bodyPr>
          <a:lstStyle/>
          <a:p>
            <a:r>
              <a:rPr lang="en-GB" sz="4800" b="1" dirty="0">
                <a:solidFill>
                  <a:schemeClr val="bg1"/>
                </a:solidFill>
                <a:latin typeface="Calibri" pitchFamily="34" charset="0"/>
                <a:cs typeface="Calibri" pitchFamily="34" charset="0"/>
              </a:rPr>
              <a:t>Methods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en-GB" altLang="en-US" sz="8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en-GB" altLang="en-US" sz="8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24813</TotalTime>
  <Words>1542</Words>
  <Application>Microsoft Macintosh PowerPoint</Application>
  <PresentationFormat>Custom</PresentationFormat>
  <Paragraphs>69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The Wellcome Trust Sanger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bnt</dc:creator>
  <cp:lastModifiedBy>Tommy Carstensen</cp:lastModifiedBy>
  <cp:revision>77</cp:revision>
  <cp:lastPrinted>2014-10-15T23:21:22Z</cp:lastPrinted>
  <dcterms:created xsi:type="dcterms:W3CDTF">2005-03-21T23:27:24Z</dcterms:created>
  <dcterms:modified xsi:type="dcterms:W3CDTF">2014-10-21T20:33:29Z</dcterms:modified>
</cp:coreProperties>
</file>