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72" r:id="rId1"/>
  </p:sldMasterIdLst>
  <p:notesMasterIdLst>
    <p:notesMasterId r:id="rId27"/>
  </p:notesMasterIdLst>
  <p:sldIdLst>
    <p:sldId id="256" r:id="rId2"/>
    <p:sldId id="257" r:id="rId3"/>
    <p:sldId id="264" r:id="rId4"/>
    <p:sldId id="268" r:id="rId5"/>
    <p:sldId id="270" r:id="rId6"/>
    <p:sldId id="313" r:id="rId7"/>
    <p:sldId id="258" r:id="rId8"/>
    <p:sldId id="260"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7" r:id="rId22"/>
    <p:sldId id="328" r:id="rId23"/>
    <p:sldId id="329" r:id="rId24"/>
    <p:sldId id="330" r:id="rId25"/>
    <p:sldId id="272" r:id="rId26"/>
  </p:sldIdLst>
  <p:sldSz cx="9144000" cy="5143500" type="screen16x9"/>
  <p:notesSz cx="6858000" cy="9144000"/>
  <p:embeddedFontLst>
    <p:embeddedFont>
      <p:font typeface="Livvic" pitchFamily="2" charset="0"/>
      <p:regular r:id="rId28"/>
      <p:bold r:id="rId29"/>
      <p:italic r:id="rId30"/>
      <p:boldItalic r:id="rId31"/>
    </p:embeddedFont>
    <p:embeddedFont>
      <p:font typeface="Oswald" panose="00000500000000000000" pitchFamily="2" charset="0"/>
      <p:regular r:id="rId32"/>
      <p:bold r:id="rId33"/>
    </p:embeddedFont>
    <p:embeddedFont>
      <p:font typeface="Raleway"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7B4326-4D10-4AC3-BC51-059390E49DA8}" v="324" dt="2023-06-14T19:52:47.971"/>
  </p1510:revLst>
</p1510:revInfo>
</file>

<file path=ppt/tableStyles.xml><?xml version="1.0" encoding="utf-8"?>
<a:tblStyleLst xmlns:a="http://schemas.openxmlformats.org/drawingml/2006/main" def="{14242ED3-5510-4460-BF1D-32191A6B6C1D}">
  <a:tblStyle styleId="{14242ED3-5510-4460-BF1D-32191A6B6C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393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5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86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3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0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85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581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271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522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2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2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88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539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587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628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1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48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238260"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5" name="Google Shape;125;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60"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lejandro945/distributed-coffee-machine/blob/main/docs/Deployment%20Diagram%20V1.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hyperlink" Target="https://github.com/alejandro945/distributed-coffee-machine/tree/ma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Despliegue Coffee Machine System</a:t>
            </a:r>
            <a:endParaRPr dirty="0"/>
          </a:p>
        </p:txBody>
      </p:sp>
      <p:sp>
        <p:nvSpPr>
          <p:cNvPr id="478" name="Google Shape;478;p27"/>
          <p:cNvSpPr txBox="1">
            <a:spLocks noGrp="1"/>
          </p:cNvSpPr>
          <p:nvPr>
            <p:ph type="subTitle" idx="1"/>
          </p:nvPr>
        </p:nvSpPr>
        <p:spPr>
          <a:xfrm>
            <a:off x="719999" y="3387619"/>
            <a:ext cx="2584557"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Por Gabriel Suarez, Alejandro Varela y Alexander Sánchez</a:t>
            </a: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1. BASE DE DATOS</a:t>
            </a:r>
          </a:p>
        </p:txBody>
      </p:sp>
      <p:pic>
        <p:nvPicPr>
          <p:cNvPr id="2053" name="Picture 5">
            <a:extLst>
              <a:ext uri="{FF2B5EF4-FFF2-40B4-BE49-F238E27FC236}">
                <a16:creationId xmlns:a16="http://schemas.microsoft.com/office/drawing/2014/main" id="{8826348A-71DC-034C-864B-999878273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5194"/>
          <a:stretch>
            <a:fillRect/>
          </a:stretch>
        </p:blipFill>
        <p:spPr bwMode="auto">
          <a:xfrm>
            <a:off x="727322" y="3899249"/>
            <a:ext cx="4138904" cy="498917"/>
          </a:xfrm>
          <a:prstGeom prst="roundRect">
            <a:avLst/>
          </a:prstGeom>
          <a:noFill/>
          <a:extLst>
            <a:ext uri="{909E8E84-426E-40DD-AFC4-6F175D3DCCD1}">
              <a14:hiddenFill xmlns:a14="http://schemas.microsoft.com/office/drawing/2010/main">
                <a:solidFill>
                  <a:srgbClr val="FFFFFF"/>
                </a:solidFill>
              </a14:hiddenFill>
            </a:ext>
          </a:extLst>
        </p:spPr>
      </p:pic>
      <p:pic>
        <p:nvPicPr>
          <p:cNvPr id="2052" name="Imagen 1" descr="Texto&#10;&#10;Descripción generada automáticamente con confianza media">
            <a:extLst>
              <a:ext uri="{FF2B5EF4-FFF2-40B4-BE49-F238E27FC236}">
                <a16:creationId xmlns:a16="http://schemas.microsoft.com/office/drawing/2014/main" id="{3B8EE493-4942-61F7-0AE8-CC59F0288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8761" y="2585484"/>
            <a:ext cx="2935239" cy="1664596"/>
          </a:xfrm>
          <a:prstGeom prst="roundRect">
            <a:avLst>
              <a:gd name="adj" fmla="val 5681"/>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AA10496E-919C-BF26-6137-8BB778A7A9F0}"/>
              </a:ext>
            </a:extLst>
          </p:cNvPr>
          <p:cNvSpPr>
            <a:spLocks noChangeArrowheads="1"/>
          </p:cNvSpPr>
          <p:nvPr/>
        </p:nvSpPr>
        <p:spPr bwMode="auto">
          <a:xfrm>
            <a:off x="729729" y="1244982"/>
            <a:ext cx="4138904" cy="237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Conexión a la base de datos</a:t>
            </a: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Para comprobar la conexión a la base de datos, nos conectamos remotamente a la máquina que tiene desplegado la base de datos, en este caso a hgrid2 mediante SSH, una vez conectados procedemos a acceder a la base de datos de la siguiente manera</a:t>
            </a:r>
            <a:endParaRPr kumimoji="0" lang="es-CO" altLang="es-CO" sz="800" b="0" i="0" u="none" strike="noStrike" cap="none" normalizeH="0" baseline="0" dirty="0">
              <a:ln>
                <a:noFill/>
              </a:ln>
              <a:solidFill>
                <a:schemeClr val="tx1"/>
              </a:solidFill>
              <a:effectLst/>
              <a:latin typeface="Oswald" panose="00000500000000000000" pitchFamily="2" charset="0"/>
            </a:endParaRPr>
          </a:p>
          <a:p>
            <a:pPr marR="0" lvl="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Nos conectamos a la base de datos con el siguiente comando (Ingresamos la contraseña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cofmachpwd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t>
            </a:r>
            <a:endParaRPr kumimoji="0" lang="es-CO" altLang="es-CO" sz="800" b="0" i="0" u="none" strike="noStrike" cap="none" normalizeH="0" baseline="0" dirty="0">
              <a:ln>
                <a:noFill/>
              </a:ln>
              <a:solidFill>
                <a:schemeClr val="tx1"/>
              </a:solidFill>
              <a:effectLst/>
              <a:latin typeface="Oswald" panose="00000500000000000000" pitchFamily="2" charset="0"/>
            </a:endParaRPr>
          </a:p>
          <a:p>
            <a:pPr marR="0" lvl="0" algn="ctr" defTabSz="914400" rtl="0" eaLnBrk="0" fontAlgn="base" latinLnBrk="0" hangingPunct="0">
              <a:lnSpc>
                <a:spcPct val="150000"/>
              </a:lnSpc>
              <a:spcBef>
                <a:spcPct val="0"/>
              </a:spcBef>
              <a:spcAft>
                <a:spcPct val="0"/>
              </a:spcAft>
              <a:buClrTx/>
              <a:buSzTx/>
              <a:tabLst/>
            </a:pPr>
            <a:r>
              <a:rPr kumimoji="0" lang="en-US"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psql</a:t>
            </a:r>
            <a:r>
              <a:rPr kumimoji="0" lang="en-US"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-U </a:t>
            </a:r>
            <a:r>
              <a:rPr kumimoji="0" lang="en-US"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cofmachu_ssv</a:t>
            </a:r>
            <a:r>
              <a:rPr kumimoji="0" lang="en-US"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-h 127.0.0.1 </a:t>
            </a:r>
            <a:r>
              <a:rPr kumimoji="0" lang="en-US"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coffeemachine</a:t>
            </a:r>
            <a:endParaRPr kumimoji="0" lang="es-CO" altLang="es-CO" sz="800" b="0" i="0" u="none" strike="noStrike" cap="none" normalizeH="0" baseline="0" dirty="0">
              <a:ln>
                <a:noFill/>
              </a:ln>
              <a:solidFill>
                <a:schemeClr val="tx1"/>
              </a:solidFill>
              <a:effectLst/>
              <a:latin typeface="Oswald" panose="00000500000000000000" pitchFamily="2" charset="0"/>
            </a:endParaRPr>
          </a:p>
        </p:txBody>
      </p:sp>
      <p:sp>
        <p:nvSpPr>
          <p:cNvPr id="6" name="Rectangle 7">
            <a:extLst>
              <a:ext uri="{FF2B5EF4-FFF2-40B4-BE49-F238E27FC236}">
                <a16:creationId xmlns:a16="http://schemas.microsoft.com/office/drawing/2014/main" id="{FB316788-E088-9D88-1C36-E564A1AF7F8E}"/>
              </a:ext>
            </a:extLst>
          </p:cNvPr>
          <p:cNvSpPr>
            <a:spLocks noChangeArrowheads="1"/>
          </p:cNvSpPr>
          <p:nvPr/>
        </p:nvSpPr>
        <p:spPr bwMode="auto">
          <a:xfrm>
            <a:off x="5063309" y="1319323"/>
            <a:ext cx="3554580"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Una vez en la base de datos, aplicamos el siguiente comando para ver las tablas creadas en esta base de datos con el comando:</a:t>
            </a:r>
            <a:endParaRPr kumimoji="0" lang="es-CO" altLang="es-CO" sz="8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dt</a:t>
            </a:r>
            <a:endParaRPr kumimoji="0" lang="es-CO" altLang="es-CO" sz="800" b="0" i="0" u="none" strike="noStrike" cap="none" normalizeH="0" baseline="0" dirty="0">
              <a:ln>
                <a:noFill/>
              </a:ln>
              <a:solidFill>
                <a:schemeClr val="tx1"/>
              </a:solidFill>
              <a:effectLst/>
              <a:latin typeface="Oswald" panose="00000500000000000000" pitchFamily="2" charset="0"/>
            </a:endParaRP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02749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2. SERVIDOR CENTRAL</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3075" name="Picture 3" descr="A close-up of numbers&#10;&#10;Description automatically generated with low confidence">
            <a:extLst>
              <a:ext uri="{FF2B5EF4-FFF2-40B4-BE49-F238E27FC236}">
                <a16:creationId xmlns:a16="http://schemas.microsoft.com/office/drawing/2014/main" id="{529076A6-C171-6BBF-5683-A83D59849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924" y="2383132"/>
            <a:ext cx="5200650" cy="723900"/>
          </a:xfrm>
          <a:prstGeom prst="roundRect">
            <a:avLst>
              <a:gd name="adj" fmla="val 10088"/>
            </a:avLst>
          </a:prstGeom>
          <a:noFill/>
          <a:extLst>
            <a:ext uri="{909E8E84-426E-40DD-AFC4-6F175D3DCCD1}">
              <a14:hiddenFill xmlns:a14="http://schemas.microsoft.com/office/drawing/2010/main">
                <a:solidFill>
                  <a:srgbClr val="FFFFFF"/>
                </a:solidFill>
              </a14:hiddenFill>
            </a:ext>
          </a:extLst>
        </p:spPr>
      </p:pic>
      <p:pic>
        <p:nvPicPr>
          <p:cNvPr id="3074" name="Picture 1" descr="A picture containing text, font, screenshot&#10;&#10;Description automatically generated">
            <a:extLst>
              <a:ext uri="{FF2B5EF4-FFF2-40B4-BE49-F238E27FC236}">
                <a16:creationId xmlns:a16="http://schemas.microsoft.com/office/drawing/2014/main" id="{8DE3CBD1-3907-1AE7-05F6-164593EAE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7" y="3973250"/>
            <a:ext cx="5610225" cy="838200"/>
          </a:xfrm>
          <a:prstGeom prst="roundRect">
            <a:avLst>
              <a:gd name="adj" fmla="val 10985"/>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A5AC19B2-856D-88FB-35D5-D8988600500A}"/>
              </a:ext>
            </a:extLst>
          </p:cNvPr>
          <p:cNvSpPr>
            <a:spLocks noChangeArrowheads="1"/>
          </p:cNvSpPr>
          <p:nvPr/>
        </p:nvSpPr>
        <p:spPr bwMode="auto">
          <a:xfrm>
            <a:off x="720000" y="1113181"/>
            <a:ext cx="7442498"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Para desplegar y ejecutar nuestro servidor central se deberán seguir los siguientes pasos.</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Se deberá de configurar nuestro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cfg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el cual tendrá los datos de la maquina donde se desplegará nuestro servidor, el archivo fue configurado de la siguiente manera. La IP mostrada en el archivo hace referencia a la maquina hgrid3 y se desplegara a través del puerto 12345.</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4" name="Rectangle 5">
            <a:extLst>
              <a:ext uri="{FF2B5EF4-FFF2-40B4-BE49-F238E27FC236}">
                <a16:creationId xmlns:a16="http://schemas.microsoft.com/office/drawing/2014/main" id="{2567624D-E051-B6F5-03B3-2FE3C38D9AA0}"/>
              </a:ext>
            </a:extLst>
          </p:cNvPr>
          <p:cNvSpPr>
            <a:spLocks noChangeArrowheads="1"/>
          </p:cNvSpPr>
          <p:nvPr/>
        </p:nvSpPr>
        <p:spPr bwMode="auto">
          <a:xfrm>
            <a:off x="719999" y="3239314"/>
            <a:ext cx="7442498"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Se deberá de enviar el archivo libs.zip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ruta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posteriormente descomprimir la carpeta</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215227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2. SERVIDOR CENTRAL</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angle 6">
            <a:extLst>
              <a:ext uri="{FF2B5EF4-FFF2-40B4-BE49-F238E27FC236}">
                <a16:creationId xmlns:a16="http://schemas.microsoft.com/office/drawing/2014/main" id="{A8E59F5A-64F4-2BEE-9F5E-677081635998}"/>
              </a:ext>
            </a:extLst>
          </p:cNvPr>
          <p:cNvSpPr>
            <a:spLocks noChangeArrowheads="1"/>
          </p:cNvSpPr>
          <p:nvPr/>
        </p:nvSpPr>
        <p:spPr bwMode="auto">
          <a:xfrm>
            <a:off x="798910" y="1452966"/>
            <a:ext cx="325475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3. Una vez en la carpeta, se deberá de ejecutar el siguiente comando para lograr compilar y correr el archivo (Recordemos que deberá de ser ejecutado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PuTTY</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con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Xming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para que se despliegue la interfaz gráfica).</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ServidorCentral</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pic>
        <p:nvPicPr>
          <p:cNvPr id="5" name="Imagen 1">
            <a:extLst>
              <a:ext uri="{FF2B5EF4-FFF2-40B4-BE49-F238E27FC236}">
                <a16:creationId xmlns:a16="http://schemas.microsoft.com/office/drawing/2014/main" id="{A494A31E-EF93-DE9B-35C9-C5411F93E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137" y="1035673"/>
            <a:ext cx="4109263" cy="3516246"/>
          </a:xfrm>
          <a:prstGeom prst="roundRect">
            <a:avLst>
              <a:gd name="adj" fmla="val 420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4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6" name="Rectangle 5">
            <a:extLst>
              <a:ext uri="{FF2B5EF4-FFF2-40B4-BE49-F238E27FC236}">
                <a16:creationId xmlns:a16="http://schemas.microsoft.com/office/drawing/2014/main" id="{1B511289-58EA-375E-6828-561762A19FDF}"/>
              </a:ext>
            </a:extLst>
          </p:cNvPr>
          <p:cNvSpPr>
            <a:spLocks noChangeArrowheads="1"/>
          </p:cNvSpPr>
          <p:nvPr/>
        </p:nvSpPr>
        <p:spPr bwMode="auto">
          <a:xfrm>
            <a:off x="775734" y="1328566"/>
            <a:ext cx="3778627" cy="228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El despliegue de esta máquina de café tiene una particularidad, debido a que se cuenta con un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el cual contiene la identificación de la máquina frente al servidor central. Cada máquina deberá de tener un identificador único para ser ejecutada. El archivo es el siguiente (Para nuestra caso, el equipo hgrid10 tendrá como identificación en este archivo el ID 1 y el hgrid11 tendrá como identificación 2). Cabe recalcar que este archivo solo contiene un número.</a:t>
            </a:r>
            <a:endParaRPr kumimoji="0" lang="es-CO" altLang="es-CO" sz="800" b="0" i="0" u="none" strike="noStrike" cap="none" normalizeH="0" baseline="0" dirty="0">
              <a:ln>
                <a:noFill/>
              </a:ln>
              <a:solidFill>
                <a:schemeClr val="tx1"/>
              </a:solidFill>
              <a:effectLst/>
              <a:latin typeface="Oswald" panose="00000500000000000000" pitchFamily="2" charset="0"/>
            </a:endParaRPr>
          </a:p>
        </p:txBody>
      </p:sp>
      <p:pic>
        <p:nvPicPr>
          <p:cNvPr id="4100" name="Imagen 1">
            <a:extLst>
              <a:ext uri="{FF2B5EF4-FFF2-40B4-BE49-F238E27FC236}">
                <a16:creationId xmlns:a16="http://schemas.microsoft.com/office/drawing/2014/main" id="{82C5649C-A894-7D05-C8AC-1D60EBD00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549" y="1173110"/>
            <a:ext cx="2813138" cy="2978616"/>
          </a:xfrm>
          <a:prstGeom prst="roundRect">
            <a:avLst>
              <a:gd name="adj" fmla="val 6171"/>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0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557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TextBox 3">
            <a:extLst>
              <a:ext uri="{FF2B5EF4-FFF2-40B4-BE49-F238E27FC236}">
                <a16:creationId xmlns:a16="http://schemas.microsoft.com/office/drawing/2014/main" id="{88DFCE22-E3AB-16AE-80DD-16E82E28D2D2}"/>
              </a:ext>
            </a:extLst>
          </p:cNvPr>
          <p:cNvSpPr txBox="1"/>
          <p:nvPr/>
        </p:nvSpPr>
        <p:spPr>
          <a:xfrm>
            <a:off x="720000" y="1233570"/>
            <a:ext cx="4013925" cy="1167114"/>
          </a:xfrm>
          <a:prstGeom prst="rect">
            <a:avLst/>
          </a:prstGeom>
          <a:noFill/>
        </p:spPr>
        <p:txBody>
          <a:bodyPr wrap="square">
            <a:spAutoFit/>
          </a:bodyPr>
          <a:lstStyle/>
          <a:p>
            <a:pPr marR="0" lvl="0">
              <a:lnSpc>
                <a:spcPct val="150000"/>
              </a:lnSpc>
              <a:spcBef>
                <a:spcPts val="0"/>
              </a:spcBef>
              <a:spcAft>
                <a:spcPts val="800"/>
              </a:spcAft>
            </a:pPr>
            <a:r>
              <a:rPr lang="es-CO" sz="1200" kern="100" dirty="0">
                <a:solidFill>
                  <a:schemeClr val="bg1"/>
                </a:solidFill>
                <a:effectLst/>
                <a:latin typeface="Oswald" panose="00000500000000000000" pitchFamily="2" charset="0"/>
                <a:ea typeface="Calibri" panose="020F0502020204030204" pitchFamily="34" charset="0"/>
              </a:rPr>
              <a:t>1. Se deberá de configurar nuestro archivo .</a:t>
            </a:r>
            <a:r>
              <a:rPr lang="es-CO" sz="1200" kern="100" dirty="0" err="1">
                <a:solidFill>
                  <a:schemeClr val="bg1"/>
                </a:solidFill>
                <a:effectLst/>
                <a:latin typeface="Oswald" panose="00000500000000000000" pitchFamily="2" charset="0"/>
                <a:ea typeface="Calibri" panose="020F0502020204030204" pitchFamily="34" charset="0"/>
              </a:rPr>
              <a:t>cfg</a:t>
            </a:r>
            <a:r>
              <a:rPr lang="es-CO" sz="1200" kern="100" dirty="0">
                <a:solidFill>
                  <a:schemeClr val="bg1"/>
                </a:solidFill>
                <a:effectLst/>
                <a:latin typeface="Oswald" panose="00000500000000000000" pitchFamily="2" charset="0"/>
                <a:ea typeface="Calibri" panose="020F0502020204030204" pitchFamily="34" charset="0"/>
              </a:rPr>
              <a:t> el cual tendrá los datos de la maquina donde se desplegará nuestras máquinas de café. Como se desplegarán 4 máquinas, tendremos cuatro archivos .</a:t>
            </a:r>
            <a:r>
              <a:rPr lang="es-CO" sz="1200" kern="100" dirty="0" err="1">
                <a:solidFill>
                  <a:schemeClr val="bg1"/>
                </a:solidFill>
                <a:effectLst/>
                <a:latin typeface="Oswald" panose="00000500000000000000" pitchFamily="2" charset="0"/>
                <a:ea typeface="Calibri" panose="020F0502020204030204" pitchFamily="34" charset="0"/>
              </a:rPr>
              <a:t>cfg</a:t>
            </a:r>
            <a:r>
              <a:rPr lang="es-CO" sz="1200" kern="100" dirty="0">
                <a:solidFill>
                  <a:schemeClr val="bg1"/>
                </a:solidFill>
                <a:effectLst/>
                <a:latin typeface="Oswald" panose="00000500000000000000" pitchFamily="2" charset="0"/>
                <a:ea typeface="Calibri" panose="020F0502020204030204" pitchFamily="34" charset="0"/>
              </a:rPr>
              <a:t> con una configuración para cada máquina respectivamente.</a:t>
            </a:r>
          </a:p>
        </p:txBody>
      </p:sp>
      <p:pic>
        <p:nvPicPr>
          <p:cNvPr id="5" name="Imagen 1" descr="Imagen de la pantalla de un celular con letras&#10;&#10;Descripción generada automáticamente con confianza media">
            <a:extLst>
              <a:ext uri="{FF2B5EF4-FFF2-40B4-BE49-F238E27FC236}">
                <a16:creationId xmlns:a16="http://schemas.microsoft.com/office/drawing/2014/main" id="{7996A718-5371-9A1C-6A71-0BBEAA563560}"/>
              </a:ext>
            </a:extLst>
          </p:cNvPr>
          <p:cNvPicPr>
            <a:picLocks noChangeAspect="1"/>
          </p:cNvPicPr>
          <p:nvPr/>
        </p:nvPicPr>
        <p:blipFill>
          <a:blip r:embed="rId3"/>
          <a:stretch>
            <a:fillRect/>
          </a:stretch>
        </p:blipFill>
        <p:spPr>
          <a:xfrm>
            <a:off x="5175892" y="1271453"/>
            <a:ext cx="3571449" cy="802704"/>
          </a:xfrm>
          <a:prstGeom prst="roundRect">
            <a:avLst/>
          </a:prstGeom>
        </p:spPr>
      </p:pic>
      <p:sp>
        <p:nvSpPr>
          <p:cNvPr id="8" name="Rectangle 2">
            <a:extLst>
              <a:ext uri="{FF2B5EF4-FFF2-40B4-BE49-F238E27FC236}">
                <a16:creationId xmlns:a16="http://schemas.microsoft.com/office/drawing/2014/main" id="{FDFCF960-042E-0E1B-9A55-EBF10C55C67B}"/>
              </a:ext>
            </a:extLst>
          </p:cNvPr>
          <p:cNvSpPr>
            <a:spLocks noChangeArrowheads="1"/>
          </p:cNvSpPr>
          <p:nvPr/>
        </p:nvSpPr>
        <p:spPr bwMode="auto">
          <a:xfrm>
            <a:off x="793372" y="2740432"/>
            <a:ext cx="7630627"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Se deberá de enviar el archivo libs.zip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ruta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posteriormente descomprimir la carpeta (Aplica para todas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hgrid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pic>
        <p:nvPicPr>
          <p:cNvPr id="6145" name="Imagen 1">
            <a:extLst>
              <a:ext uri="{FF2B5EF4-FFF2-40B4-BE49-F238E27FC236}">
                <a16:creationId xmlns:a16="http://schemas.microsoft.com/office/drawing/2014/main" id="{CA723E36-851E-F3C5-37D4-2E5BF34232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490" y="3461238"/>
            <a:ext cx="6509019" cy="320478"/>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00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pic>
        <p:nvPicPr>
          <p:cNvPr id="7170" name="Picture 2">
            <a:extLst>
              <a:ext uri="{FF2B5EF4-FFF2-40B4-BE49-F238E27FC236}">
                <a16:creationId xmlns:a16="http://schemas.microsoft.com/office/drawing/2014/main" id="{03382AF0-340A-3EE2-A867-E16DB5DD0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73" y="2102567"/>
            <a:ext cx="7158588" cy="364614"/>
          </a:xfrm>
          <a:prstGeom prst="roundRect">
            <a:avLst/>
          </a:prstGeom>
          <a:noFill/>
          <a:extLst>
            <a:ext uri="{909E8E84-426E-40DD-AFC4-6F175D3DCCD1}">
              <a14:hiddenFill xmlns:a14="http://schemas.microsoft.com/office/drawing/2010/main">
                <a:solidFill>
                  <a:srgbClr val="FFFFFF"/>
                </a:solidFill>
              </a14:hiddenFill>
            </a:ext>
          </a:extLst>
        </p:spPr>
      </p:pic>
      <p:pic>
        <p:nvPicPr>
          <p:cNvPr id="7169" name="Imagen 1">
            <a:extLst>
              <a:ext uri="{FF2B5EF4-FFF2-40B4-BE49-F238E27FC236}">
                <a16:creationId xmlns:a16="http://schemas.microsoft.com/office/drawing/2014/main" id="{334ECAB8-7DFA-0B9F-87E4-D83ACF4D9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373" y="2615074"/>
            <a:ext cx="7158588" cy="534767"/>
          </a:xfrm>
          <a:prstGeom prst="round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F29770D-FE73-4D67-684A-B272832EF414}"/>
              </a:ext>
            </a:extLst>
          </p:cNvPr>
          <p:cNvSpPr>
            <a:spLocks noChangeArrowheads="1"/>
          </p:cNvSpPr>
          <p:nvPr/>
        </p:nvSpPr>
        <p:spPr bwMode="auto">
          <a:xfrm>
            <a:off x="775734" y="1112700"/>
            <a:ext cx="7176227"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lang="es-CO" altLang="es-CO" sz="1200" dirty="0">
                <a:latin typeface="Oswald" panose="00000500000000000000" pitchFamily="2" charset="0"/>
                <a:ea typeface="Calibri" panose="020F0502020204030204" pitchFamily="34" charset="0"/>
                <a:cs typeface="Times New Roman" panose="02020603050405020304" pitchFamily="18" charset="0"/>
              </a:rPr>
              <a:t>3.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se tiene la carpeta descomprimida se deberá de entrar a la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copiar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codMaquina.cafe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para que la máquina pueda ser identificada. Aplica para todas las máquinas. (En la siguiente imagen se puede apreciar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9" name="Rectangle 5">
            <a:extLst>
              <a:ext uri="{FF2B5EF4-FFF2-40B4-BE49-F238E27FC236}">
                <a16:creationId xmlns:a16="http://schemas.microsoft.com/office/drawing/2014/main" id="{E2433E13-1A14-7740-A6DC-A64AD94AF633}"/>
              </a:ext>
            </a:extLst>
          </p:cNvPr>
          <p:cNvSpPr>
            <a:spLocks noChangeArrowheads="1"/>
          </p:cNvSpPr>
          <p:nvPr/>
        </p:nvSpPr>
        <p:spPr bwMode="auto">
          <a:xfrm>
            <a:off x="793373" y="3297734"/>
            <a:ext cx="7158588"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4. Con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codMaquina.cafe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en la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podemos ya ejecutar y desplegar nuestra máquina. Igualmente, que en el despliegue del servidor utilizaremos el mismo comando en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PuTTY</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con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Xming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con la diferencia del nombre de la clase, que en este caso sería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86992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1">
            <a:extLst>
              <a:ext uri="{FF2B5EF4-FFF2-40B4-BE49-F238E27FC236}">
                <a16:creationId xmlns:a16="http://schemas.microsoft.com/office/drawing/2014/main" id="{91472149-8F84-EBB5-7912-C75396686A06}"/>
              </a:ext>
            </a:extLst>
          </p:cNvPr>
          <p:cNvPicPr>
            <a:picLocks noChangeAspect="1"/>
          </p:cNvPicPr>
          <p:nvPr/>
        </p:nvPicPr>
        <p:blipFill>
          <a:blip r:embed="rId3"/>
          <a:stretch>
            <a:fillRect/>
          </a:stretch>
        </p:blipFill>
        <p:spPr>
          <a:xfrm>
            <a:off x="1765935" y="1242464"/>
            <a:ext cx="5612130" cy="3218180"/>
          </a:xfrm>
          <a:prstGeom prst="roundRect">
            <a:avLst>
              <a:gd name="adj" fmla="val 2934"/>
            </a:avLst>
          </a:prstGeom>
        </p:spPr>
      </p:pic>
    </p:spTree>
    <p:extLst>
      <p:ext uri="{BB962C8B-B14F-4D97-AF65-F5344CB8AC3E}">
        <p14:creationId xmlns:p14="http://schemas.microsoft.com/office/powerpoint/2010/main" val="372472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dirty="0"/>
              <a:t>4</a:t>
            </a:r>
            <a:r>
              <a:rPr lang="es-CO" dirty="0"/>
              <a:t>. LOGISTICA</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8194" name="Picture 2" descr="A picture containing text, screenshot, font, line&#10;&#10;Description automatically generated">
            <a:extLst>
              <a:ext uri="{FF2B5EF4-FFF2-40B4-BE49-F238E27FC236}">
                <a16:creationId xmlns:a16="http://schemas.microsoft.com/office/drawing/2014/main" id="{B0B9081D-744B-C6C1-0D1D-9B04EE8BA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971" y="2252886"/>
            <a:ext cx="4258687" cy="763572"/>
          </a:xfrm>
          <a:prstGeom prst="roundRect">
            <a:avLst>
              <a:gd name="adj" fmla="val 14671"/>
            </a:avLst>
          </a:prstGeom>
          <a:noFill/>
          <a:extLst>
            <a:ext uri="{909E8E84-426E-40DD-AFC4-6F175D3DCCD1}">
              <a14:hiddenFill xmlns:a14="http://schemas.microsoft.com/office/drawing/2010/main">
                <a:solidFill>
                  <a:srgbClr val="FFFFFF"/>
                </a:solidFill>
              </a14:hiddenFill>
            </a:ext>
          </a:extLst>
        </p:spPr>
      </p:pic>
      <p:pic>
        <p:nvPicPr>
          <p:cNvPr id="8193" name="Picture 1">
            <a:extLst>
              <a:ext uri="{FF2B5EF4-FFF2-40B4-BE49-F238E27FC236}">
                <a16:creationId xmlns:a16="http://schemas.microsoft.com/office/drawing/2014/main" id="{4062D3B8-B0B6-168C-73BC-C00E66AE2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01" y="3498711"/>
            <a:ext cx="5610225" cy="838200"/>
          </a:xfrm>
          <a:prstGeom prst="roundRect">
            <a:avLst>
              <a:gd name="adj" fmla="val 11212"/>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EF4A1F4-3344-801A-ED30-D066B11C9D7E}"/>
              </a:ext>
            </a:extLst>
          </p:cNvPr>
          <p:cNvSpPr>
            <a:spLocks noChangeArrowheads="1"/>
          </p:cNvSpPr>
          <p:nvPr/>
        </p:nvSpPr>
        <p:spPr bwMode="auto">
          <a:xfrm>
            <a:off x="720000" y="1012315"/>
            <a:ext cx="8152309"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Para este caso en particular, debemos también desplegar en un nodo de procesamiento un componente que ejecute las tareas de la Logística para el sistema de la máquina de café. Es por esto por lo que:</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Se debe configurar correctamente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cfg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del componente de logística el cual contendrá la información necesaria para los servicios de intercomunicación. Por esto que la IP mostrada representa la máquina hgrid13 y se desplegará a través del puerto 12350.</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5" name="Rectangle 4">
            <a:extLst>
              <a:ext uri="{FF2B5EF4-FFF2-40B4-BE49-F238E27FC236}">
                <a16:creationId xmlns:a16="http://schemas.microsoft.com/office/drawing/2014/main" id="{17E02DF7-7409-6A59-F108-B8CBD8FB218D}"/>
              </a:ext>
            </a:extLst>
          </p:cNvPr>
          <p:cNvSpPr>
            <a:spLocks noChangeArrowheads="1"/>
          </p:cNvSpPr>
          <p:nvPr/>
        </p:nvSpPr>
        <p:spPr bwMode="auto">
          <a:xfrm>
            <a:off x="793373" y="3119085"/>
            <a:ext cx="76562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Así mismo, deberá enviarse sus ejecutables comprimidos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ruta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después descomprimir.</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7" name="Rectangle 5">
            <a:extLst>
              <a:ext uri="{FF2B5EF4-FFF2-40B4-BE49-F238E27FC236}">
                <a16:creationId xmlns:a16="http://schemas.microsoft.com/office/drawing/2014/main" id="{44F6CFE5-77F6-9E09-2F82-1C9832A093EF}"/>
              </a:ext>
            </a:extLst>
          </p:cNvPr>
          <p:cNvSpPr>
            <a:spLocks noChangeArrowheads="1"/>
          </p:cNvSpPr>
          <p:nvPr/>
        </p:nvSpPr>
        <p:spPr bwMode="auto">
          <a:xfrm>
            <a:off x="1880602" y="4415601"/>
            <a:ext cx="62103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3. Una vez en la carpeta, se deberá de ejecutar el siguiente comando para lograr compilar y correr el archivo</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CmLogistics</a:t>
            </a:r>
            <a:endPar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3486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5. BODEGA CENTRAL</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9218" name="Picture 2">
            <a:extLst>
              <a:ext uri="{FF2B5EF4-FFF2-40B4-BE49-F238E27FC236}">
                <a16:creationId xmlns:a16="http://schemas.microsoft.com/office/drawing/2014/main" id="{5A7BAF3B-F42A-3717-DD23-51B08FF34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61" y="1164871"/>
            <a:ext cx="3383280" cy="1136623"/>
          </a:xfrm>
          <a:prstGeom prst="roundRect">
            <a:avLst>
              <a:gd name="adj" fmla="val 8622"/>
            </a:avLst>
          </a:prstGeom>
          <a:noFill/>
          <a:extLst>
            <a:ext uri="{909E8E84-426E-40DD-AFC4-6F175D3DCCD1}">
              <a14:hiddenFill xmlns:a14="http://schemas.microsoft.com/office/drawing/2010/main">
                <a:solidFill>
                  <a:srgbClr val="FFFFFF"/>
                </a:solidFill>
              </a14:hiddenFill>
            </a:ext>
          </a:extLst>
        </p:spPr>
      </p:pic>
      <p:pic>
        <p:nvPicPr>
          <p:cNvPr id="9217" name="Picture 1">
            <a:extLst>
              <a:ext uri="{FF2B5EF4-FFF2-40B4-BE49-F238E27FC236}">
                <a16:creationId xmlns:a16="http://schemas.microsoft.com/office/drawing/2014/main" id="{B764F800-FA79-2E1B-9127-0D36DC972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5" y="3690877"/>
            <a:ext cx="5610225" cy="647700"/>
          </a:xfrm>
          <a:prstGeom prst="round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3DA0FC5-6A40-0890-1E27-BCE59CE09609}"/>
              </a:ext>
            </a:extLst>
          </p:cNvPr>
          <p:cNvSpPr>
            <a:spLocks noChangeArrowheads="1"/>
          </p:cNvSpPr>
          <p:nvPr/>
        </p:nvSpPr>
        <p:spPr bwMode="auto">
          <a:xfrm>
            <a:off x="749237" y="987743"/>
            <a:ext cx="4400640" cy="199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ejecutado el componente de Logística, debe ejecutarse el componente de Bodega Central para que pueda usar el componente anteriormente descrito, Por tanto:</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Configuramos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cfg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de este componente ingresando la IP de la máquina en la que será desplegada para habilitar servicios de comunicación, en este caso como es la máquina hgrid14, su IP es 192.168.131.54 y el puerto por el que se desplegará es el 12350</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8" name="Rectangle 4">
            <a:extLst>
              <a:ext uri="{FF2B5EF4-FFF2-40B4-BE49-F238E27FC236}">
                <a16:creationId xmlns:a16="http://schemas.microsoft.com/office/drawing/2014/main" id="{B16DB162-983D-73B1-987E-3BC552F02746}"/>
              </a:ext>
            </a:extLst>
          </p:cNvPr>
          <p:cNvSpPr>
            <a:spLocks noChangeArrowheads="1"/>
          </p:cNvSpPr>
          <p:nvPr/>
        </p:nvSpPr>
        <p:spPr bwMode="auto">
          <a:xfrm>
            <a:off x="775733" y="2993084"/>
            <a:ext cx="7971607"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s-CO" altLang="es-CO" sz="1200" dirty="0">
                <a:solidFill>
                  <a:schemeClr val="tx1"/>
                </a:solidFill>
                <a:latin typeface="Oswald" panose="00000500000000000000" pitchFamily="2" charset="0"/>
                <a:ea typeface="Calibri" panose="020F0502020204030204" pitchFamily="34" charset="0"/>
                <a:cs typeface="Times New Roman" panose="02020603050405020304" pitchFamily="18" charset="0"/>
              </a:rPr>
              <a:t>2.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compilado, comprimimos la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que se encuentra en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build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la enviamos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máquina hgrid14 al directorio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eventualmente la descomprimimos</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9" name="Rectangle 5">
            <a:extLst>
              <a:ext uri="{FF2B5EF4-FFF2-40B4-BE49-F238E27FC236}">
                <a16:creationId xmlns:a16="http://schemas.microsoft.com/office/drawing/2014/main" id="{7CA18660-AE84-C168-1A9D-F80A33F06B24}"/>
              </a:ext>
            </a:extLst>
          </p:cNvPr>
          <p:cNvSpPr>
            <a:spLocks noChangeArrowheads="1"/>
          </p:cNvSpPr>
          <p:nvPr/>
        </p:nvSpPr>
        <p:spPr bwMode="auto">
          <a:xfrm>
            <a:off x="1633534" y="4418278"/>
            <a:ext cx="5876929"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3. Una vez en la carpeta, se deberá de ejecutar el siguiente comando para lograr correr los ejecutables</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BodegaCentral</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401792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dirty="0"/>
              <a:t>6</a:t>
            </a:r>
            <a:r>
              <a:rPr lang="es-CO" dirty="0"/>
              <a:t>. BROKER</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026" name="Picture 2" descr="A picture containing text, font, screenshot, white&#10;&#10;Description automatically generated">
            <a:extLst>
              <a:ext uri="{FF2B5EF4-FFF2-40B4-BE49-F238E27FC236}">
                <a16:creationId xmlns:a16="http://schemas.microsoft.com/office/drawing/2014/main" id="{F5843711-02F7-3176-0A13-D84997C5C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508" y="1154564"/>
            <a:ext cx="45720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A picture containing text, font, screenshot&#10;&#10;Description automatically generated">
            <a:extLst>
              <a:ext uri="{FF2B5EF4-FFF2-40B4-BE49-F238E27FC236}">
                <a16:creationId xmlns:a16="http://schemas.microsoft.com/office/drawing/2014/main" id="{4FE907B2-EF87-9C33-6DC4-28B86C653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911" y="3411921"/>
            <a:ext cx="5610225" cy="809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78429EE-D6EE-1171-B8BA-E5E8EB5E93B6}"/>
              </a:ext>
            </a:extLst>
          </p:cNvPr>
          <p:cNvSpPr>
            <a:spLocks noChangeArrowheads="1"/>
          </p:cNvSpPr>
          <p:nvPr/>
        </p:nvSpPr>
        <p:spPr bwMode="auto">
          <a:xfrm>
            <a:off x="720000" y="1112700"/>
            <a:ext cx="3198832" cy="144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Para el despliegue del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Broker</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se siguen los mismos pasos para los demás componentes, exceptuando que para este caso el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Broker</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se desplegará en la máquina hgrid5 por medio del puerto 12346. Por tanto, el archivo de configuración iría de la siguiente forma:</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4" name="Rectangle 4">
            <a:extLst>
              <a:ext uri="{FF2B5EF4-FFF2-40B4-BE49-F238E27FC236}">
                <a16:creationId xmlns:a16="http://schemas.microsoft.com/office/drawing/2014/main" id="{7E8DC5A5-E4A0-D3D7-60C4-8D02B622B0A8}"/>
              </a:ext>
            </a:extLst>
          </p:cNvPr>
          <p:cNvSpPr>
            <a:spLocks noChangeArrowheads="1"/>
          </p:cNvSpPr>
          <p:nvPr/>
        </p:nvSpPr>
        <p:spPr bwMode="auto">
          <a:xfrm>
            <a:off x="720000" y="2754141"/>
            <a:ext cx="7936048"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se ha configurado correctamente este archivo, se deben enviar los ejecutables comprimidos vía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máquina y descomprimirlos una vez se hayan transferido. La ruta para enviar el archivo comprimido es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5" name="Rectangle 5">
            <a:extLst>
              <a:ext uri="{FF2B5EF4-FFF2-40B4-BE49-F238E27FC236}">
                <a16:creationId xmlns:a16="http://schemas.microsoft.com/office/drawing/2014/main" id="{85E604D1-E07F-7173-6DDB-3AB7471394D6}"/>
              </a:ext>
            </a:extLst>
          </p:cNvPr>
          <p:cNvSpPr>
            <a:spLocks noChangeArrowheads="1"/>
          </p:cNvSpPr>
          <p:nvPr/>
        </p:nvSpPr>
        <p:spPr bwMode="auto">
          <a:xfrm>
            <a:off x="2970525" y="4400550"/>
            <a:ext cx="3202950"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posteriormente se ejecuta a través del comando</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-cp "./*" </a:t>
            </a:r>
            <a:r>
              <a:rPr kumimoji="0" lang="en-US"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MessageBroker</a:t>
            </a:r>
            <a:endParaRPr kumimoji="0" lang="en-US"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366506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430440" y="3723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DIAGRAMA DE DEPLOYMENT</a:t>
            </a:r>
            <a:endParaRPr dirty="0"/>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F40D69F1-1FED-8069-8C87-A79440A1726C}"/>
              </a:ext>
            </a:extLst>
          </p:cNvPr>
          <p:cNvPicPr>
            <a:picLocks noChangeAspect="1"/>
          </p:cNvPicPr>
          <p:nvPr/>
        </p:nvPicPr>
        <p:blipFill>
          <a:blip r:embed="rId3"/>
          <a:stretch>
            <a:fillRect/>
          </a:stretch>
        </p:blipFill>
        <p:spPr>
          <a:xfrm>
            <a:off x="1546860" y="1029253"/>
            <a:ext cx="6050280" cy="3084993"/>
          </a:xfrm>
          <a:prstGeom prst="roundRect">
            <a:avLst>
              <a:gd name="adj" fmla="val 3823"/>
            </a:avLst>
          </a:prstGeom>
        </p:spPr>
      </p:pic>
      <p:sp>
        <p:nvSpPr>
          <p:cNvPr id="7" name="TextBox 6">
            <a:extLst>
              <a:ext uri="{FF2B5EF4-FFF2-40B4-BE49-F238E27FC236}">
                <a16:creationId xmlns:a16="http://schemas.microsoft.com/office/drawing/2014/main" id="{DD9D46B9-AE40-6177-4370-576B2DC02B0D}"/>
              </a:ext>
            </a:extLst>
          </p:cNvPr>
          <p:cNvSpPr txBox="1"/>
          <p:nvPr/>
        </p:nvSpPr>
        <p:spPr>
          <a:xfrm>
            <a:off x="1546860" y="4333076"/>
            <a:ext cx="6050280" cy="307777"/>
          </a:xfrm>
          <a:prstGeom prst="rect">
            <a:avLst/>
          </a:prstGeom>
          <a:noFill/>
        </p:spPr>
        <p:txBody>
          <a:bodyPr wrap="square">
            <a:spAutoFit/>
          </a:bodyPr>
          <a:lstStyle/>
          <a:p>
            <a:pPr algn="ctr"/>
            <a:r>
              <a:rPr lang="en-US" dirty="0">
                <a:hlinkClick r:id="rId4"/>
              </a:rPr>
              <a:t>distributed-coffee-machine/docs/Deployment Diagram V1.pdf · GitHub</a:t>
            </a:r>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4" name="Google Shape;673;p29">
            <a:extLst>
              <a:ext uri="{FF2B5EF4-FFF2-40B4-BE49-F238E27FC236}">
                <a16:creationId xmlns:a16="http://schemas.microsoft.com/office/drawing/2014/main" id="{510AAFB2-DE40-82FE-9656-4A2DF0E91786}"/>
              </a:ext>
            </a:extLst>
          </p:cNvPr>
          <p:cNvSpPr txBox="1">
            <a:spLocks/>
          </p:cNvSpPr>
          <p:nvPr/>
        </p:nvSpPr>
        <p:spPr>
          <a:xfrm>
            <a:off x="793373" y="54458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dirty="0"/>
              <a:t>7</a:t>
            </a:r>
            <a:r>
              <a:rPr lang="es-CO" dirty="0"/>
              <a:t>. PROXY CACHE</a:t>
            </a:r>
          </a:p>
        </p:txBody>
      </p:sp>
      <p:pic>
        <p:nvPicPr>
          <p:cNvPr id="2050" name="Picture 2" descr="A picture containing text, font, screenshot, white&#10;&#10;Description automatically generated">
            <a:extLst>
              <a:ext uri="{FF2B5EF4-FFF2-40B4-BE49-F238E27FC236}">
                <a16:creationId xmlns:a16="http://schemas.microsoft.com/office/drawing/2014/main" id="{CA661508-F1AF-ECE8-6BE7-A9834D4F8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696" y="1112700"/>
            <a:ext cx="4294609" cy="99162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A picture containing text, font, screenshot&#10;&#10;Description automatically generated">
            <a:extLst>
              <a:ext uri="{FF2B5EF4-FFF2-40B4-BE49-F238E27FC236}">
                <a16:creationId xmlns:a16="http://schemas.microsoft.com/office/drawing/2014/main" id="{101AEAE5-16C0-07BE-D74D-B83E10ED5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654" y="3645468"/>
            <a:ext cx="5610225" cy="828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FFE15D5-545C-9F55-5AD6-B8273894BD7B}"/>
              </a:ext>
            </a:extLst>
          </p:cNvPr>
          <p:cNvSpPr>
            <a:spLocks noChangeArrowheads="1"/>
          </p:cNvSpPr>
          <p:nvPr/>
        </p:nvSpPr>
        <p:spPr bwMode="auto">
          <a:xfrm>
            <a:off x="813133" y="1048755"/>
            <a:ext cx="3523243" cy="165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Así como se ha venido mostrando a través de los anteriores despliegues, el proxy-cache tendrá su propio nodo de procesamiento a través del cual podrá entregar rápidamente las peticiones más frecuentes hechas por las máquinas de café. Por tanto, esta será desplegada en hgrid4 a través del puerto 12346, como se puede observar en su respectivo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cfg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7" name="Rectangle 4">
            <a:extLst>
              <a:ext uri="{FF2B5EF4-FFF2-40B4-BE49-F238E27FC236}">
                <a16:creationId xmlns:a16="http://schemas.microsoft.com/office/drawing/2014/main" id="{5DCD1724-0EF8-6445-A6F4-AC56FAFC7E80}"/>
              </a:ext>
            </a:extLst>
          </p:cNvPr>
          <p:cNvSpPr>
            <a:spLocks noChangeArrowheads="1"/>
          </p:cNvSpPr>
          <p:nvPr/>
        </p:nvSpPr>
        <p:spPr bwMode="auto">
          <a:xfrm>
            <a:off x="727322" y="2741294"/>
            <a:ext cx="8073236"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Después, podemos pasar a compilar correctamente el proyecto y enviar sus artefactos que se encuentran en la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build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una vez se han comprimido. Por medio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se envía y se descomprime en la máquina destino. De nuevo, la ruta es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en su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se pueden encontrar los ejecutables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jar</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8" name="Rectangle 5">
            <a:extLst>
              <a:ext uri="{FF2B5EF4-FFF2-40B4-BE49-F238E27FC236}">
                <a16:creationId xmlns:a16="http://schemas.microsoft.com/office/drawing/2014/main" id="{F826AC5A-7270-B02B-09A2-221EBE9EFF9C}"/>
              </a:ext>
            </a:extLst>
          </p:cNvPr>
          <p:cNvSpPr>
            <a:spLocks noChangeArrowheads="1"/>
          </p:cNvSpPr>
          <p:nvPr/>
        </p:nvSpPr>
        <p:spPr bwMode="auto">
          <a:xfrm>
            <a:off x="1229606" y="4448873"/>
            <a:ext cx="7574902"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Tras haber compilado y enviado los artefactos a la máquina, procedemos a descomprimir y ejecutar a través del siguiente comando:</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ProxyCache</a:t>
            </a:r>
            <a:endPar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1028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SCRIPT PARA AUTOMATIZACIÓN DE DESPLIGUE</a:t>
            </a:r>
            <a:endParaRPr dirty="0"/>
          </a:p>
        </p:txBody>
      </p:sp>
      <p:pic>
        <p:nvPicPr>
          <p:cNvPr id="7" name="Picture 6">
            <a:extLst>
              <a:ext uri="{FF2B5EF4-FFF2-40B4-BE49-F238E27FC236}">
                <a16:creationId xmlns:a16="http://schemas.microsoft.com/office/drawing/2014/main" id="{0913E42D-5DE1-19C3-A664-2E2813E8F722}"/>
              </a:ext>
            </a:extLst>
          </p:cNvPr>
          <p:cNvPicPr>
            <a:picLocks noChangeAspect="1"/>
          </p:cNvPicPr>
          <p:nvPr/>
        </p:nvPicPr>
        <p:blipFill>
          <a:blip r:embed="rId3"/>
          <a:stretch>
            <a:fillRect/>
          </a:stretch>
        </p:blipFill>
        <p:spPr>
          <a:xfrm>
            <a:off x="720000" y="1436228"/>
            <a:ext cx="3390175" cy="2669242"/>
          </a:xfrm>
          <a:prstGeom prst="roundRect">
            <a:avLst>
              <a:gd name="adj" fmla="val 5481"/>
            </a:avLst>
          </a:prstGeom>
        </p:spPr>
      </p:pic>
      <p:sp>
        <p:nvSpPr>
          <p:cNvPr id="8" name="Rectangle 3">
            <a:extLst>
              <a:ext uri="{FF2B5EF4-FFF2-40B4-BE49-F238E27FC236}">
                <a16:creationId xmlns:a16="http://schemas.microsoft.com/office/drawing/2014/main" id="{03B7D696-213C-AB91-6E8D-0B467713C723}"/>
              </a:ext>
            </a:extLst>
          </p:cNvPr>
          <p:cNvSpPr>
            <a:spLocks noChangeArrowheads="1"/>
          </p:cNvSpPr>
          <p:nvPr/>
        </p:nvSpPr>
        <p:spPr bwMode="auto">
          <a:xfrm>
            <a:off x="4572000" y="1389641"/>
            <a:ext cx="3523243" cy="276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Gracias al script de automatización del despliegue </a:t>
            </a:r>
            <a:r>
              <a:rPr kumimoji="0" lang="es-CO" altLang="es-CO" sz="1200" b="0" i="1"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stressDeploy.sh </a:t>
            </a:r>
            <a:r>
              <a:rPr kumimoji="0" lang="es-CO" altLang="es-CO" sz="120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se pueden enviar, configurar y ejecutar automáticamente los artefactos de cada uno de los componentes en los nodos de procesamiento respectivos.</a:t>
            </a:r>
          </a:p>
          <a:p>
            <a:pPr marL="0" marR="0" lvl="0" indent="0" algn="l" defTabSz="914400" rtl="0" eaLnBrk="0" fontAlgn="base" latinLnBrk="0" hangingPunct="0">
              <a:lnSpc>
                <a:spcPct val="150000"/>
              </a:lnSpc>
              <a:spcBef>
                <a:spcPct val="0"/>
              </a:spcBef>
              <a:spcAft>
                <a:spcPct val="0"/>
              </a:spcAft>
              <a:buClrTx/>
              <a:buSzTx/>
              <a:buFontTx/>
              <a:buNone/>
              <a:tabLst/>
            </a:pPr>
            <a:endParaRPr lang="es-CO" altLang="es-CO" sz="1200" b="0" i="0" dirty="0">
              <a:solidFill>
                <a:schemeClr val="tx1"/>
              </a:solidFill>
              <a:latin typeface="Oswald" panose="00000500000000000000"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rPr>
              <a:t>Por esto, primero, se definieron una serie de variables que iban a ser ampliamente usadas en todos los procesos del despliegue, como por ejemplo, las rutas donde están los artefactos dentro de la carpeta </a:t>
            </a:r>
            <a:r>
              <a:rPr kumimoji="0" lang="es-CO" altLang="es-CO" sz="1200" b="0" i="0" u="none" strike="noStrike" cap="none" normalizeH="0" baseline="0" dirty="0" err="1">
                <a:ln>
                  <a:noFill/>
                </a:ln>
                <a:solidFill>
                  <a:schemeClr val="tx1"/>
                </a:solidFill>
                <a:effectLst/>
                <a:latin typeface="Oswald" panose="00000500000000000000" pitchFamily="2" charset="0"/>
              </a:rPr>
              <a:t>build</a:t>
            </a:r>
            <a:r>
              <a:rPr lang="es-CO" altLang="es-CO" sz="1200" dirty="0">
                <a:solidFill>
                  <a:schemeClr val="tx1"/>
                </a:solidFill>
                <a:latin typeface="Oswald" panose="00000500000000000000" pitchFamily="2" charset="0"/>
              </a:rPr>
              <a:t> o la ruta donde se va a desplegar en cada una de las máquinas, que es </a:t>
            </a:r>
            <a:r>
              <a:rPr lang="es-CO" altLang="es-CO" sz="1200" b="1" dirty="0" err="1">
                <a:solidFill>
                  <a:schemeClr val="tx1"/>
                </a:solidFill>
                <a:latin typeface="Oswald" panose="00000500000000000000" pitchFamily="2" charset="0"/>
              </a:rPr>
              <a:t>ci</a:t>
            </a:r>
            <a:r>
              <a:rPr lang="es-CO" altLang="es-CO" sz="1200" b="1" dirty="0">
                <a:solidFill>
                  <a:schemeClr val="tx1"/>
                </a:solidFill>
                <a:latin typeface="Oswald" panose="00000500000000000000" pitchFamily="2" charset="0"/>
              </a:rPr>
              <a:t>-cd-</a:t>
            </a:r>
            <a:r>
              <a:rPr lang="es-CO" altLang="es-CO" sz="1200" b="1" dirty="0" err="1">
                <a:solidFill>
                  <a:schemeClr val="tx1"/>
                </a:solidFill>
                <a:latin typeface="Oswald" panose="00000500000000000000" pitchFamily="2" charset="0"/>
              </a:rPr>
              <a:t>coffeemachine</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235509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SCRIPT PARA AUTOMATIZACIÓN DE DESPLIGUE</a:t>
            </a:r>
            <a:endParaRPr dirty="0"/>
          </a:p>
        </p:txBody>
      </p:sp>
      <p:pic>
        <p:nvPicPr>
          <p:cNvPr id="3" name="Picture 2">
            <a:extLst>
              <a:ext uri="{FF2B5EF4-FFF2-40B4-BE49-F238E27FC236}">
                <a16:creationId xmlns:a16="http://schemas.microsoft.com/office/drawing/2014/main" id="{DFE16C22-98D1-CCD9-D3C8-43B969F568A2}"/>
              </a:ext>
            </a:extLst>
          </p:cNvPr>
          <p:cNvPicPr>
            <a:picLocks noChangeAspect="1"/>
          </p:cNvPicPr>
          <p:nvPr/>
        </p:nvPicPr>
        <p:blipFill>
          <a:blip r:embed="rId3"/>
          <a:stretch>
            <a:fillRect/>
          </a:stretch>
        </p:blipFill>
        <p:spPr>
          <a:xfrm>
            <a:off x="769775" y="3415621"/>
            <a:ext cx="7604449" cy="1445637"/>
          </a:xfrm>
          <a:prstGeom prst="roundRect">
            <a:avLst>
              <a:gd name="adj" fmla="val 9639"/>
            </a:avLst>
          </a:prstGeom>
        </p:spPr>
      </p:pic>
      <p:pic>
        <p:nvPicPr>
          <p:cNvPr id="6" name="Picture 5">
            <a:extLst>
              <a:ext uri="{FF2B5EF4-FFF2-40B4-BE49-F238E27FC236}">
                <a16:creationId xmlns:a16="http://schemas.microsoft.com/office/drawing/2014/main" id="{8F873EED-F780-994D-F5C7-8F226291A8A0}"/>
              </a:ext>
            </a:extLst>
          </p:cNvPr>
          <p:cNvPicPr>
            <a:picLocks noChangeAspect="1"/>
          </p:cNvPicPr>
          <p:nvPr/>
        </p:nvPicPr>
        <p:blipFill>
          <a:blip r:embed="rId4"/>
          <a:stretch>
            <a:fillRect/>
          </a:stretch>
        </p:blipFill>
        <p:spPr>
          <a:xfrm>
            <a:off x="6126530" y="1252966"/>
            <a:ext cx="2247694" cy="2022388"/>
          </a:xfrm>
          <a:prstGeom prst="roundRect">
            <a:avLst>
              <a:gd name="adj" fmla="val 5364"/>
            </a:avLst>
          </a:prstGeom>
        </p:spPr>
      </p:pic>
      <p:sp>
        <p:nvSpPr>
          <p:cNvPr id="11" name="Rectangle 3">
            <a:extLst>
              <a:ext uri="{FF2B5EF4-FFF2-40B4-BE49-F238E27FC236}">
                <a16:creationId xmlns:a16="http://schemas.microsoft.com/office/drawing/2014/main" id="{E0741929-4592-2970-7D5D-00B501DB783E}"/>
              </a:ext>
            </a:extLst>
          </p:cNvPr>
          <p:cNvSpPr>
            <a:spLocks noChangeArrowheads="1"/>
          </p:cNvSpPr>
          <p:nvPr/>
        </p:nvSpPr>
        <p:spPr bwMode="auto">
          <a:xfrm>
            <a:off x="769775" y="1252966"/>
            <a:ext cx="4467419" cy="14441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i="0" u="none" strike="noStrike" cap="none" normalizeH="0" baseline="0" dirty="0">
                <a:ln>
                  <a:noFill/>
                </a:ln>
                <a:solidFill>
                  <a:schemeClr val="bg1"/>
                </a:solidFill>
                <a:effectLst/>
                <a:latin typeface="Oswald" panose="00000500000000000000" pitchFamily="2" charset="0"/>
              </a:rPr>
              <a:t>la función </a:t>
            </a:r>
            <a:r>
              <a:rPr kumimoji="0" lang="es-CO" altLang="es-CO" sz="1200" i="0" u="none" strike="noStrike" cap="none" normalizeH="0" baseline="0" dirty="0" err="1">
                <a:ln>
                  <a:noFill/>
                </a:ln>
                <a:solidFill>
                  <a:schemeClr val="bg1"/>
                </a:solidFill>
                <a:effectLst/>
                <a:latin typeface="Oswald" panose="00000500000000000000" pitchFamily="2" charset="0"/>
              </a:rPr>
              <a:t>sendData</a:t>
            </a:r>
            <a:r>
              <a:rPr kumimoji="0" lang="es-CO" altLang="es-CO" sz="1200" i="0" u="none" strike="noStrike" cap="none" normalizeH="0" baseline="0" dirty="0">
                <a:ln>
                  <a:noFill/>
                </a:ln>
                <a:solidFill>
                  <a:schemeClr val="bg1"/>
                </a:solidFill>
                <a:effectLst/>
                <a:latin typeface="Oswald" panose="00000500000000000000" pitchFamily="2" charset="0"/>
              </a:rPr>
              <a:t> encapsula el proceso de enviar datos y archivos de configuración a un nodo remoto específico, descomprimir los archivos y colocarlos en la ubicación adecuada en el nodo remoto. Los argumentos $1, $2 y $3 se utilizan para especificar la ruta de origen de los datos, el número de nodo remoto y el nombre del archivo de configuración, respectivamente. </a:t>
            </a:r>
          </a:p>
        </p:txBody>
      </p:sp>
    </p:spTree>
    <p:extLst>
      <p:ext uri="{BB962C8B-B14F-4D97-AF65-F5344CB8AC3E}">
        <p14:creationId xmlns:p14="http://schemas.microsoft.com/office/powerpoint/2010/main" val="52822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SCRIPT PARA AUTOMATIZACIÓN DE DESPLIGUE</a:t>
            </a:r>
            <a:endParaRPr dirty="0"/>
          </a:p>
        </p:txBody>
      </p:sp>
      <p:pic>
        <p:nvPicPr>
          <p:cNvPr id="4" name="Picture 3">
            <a:extLst>
              <a:ext uri="{FF2B5EF4-FFF2-40B4-BE49-F238E27FC236}">
                <a16:creationId xmlns:a16="http://schemas.microsoft.com/office/drawing/2014/main" id="{A8DDDAD6-C108-E14B-F622-27BF2C39A129}"/>
              </a:ext>
            </a:extLst>
          </p:cNvPr>
          <p:cNvPicPr>
            <a:picLocks noChangeAspect="1"/>
          </p:cNvPicPr>
          <p:nvPr/>
        </p:nvPicPr>
        <p:blipFill>
          <a:blip r:embed="rId3"/>
          <a:stretch>
            <a:fillRect/>
          </a:stretch>
        </p:blipFill>
        <p:spPr>
          <a:xfrm>
            <a:off x="1506900" y="2772098"/>
            <a:ext cx="6130199" cy="2164698"/>
          </a:xfrm>
          <a:prstGeom prst="roundRect">
            <a:avLst>
              <a:gd name="adj" fmla="val 6107"/>
            </a:avLst>
          </a:prstGeom>
        </p:spPr>
      </p:pic>
      <p:sp>
        <p:nvSpPr>
          <p:cNvPr id="5" name="Rectangle 1">
            <a:extLst>
              <a:ext uri="{FF2B5EF4-FFF2-40B4-BE49-F238E27FC236}">
                <a16:creationId xmlns:a16="http://schemas.microsoft.com/office/drawing/2014/main" id="{E9154194-1A01-DCD2-69DD-0952A83E1361}"/>
              </a:ext>
            </a:extLst>
          </p:cNvPr>
          <p:cNvSpPr>
            <a:spLocks noChangeArrowheads="1"/>
          </p:cNvSpPr>
          <p:nvPr/>
        </p:nvSpPr>
        <p:spPr bwMode="auto">
          <a:xfrm>
            <a:off x="579909" y="1181623"/>
            <a:ext cx="7984179" cy="14441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s-CO" altLang="es-CO" sz="1200" dirty="0">
                <a:solidFill>
                  <a:schemeClr val="bg1"/>
                </a:solidFill>
                <a:latin typeface="Oswald" panose="00000500000000000000" pitchFamily="2" charset="0"/>
              </a:rPr>
              <a:t>E</a:t>
            </a:r>
            <a:r>
              <a:rPr kumimoji="0" lang="es-CO" altLang="es-CO" sz="1200" i="0" u="none" strike="noStrike" cap="none" normalizeH="0" baseline="0" dirty="0">
                <a:ln>
                  <a:noFill/>
                </a:ln>
                <a:solidFill>
                  <a:schemeClr val="bg1"/>
                </a:solidFill>
                <a:effectLst/>
                <a:latin typeface="Oswald" panose="00000500000000000000" pitchFamily="2" charset="0"/>
              </a:rPr>
              <a:t>ste fragmento de código se encarga de administrar las máquinas de café en el contexto del programa. Utiliza la función </a:t>
            </a:r>
            <a:r>
              <a:rPr kumimoji="0" lang="es-CO" altLang="es-CO" sz="1200" i="0" u="none" strike="noStrike" cap="none" normalizeH="0" baseline="0" dirty="0" err="1">
                <a:ln>
                  <a:noFill/>
                </a:ln>
                <a:solidFill>
                  <a:schemeClr val="bg1"/>
                </a:solidFill>
                <a:effectLst/>
                <a:latin typeface="Oswald" panose="00000500000000000000" pitchFamily="2" charset="0"/>
              </a:rPr>
              <a:t>sendData</a:t>
            </a:r>
            <a:r>
              <a:rPr kumimoji="0" lang="es-CO" altLang="es-CO" sz="1200" i="0" u="none" strike="noStrike" cap="none" normalizeH="0" baseline="0" dirty="0">
                <a:ln>
                  <a:noFill/>
                </a:ln>
                <a:solidFill>
                  <a:schemeClr val="bg1"/>
                </a:solidFill>
                <a:effectLst/>
                <a:latin typeface="Oswald" panose="00000500000000000000" pitchFamily="2" charset="0"/>
              </a:rPr>
              <a:t> para enviar archivos de configuración y datos relacionados con las máquinas de café a los nodos remotos. Si </a:t>
            </a:r>
            <a:r>
              <a:rPr kumimoji="0" lang="es-CO" altLang="es-CO" sz="1200" i="0" u="none" strike="noStrike" cap="none" normalizeH="0" baseline="0" dirty="0" err="1">
                <a:ln>
                  <a:noFill/>
                </a:ln>
                <a:solidFill>
                  <a:schemeClr val="bg1"/>
                </a:solidFill>
                <a:effectLst/>
                <a:latin typeface="Oswald" panose="00000500000000000000" pitchFamily="2" charset="0"/>
              </a:rPr>
              <a:t>countSend</a:t>
            </a:r>
            <a:r>
              <a:rPr kumimoji="0" lang="es-CO" altLang="es-CO" sz="1200" i="0" u="none" strike="noStrike" cap="none" normalizeH="0" baseline="0" dirty="0">
                <a:ln>
                  <a:noFill/>
                </a:ln>
                <a:solidFill>
                  <a:schemeClr val="bg1"/>
                </a:solidFill>
                <a:effectLst/>
                <a:latin typeface="Oswald" panose="00000500000000000000" pitchFamily="2" charset="0"/>
              </a:rPr>
              <a:t> es menor que 1, se envía el archivo de configuración "</a:t>
            </a:r>
            <a:r>
              <a:rPr kumimoji="0" lang="es-CO" altLang="es-CO" sz="1200" i="0" u="none" strike="noStrike" cap="none" normalizeH="0" baseline="0" dirty="0" err="1">
                <a:ln>
                  <a:noFill/>
                </a:ln>
                <a:solidFill>
                  <a:schemeClr val="bg1"/>
                </a:solidFill>
                <a:effectLst/>
                <a:latin typeface="Oswald" panose="00000500000000000000" pitchFamily="2" charset="0"/>
              </a:rPr>
              <a:t>coffeMach.cfg</a:t>
            </a:r>
            <a:r>
              <a:rPr kumimoji="0" lang="es-CO" altLang="es-CO" sz="1200" i="0" u="none" strike="noStrike" cap="none" normalizeH="0" baseline="0" dirty="0">
                <a:ln>
                  <a:noFill/>
                </a:ln>
                <a:solidFill>
                  <a:schemeClr val="bg1"/>
                </a:solidFill>
                <a:effectLst/>
                <a:latin typeface="Oswald" panose="00000500000000000000" pitchFamily="2" charset="0"/>
              </a:rPr>
              <a:t>", de lo contrario se envía el archivo "coffeMach2.cfg". Además, se realiza una operación de renombrado en el nodo remoto para asegurarse de que el archivo de configuración tenga el nombre correcto. Luego, se envía el archivo </a:t>
            </a:r>
            <a:r>
              <a:rPr kumimoji="0" lang="es-CO" altLang="es-CO" sz="1200" i="0" u="none" strike="noStrike" cap="none" normalizeH="0" baseline="0" dirty="0" err="1">
                <a:ln>
                  <a:noFill/>
                </a:ln>
                <a:solidFill>
                  <a:schemeClr val="bg1"/>
                </a:solidFill>
                <a:effectLst/>
                <a:latin typeface="Oswald" panose="00000500000000000000" pitchFamily="2" charset="0"/>
              </a:rPr>
              <a:t>codMaquina.cafe</a:t>
            </a:r>
            <a:r>
              <a:rPr kumimoji="0" lang="es-CO" altLang="es-CO" sz="1200" i="0" u="none" strike="noStrike" cap="none" normalizeH="0" baseline="0" dirty="0">
                <a:ln>
                  <a:noFill/>
                </a:ln>
                <a:solidFill>
                  <a:schemeClr val="bg1"/>
                </a:solidFill>
                <a:effectLst/>
                <a:latin typeface="Oswald" panose="00000500000000000000" pitchFamily="2" charset="0"/>
              </a:rPr>
              <a:t> a cada nodo remoto. La variable </a:t>
            </a:r>
            <a:r>
              <a:rPr kumimoji="0" lang="es-CO" altLang="es-CO" sz="1200" i="0" u="none" strike="noStrike" cap="none" normalizeH="0" baseline="0" dirty="0" err="1">
                <a:ln>
                  <a:noFill/>
                </a:ln>
                <a:solidFill>
                  <a:schemeClr val="bg1"/>
                </a:solidFill>
                <a:effectLst/>
                <a:latin typeface="Oswald" panose="00000500000000000000" pitchFamily="2" charset="0"/>
              </a:rPr>
              <a:t>countSend</a:t>
            </a:r>
            <a:r>
              <a:rPr kumimoji="0" lang="es-CO" altLang="es-CO" sz="1200" i="0" u="none" strike="noStrike" cap="none" normalizeH="0" baseline="0" dirty="0">
                <a:ln>
                  <a:noFill/>
                </a:ln>
                <a:solidFill>
                  <a:schemeClr val="bg1"/>
                </a:solidFill>
                <a:effectLst/>
                <a:latin typeface="Oswald" panose="00000500000000000000" pitchFamily="2" charset="0"/>
              </a:rPr>
              <a:t> se incrementa después de cada envío. </a:t>
            </a:r>
          </a:p>
        </p:txBody>
      </p:sp>
    </p:spTree>
    <p:extLst>
      <p:ext uri="{BB962C8B-B14F-4D97-AF65-F5344CB8AC3E}">
        <p14:creationId xmlns:p14="http://schemas.microsoft.com/office/powerpoint/2010/main" val="1528989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SCRIPT PARA AUTOMATIZACIÓN DE DESPLIGUE</a:t>
            </a:r>
            <a:endParaRPr dirty="0"/>
          </a:p>
        </p:txBody>
      </p:sp>
      <p:pic>
        <p:nvPicPr>
          <p:cNvPr id="3" name="Picture 2">
            <a:extLst>
              <a:ext uri="{FF2B5EF4-FFF2-40B4-BE49-F238E27FC236}">
                <a16:creationId xmlns:a16="http://schemas.microsoft.com/office/drawing/2014/main" id="{168D4F6E-7C30-572A-99DA-47B88B9485BE}"/>
              </a:ext>
            </a:extLst>
          </p:cNvPr>
          <p:cNvPicPr>
            <a:picLocks noChangeAspect="1"/>
          </p:cNvPicPr>
          <p:nvPr/>
        </p:nvPicPr>
        <p:blipFill>
          <a:blip r:embed="rId3"/>
          <a:stretch>
            <a:fillRect/>
          </a:stretch>
        </p:blipFill>
        <p:spPr>
          <a:xfrm>
            <a:off x="7070978" y="1370728"/>
            <a:ext cx="1254361" cy="1013410"/>
          </a:xfrm>
          <a:prstGeom prst="roundRect">
            <a:avLst>
              <a:gd name="adj" fmla="val 12907"/>
            </a:avLst>
          </a:prstGeom>
        </p:spPr>
      </p:pic>
      <p:pic>
        <p:nvPicPr>
          <p:cNvPr id="7" name="Picture 6">
            <a:extLst>
              <a:ext uri="{FF2B5EF4-FFF2-40B4-BE49-F238E27FC236}">
                <a16:creationId xmlns:a16="http://schemas.microsoft.com/office/drawing/2014/main" id="{211EBB4F-BDC1-9828-79D1-76D0A0F81D41}"/>
              </a:ext>
            </a:extLst>
          </p:cNvPr>
          <p:cNvPicPr>
            <a:picLocks noChangeAspect="1"/>
          </p:cNvPicPr>
          <p:nvPr/>
        </p:nvPicPr>
        <p:blipFill>
          <a:blip r:embed="rId4"/>
          <a:stretch>
            <a:fillRect/>
          </a:stretch>
        </p:blipFill>
        <p:spPr>
          <a:xfrm>
            <a:off x="609600" y="2935086"/>
            <a:ext cx="7484200" cy="2018006"/>
          </a:xfrm>
          <a:prstGeom prst="roundRect">
            <a:avLst>
              <a:gd name="adj" fmla="val 8486"/>
            </a:avLst>
          </a:prstGeom>
        </p:spPr>
      </p:pic>
      <p:sp>
        <p:nvSpPr>
          <p:cNvPr id="10" name="TextBox 9">
            <a:extLst>
              <a:ext uri="{FF2B5EF4-FFF2-40B4-BE49-F238E27FC236}">
                <a16:creationId xmlns:a16="http://schemas.microsoft.com/office/drawing/2014/main" id="{0F5A74EE-14E2-C437-8C9B-E0090CE88D4E}"/>
              </a:ext>
            </a:extLst>
          </p:cNvPr>
          <p:cNvSpPr txBox="1"/>
          <p:nvPr/>
        </p:nvSpPr>
        <p:spPr>
          <a:xfrm>
            <a:off x="609600" y="1213974"/>
            <a:ext cx="6311900" cy="1721112"/>
          </a:xfrm>
          <a:prstGeom prst="rect">
            <a:avLst/>
          </a:prstGeom>
          <a:noFill/>
        </p:spPr>
        <p:txBody>
          <a:bodyPr wrap="square">
            <a:spAutoFit/>
          </a:bodyPr>
          <a:lstStyle/>
          <a:p>
            <a:pPr>
              <a:lnSpc>
                <a:spcPct val="150000"/>
              </a:lnSpc>
            </a:pPr>
            <a:r>
              <a:rPr lang="es-CO" sz="1200" dirty="0">
                <a:solidFill>
                  <a:schemeClr val="bg1"/>
                </a:solidFill>
                <a:latin typeface="Oswald" panose="00000500000000000000" pitchFamily="2" charset="0"/>
              </a:rPr>
              <a:t>Una vez que los demás componentes estén ejecutándose, corremos las máquinas de café necesarias con este fragmento de código que se encarga de realizar la configuración y ejecución de las máquinas de café en los nodos remotos. Utiliza variables y bucles para calcular los puertos y direcciones IP correspondientes, realiza modificaciones en archivos de configuración utilizando el comando sed, redirige valores a archivos, procede a ejecutar todas las máquinas de café y registra la salida en un archivo .</a:t>
            </a:r>
            <a:r>
              <a:rPr lang="es-CO" sz="1200" dirty="0" err="1">
                <a:solidFill>
                  <a:schemeClr val="bg1"/>
                </a:solidFill>
                <a:latin typeface="Oswald" panose="00000500000000000000" pitchFamily="2" charset="0"/>
              </a:rPr>
              <a:t>txt</a:t>
            </a:r>
            <a:r>
              <a:rPr lang="es-CO" sz="1200" dirty="0">
                <a:solidFill>
                  <a:schemeClr val="bg1"/>
                </a:solidFill>
                <a:latin typeface="Oswald" panose="00000500000000000000" pitchFamily="2" charset="0"/>
              </a:rPr>
              <a:t>. Y con eso ya tendríamos todo el sistema ejecutándose y funcionando  </a:t>
            </a:r>
          </a:p>
        </p:txBody>
      </p:sp>
    </p:spTree>
    <p:extLst>
      <p:ext uri="{BB962C8B-B14F-4D97-AF65-F5344CB8AC3E}">
        <p14:creationId xmlns:p14="http://schemas.microsoft.com/office/powerpoint/2010/main" val="264898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246180" y="190230"/>
            <a:ext cx="1887420" cy="9222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accent1"/>
                </a:solidFill>
              </a:rPr>
              <a:t>REPO</a:t>
            </a:r>
            <a:endParaRPr sz="6600" dirty="0">
              <a:solidFill>
                <a:schemeClr val="accent6"/>
              </a:solidFill>
            </a:endParaRPr>
          </a:p>
        </p:txBody>
      </p:sp>
      <p:pic>
        <p:nvPicPr>
          <p:cNvPr id="3" name="Picture 2">
            <a:extLst>
              <a:ext uri="{FF2B5EF4-FFF2-40B4-BE49-F238E27FC236}">
                <a16:creationId xmlns:a16="http://schemas.microsoft.com/office/drawing/2014/main" id="{9A09744E-235C-1A0D-6D19-298A045F377B}"/>
              </a:ext>
            </a:extLst>
          </p:cNvPr>
          <p:cNvPicPr>
            <a:picLocks noChangeAspect="1"/>
          </p:cNvPicPr>
          <p:nvPr/>
        </p:nvPicPr>
        <p:blipFill>
          <a:blip r:embed="rId3"/>
          <a:stretch>
            <a:fillRect/>
          </a:stretch>
        </p:blipFill>
        <p:spPr>
          <a:xfrm>
            <a:off x="1175664" y="1112520"/>
            <a:ext cx="6792671" cy="3015597"/>
          </a:xfrm>
          <a:prstGeom prst="roundRect">
            <a:avLst>
              <a:gd name="adj" fmla="val 4941"/>
            </a:avLst>
          </a:prstGeom>
        </p:spPr>
      </p:pic>
      <p:sp>
        <p:nvSpPr>
          <p:cNvPr id="5" name="TextBox 4">
            <a:extLst>
              <a:ext uri="{FF2B5EF4-FFF2-40B4-BE49-F238E27FC236}">
                <a16:creationId xmlns:a16="http://schemas.microsoft.com/office/drawing/2014/main" id="{3C8726FD-1AE9-622C-DB4F-55DE96DC23EA}"/>
              </a:ext>
            </a:extLst>
          </p:cNvPr>
          <p:cNvSpPr txBox="1"/>
          <p:nvPr/>
        </p:nvSpPr>
        <p:spPr>
          <a:xfrm>
            <a:off x="3726181" y="4486335"/>
            <a:ext cx="4389120" cy="307777"/>
          </a:xfrm>
          <a:prstGeom prst="rect">
            <a:avLst/>
          </a:prstGeom>
          <a:noFill/>
        </p:spPr>
        <p:txBody>
          <a:bodyPr wrap="square">
            <a:spAutoFit/>
          </a:bodyPr>
          <a:lstStyle/>
          <a:p>
            <a:r>
              <a:rPr lang="en-US" dirty="0">
                <a:hlinkClick r:id="rId4"/>
              </a:rPr>
              <a:t>alejandro945/distributed-coffee-machine (github.com)</a:t>
            </a: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Actualizar la máquina de café</a:t>
            </a:r>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PATRONES IMPLEMENTADOS</a:t>
            </a:r>
            <a:endParaRPr dirty="0"/>
          </a:p>
        </p:txBody>
      </p:sp>
      <p:sp>
        <p:nvSpPr>
          <p:cNvPr id="910" name="Google Shape;910;p39"/>
          <p:cNvSpPr txBox="1">
            <a:spLocks noGrp="1"/>
          </p:cNvSpPr>
          <p:nvPr>
            <p:ph type="title" idx="3"/>
          </p:nvPr>
        </p:nvSpPr>
        <p:spPr>
          <a:xfrm>
            <a:off x="1161132" y="4317150"/>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PROXY-CACHE</a:t>
            </a:r>
            <a:endParaRPr dirty="0"/>
          </a:p>
        </p:txBody>
      </p:sp>
      <p:sp>
        <p:nvSpPr>
          <p:cNvPr id="911" name="Google Shape;911;p39"/>
          <p:cNvSpPr txBox="1">
            <a:spLocks noGrp="1"/>
          </p:cNvSpPr>
          <p:nvPr>
            <p:ph type="title"/>
          </p:nvPr>
        </p:nvSpPr>
        <p:spPr>
          <a:xfrm>
            <a:off x="5837570" y="4317150"/>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OBSERVER</a:t>
            </a:r>
            <a:endParaRPr dirty="0"/>
          </a:p>
        </p:txBody>
      </p:sp>
      <p:grpSp>
        <p:nvGrpSpPr>
          <p:cNvPr id="912" name="Google Shape;912;p39"/>
          <p:cNvGrpSpPr/>
          <p:nvPr/>
        </p:nvGrpSpPr>
        <p:grpSpPr>
          <a:xfrm>
            <a:off x="4524300" y="1089825"/>
            <a:ext cx="95400" cy="3116250"/>
            <a:chOff x="4524300" y="1013625"/>
            <a:chExt cx="95400" cy="3116250"/>
          </a:xfrm>
        </p:grpSpPr>
        <p:sp>
          <p:nvSpPr>
            <p:cNvPr id="913" name="Google Shape;913;p3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810D3FF7-1AFB-0B48-B4EE-A45117CDF864}"/>
              </a:ext>
            </a:extLst>
          </p:cNvPr>
          <p:cNvPicPr>
            <a:picLocks noChangeAspect="1"/>
          </p:cNvPicPr>
          <p:nvPr/>
        </p:nvPicPr>
        <p:blipFill>
          <a:blip r:embed="rId3"/>
          <a:stretch>
            <a:fillRect/>
          </a:stretch>
        </p:blipFill>
        <p:spPr>
          <a:xfrm>
            <a:off x="567683" y="1352292"/>
            <a:ext cx="3540761" cy="2438916"/>
          </a:xfrm>
          <a:prstGeom prst="roundRect">
            <a:avLst>
              <a:gd name="adj" fmla="val 5807"/>
            </a:avLst>
          </a:prstGeom>
        </p:spPr>
      </p:pic>
      <p:pic>
        <p:nvPicPr>
          <p:cNvPr id="13" name="Picture 12">
            <a:extLst>
              <a:ext uri="{FF2B5EF4-FFF2-40B4-BE49-F238E27FC236}">
                <a16:creationId xmlns:a16="http://schemas.microsoft.com/office/drawing/2014/main" id="{89BE3CB0-CA15-FD9C-5507-1FCC81C200D7}"/>
              </a:ext>
            </a:extLst>
          </p:cNvPr>
          <p:cNvPicPr>
            <a:picLocks noChangeAspect="1"/>
          </p:cNvPicPr>
          <p:nvPr/>
        </p:nvPicPr>
        <p:blipFill>
          <a:blip r:embed="rId4"/>
          <a:stretch>
            <a:fillRect/>
          </a:stretch>
        </p:blipFill>
        <p:spPr>
          <a:xfrm>
            <a:off x="4849833" y="756434"/>
            <a:ext cx="4120774" cy="1655065"/>
          </a:xfrm>
          <a:prstGeom prst="roundRect">
            <a:avLst>
              <a:gd name="adj" fmla="val 8285"/>
            </a:avLst>
          </a:prstGeom>
        </p:spPr>
      </p:pic>
      <p:pic>
        <p:nvPicPr>
          <p:cNvPr id="15" name="Picture 14">
            <a:extLst>
              <a:ext uri="{FF2B5EF4-FFF2-40B4-BE49-F238E27FC236}">
                <a16:creationId xmlns:a16="http://schemas.microsoft.com/office/drawing/2014/main" id="{E863E7F7-CA75-3BB2-5280-B97427A47922}"/>
              </a:ext>
            </a:extLst>
          </p:cNvPr>
          <p:cNvPicPr>
            <a:picLocks noChangeAspect="1"/>
          </p:cNvPicPr>
          <p:nvPr/>
        </p:nvPicPr>
        <p:blipFill>
          <a:blip r:embed="rId5"/>
          <a:stretch>
            <a:fillRect/>
          </a:stretch>
        </p:blipFill>
        <p:spPr>
          <a:xfrm>
            <a:off x="5256797" y="2522726"/>
            <a:ext cx="3319520" cy="1683197"/>
          </a:xfrm>
          <a:prstGeom prst="roundRect">
            <a:avLst>
              <a:gd name="adj" fmla="val 8050"/>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30" name="Google Shape;930;p41"/>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 PERDER ALARMAS</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PATRONES IMPLEMENTADOS</a:t>
            </a:r>
            <a:endParaRPr dirty="0"/>
          </a:p>
        </p:txBody>
      </p:sp>
      <p:sp>
        <p:nvSpPr>
          <p:cNvPr id="910" name="Google Shape;910;p39"/>
          <p:cNvSpPr txBox="1">
            <a:spLocks noGrp="1"/>
          </p:cNvSpPr>
          <p:nvPr>
            <p:ph type="title" idx="3"/>
          </p:nvPr>
        </p:nvSpPr>
        <p:spPr>
          <a:xfrm>
            <a:off x="751235" y="3898557"/>
            <a:ext cx="3472652" cy="9912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RELIABLE MESSAGING CON PERSISTENCIA</a:t>
            </a:r>
            <a:endParaRPr dirty="0"/>
          </a:p>
        </p:txBody>
      </p:sp>
      <p:sp>
        <p:nvSpPr>
          <p:cNvPr id="911" name="Google Shape;911;p39"/>
          <p:cNvSpPr txBox="1">
            <a:spLocks noGrp="1"/>
          </p:cNvSpPr>
          <p:nvPr>
            <p:ph type="title"/>
          </p:nvPr>
        </p:nvSpPr>
        <p:spPr>
          <a:xfrm>
            <a:off x="4920115" y="4107853"/>
            <a:ext cx="3472652"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BROKER</a:t>
            </a:r>
            <a:endParaRPr dirty="0"/>
          </a:p>
        </p:txBody>
      </p:sp>
      <p:pic>
        <p:nvPicPr>
          <p:cNvPr id="3" name="Picture 2">
            <a:extLst>
              <a:ext uri="{FF2B5EF4-FFF2-40B4-BE49-F238E27FC236}">
                <a16:creationId xmlns:a16="http://schemas.microsoft.com/office/drawing/2014/main" id="{BC4A5A99-756D-EB65-4A40-C42A7B3DA6DF}"/>
              </a:ext>
            </a:extLst>
          </p:cNvPr>
          <p:cNvPicPr>
            <a:picLocks noChangeAspect="1"/>
          </p:cNvPicPr>
          <p:nvPr/>
        </p:nvPicPr>
        <p:blipFill>
          <a:blip r:embed="rId3"/>
          <a:stretch>
            <a:fillRect/>
          </a:stretch>
        </p:blipFill>
        <p:spPr>
          <a:xfrm>
            <a:off x="751235" y="1312482"/>
            <a:ext cx="7641529" cy="2518536"/>
          </a:xfrm>
          <a:prstGeom prst="roundRect">
            <a:avLst>
              <a:gd name="adj" fmla="val 7345"/>
            </a:avLst>
          </a:prstGeom>
        </p:spPr>
      </p:pic>
    </p:spTree>
    <p:extLst>
      <p:ext uri="{BB962C8B-B14F-4D97-AF65-F5344CB8AC3E}">
        <p14:creationId xmlns:p14="http://schemas.microsoft.com/office/powerpoint/2010/main" val="41454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INSTRUCCIONES DE DESPLIEGUE</a:t>
            </a:r>
            <a:endParaRPr dirty="0"/>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 DE DATOS</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SERVIDOR CENTRAL</a:t>
            </a:r>
            <a:endParaRPr dirty="0"/>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MÁQUINAS DE CAFÉ</a:t>
            </a:r>
            <a:endParaRPr dirty="0"/>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83" name="Google Shape;683;p29"/>
          <p:cNvSpPr txBox="1">
            <a:spLocks noGrp="1"/>
          </p:cNvSpPr>
          <p:nvPr>
            <p:ph type="subTitle" idx="13"/>
          </p:nvPr>
        </p:nvSpPr>
        <p:spPr>
          <a:xfrm>
            <a:off x="719600" y="3012423"/>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LOGISTICA</a:t>
            </a:r>
            <a:endParaRPr dirty="0"/>
          </a:p>
        </p:txBody>
      </p:sp>
      <p:sp>
        <p:nvSpPr>
          <p:cNvPr id="684" name="Google Shape;684;p29"/>
          <p:cNvSpPr txBox="1">
            <a:spLocks noGrp="1"/>
          </p:cNvSpPr>
          <p:nvPr>
            <p:ph type="title" idx="14"/>
          </p:nvPr>
        </p:nvSpPr>
        <p:spPr>
          <a:xfrm>
            <a:off x="1329200" y="25601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6" name="Google Shape;686;p29"/>
          <p:cNvSpPr txBox="1">
            <a:spLocks noGrp="1"/>
          </p:cNvSpPr>
          <p:nvPr>
            <p:ph type="subTitle" idx="16"/>
          </p:nvPr>
        </p:nvSpPr>
        <p:spPr>
          <a:xfrm>
            <a:off x="3413400" y="3012423"/>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BODEGA</a:t>
            </a:r>
            <a:endParaRPr dirty="0"/>
          </a:p>
        </p:txBody>
      </p:sp>
      <p:sp>
        <p:nvSpPr>
          <p:cNvPr id="687" name="Google Shape;687;p29"/>
          <p:cNvSpPr txBox="1">
            <a:spLocks noGrp="1"/>
          </p:cNvSpPr>
          <p:nvPr>
            <p:ph type="title" idx="17"/>
          </p:nvPr>
        </p:nvSpPr>
        <p:spPr>
          <a:xfrm>
            <a:off x="4023025" y="25601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89" name="Google Shape;689;p29"/>
          <p:cNvSpPr txBox="1">
            <a:spLocks noGrp="1"/>
          </p:cNvSpPr>
          <p:nvPr>
            <p:ph type="subTitle" idx="19"/>
          </p:nvPr>
        </p:nvSpPr>
        <p:spPr>
          <a:xfrm>
            <a:off x="6107050" y="3012421"/>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BROKER</a:t>
            </a:r>
            <a:endParaRPr dirty="0"/>
          </a:p>
        </p:txBody>
      </p:sp>
      <p:sp>
        <p:nvSpPr>
          <p:cNvPr id="690" name="Google Shape;690;p29"/>
          <p:cNvSpPr txBox="1">
            <a:spLocks noGrp="1"/>
          </p:cNvSpPr>
          <p:nvPr>
            <p:ph type="title" idx="20"/>
          </p:nvPr>
        </p:nvSpPr>
        <p:spPr>
          <a:xfrm>
            <a:off x="6716550" y="25601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 name="Google Shape;689;p29">
            <a:extLst>
              <a:ext uri="{FF2B5EF4-FFF2-40B4-BE49-F238E27FC236}">
                <a16:creationId xmlns:a16="http://schemas.microsoft.com/office/drawing/2014/main" id="{4D8CF872-4609-8E05-F718-EEAFEF452F03}"/>
              </a:ext>
            </a:extLst>
          </p:cNvPr>
          <p:cNvSpPr txBox="1">
            <a:spLocks/>
          </p:cNvSpPr>
          <p:nvPr/>
        </p:nvSpPr>
        <p:spPr>
          <a:xfrm>
            <a:off x="3413550" y="4213800"/>
            <a:ext cx="231690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s-CO" dirty="0">
                <a:solidFill>
                  <a:schemeClr val="accent6">
                    <a:lumMod val="75000"/>
                  </a:schemeClr>
                </a:solidFill>
              </a:rPr>
              <a:t>PROXY-CACHE</a:t>
            </a:r>
          </a:p>
        </p:txBody>
      </p:sp>
      <p:sp>
        <p:nvSpPr>
          <p:cNvPr id="28" name="Google Shape;690;p29">
            <a:extLst>
              <a:ext uri="{FF2B5EF4-FFF2-40B4-BE49-F238E27FC236}">
                <a16:creationId xmlns:a16="http://schemas.microsoft.com/office/drawing/2014/main" id="{C775686F-39C2-0FD8-FED6-3714AC159B18}"/>
              </a:ext>
            </a:extLst>
          </p:cNvPr>
          <p:cNvSpPr txBox="1">
            <a:spLocks/>
          </p:cNvSpPr>
          <p:nvPr/>
        </p:nvSpPr>
        <p:spPr>
          <a:xfrm>
            <a:off x="4023050" y="3761511"/>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6">
                    <a:lumMod val="75000"/>
                  </a:schemeClr>
                </a:solidFill>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1. BASE DE DATOS</a:t>
            </a:r>
          </a:p>
        </p:txBody>
      </p:sp>
      <p:sp>
        <p:nvSpPr>
          <p:cNvPr id="8" name="Rectangle 4">
            <a:extLst>
              <a:ext uri="{FF2B5EF4-FFF2-40B4-BE49-F238E27FC236}">
                <a16:creationId xmlns:a16="http://schemas.microsoft.com/office/drawing/2014/main" id="{9E93751F-F423-FAE6-C059-A40502E7E3AE}"/>
              </a:ext>
            </a:extLst>
          </p:cNvPr>
          <p:cNvSpPr>
            <a:spLocks noChangeArrowheads="1"/>
          </p:cNvSpPr>
          <p:nvPr/>
        </p:nvSpPr>
        <p:spPr bwMode="auto">
          <a:xfrm>
            <a:off x="1022509" y="1272132"/>
            <a:ext cx="3598686" cy="301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C</a:t>
            </a:r>
            <a:r>
              <a:rPr kumimoji="0" lang="es-CO" altLang="es-CO" sz="1600" b="1" i="0" u="none" strike="noStrike" cap="none" normalizeH="0" baseline="0" dirty="0" bmk="">
                <a:ln>
                  <a:noFill/>
                </a:ln>
                <a:solidFill>
                  <a:schemeClr val="tx1"/>
                </a:solidFill>
                <a:effectLst/>
                <a:latin typeface="Oswald" panose="00000500000000000000" pitchFamily="2" charset="0"/>
                <a:cs typeface="Times New Roman" panose="02020603050405020304" pitchFamily="18" charset="0"/>
              </a:rPr>
              <a:t>onfiguración de la base de datos</a:t>
            </a:r>
            <a:endPar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endParaRPr>
          </a:p>
          <a:p>
            <a:pPr marR="0" lvl="0" indent="-182880" algn="l" defTabSz="914400" rtl="0" eaLnBrk="0" fontAlgn="base" latinLnBrk="0" hangingPunct="0">
              <a:lnSpc>
                <a:spcPct val="150000"/>
              </a:lnSpc>
              <a:spcBef>
                <a:spcPct val="0"/>
              </a:spcBef>
              <a:spcAft>
                <a:spcPct val="0"/>
              </a:spcAft>
              <a:buClrTx/>
              <a:buSzTx/>
              <a:buFont typeface="+mj-lt"/>
              <a:buAutoNum type="arabicPeriod"/>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El primer paso para configurar la base de datos fue crear el usuario para el equipo. Este usuario lleva por nombre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cofmachu_ssv</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además tiene la contraseña, la cual es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cofmachpwd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(Ver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linea</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1)</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R="0" lvl="0" indent="-182880" algn="l" defTabSz="914400" rtl="0" eaLnBrk="0" fontAlgn="base" latinLnBrk="0" hangingPunct="0">
              <a:lnSpc>
                <a:spcPct val="150000"/>
              </a:lnSpc>
              <a:spcBef>
                <a:spcPct val="0"/>
              </a:spcBef>
              <a:spcAft>
                <a:spcPct val="0"/>
              </a:spcAft>
              <a:buClrTx/>
              <a:buSzTx/>
              <a:buFont typeface="+mj-lt"/>
              <a:buAutoNum type="arabicPeriod"/>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creado el usuario, pasamos a crear nuestra base de datos, con nombre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coffeemachine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le asignamos un propietario, el cual es el usuario creado anteriormente. (Ver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linea</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2)</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R="0" lvl="0" indent="-182880" algn="l" defTabSz="914400" rtl="0" eaLnBrk="0" fontAlgn="base" latinLnBrk="0" hangingPunct="0">
              <a:lnSpc>
                <a:spcPct val="150000"/>
              </a:lnSpc>
              <a:spcBef>
                <a:spcPct val="0"/>
              </a:spcBef>
              <a:spcAft>
                <a:spcPct val="0"/>
              </a:spcAft>
              <a:buClrTx/>
              <a:buSzTx/>
              <a:buFont typeface="+mj-lt"/>
              <a:buAutoNum type="arabicPeriod"/>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Finalmente conectamos nuestra basa de datos. (Ver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linea</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3)</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s-CO" altLang="es-CO" sz="1600" b="0" i="0" u="none" strike="noStrike" cap="none" normalizeH="0" baseline="0" dirty="0">
              <a:ln>
                <a:noFill/>
              </a:ln>
              <a:solidFill>
                <a:schemeClr val="tx1"/>
              </a:solidFill>
              <a:effectLst/>
              <a:latin typeface="Oswald" panose="00000500000000000000" pitchFamily="2" charset="0"/>
            </a:endParaRPr>
          </a:p>
        </p:txBody>
      </p:sp>
      <p:pic>
        <p:nvPicPr>
          <p:cNvPr id="1027" name="Imagen 1" descr="Interfaz de usuario gráfica, Texto, Aplicación&#10;&#10;Descripción generada automáticamente">
            <a:extLst>
              <a:ext uri="{FF2B5EF4-FFF2-40B4-BE49-F238E27FC236}">
                <a16:creationId xmlns:a16="http://schemas.microsoft.com/office/drawing/2014/main" id="{B31CB299-57E3-B10D-E09C-57DFEB5F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4388"/>
          <a:stretch>
            <a:fillRect/>
          </a:stretch>
        </p:blipFill>
        <p:spPr bwMode="auto">
          <a:xfrm>
            <a:off x="5628102" y="2163618"/>
            <a:ext cx="3086100" cy="1809750"/>
          </a:xfrm>
          <a:prstGeom prst="roundRect">
            <a:avLst>
              <a:gd name="adj" fmla="val 9498"/>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1. BASE DE DATOS</a:t>
            </a:r>
          </a:p>
        </p:txBody>
      </p:sp>
      <p:sp>
        <p:nvSpPr>
          <p:cNvPr id="8" name="Rectangle 4">
            <a:extLst>
              <a:ext uri="{FF2B5EF4-FFF2-40B4-BE49-F238E27FC236}">
                <a16:creationId xmlns:a16="http://schemas.microsoft.com/office/drawing/2014/main" id="{9E93751F-F423-FAE6-C059-A40502E7E3AE}"/>
              </a:ext>
            </a:extLst>
          </p:cNvPr>
          <p:cNvSpPr>
            <a:spLocks noChangeArrowheads="1"/>
          </p:cNvSpPr>
          <p:nvPr/>
        </p:nvSpPr>
        <p:spPr bwMode="auto">
          <a:xfrm>
            <a:off x="905203" y="1798413"/>
            <a:ext cx="6885732" cy="154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Archivos de la base de datos</a:t>
            </a: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Para configurar nuestra base de datos, contamos con dos archivos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sql</a:t>
            </a: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 los cuales son los encargados de crear las tablas y de realizar los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insterts</a:t>
            </a: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 a continuación, vamos a ver el contenido de cada uno de ellos.</a:t>
            </a: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1. El archivo para crear las tablas lleva por nombre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coffeemach-ddl.sql</a:t>
            </a:r>
            <a:endPar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2. El archivo para hacer los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inserts</a:t>
            </a: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 lleva por nombre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coffeemach-inserts.sql</a:t>
            </a:r>
            <a:endPar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4181171443"/>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1338</TotalTime>
  <Words>1751</Words>
  <Application>Microsoft Office PowerPoint</Application>
  <PresentationFormat>On-screen Show (16:9)</PresentationFormat>
  <Paragraphs>97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Oswald</vt:lpstr>
      <vt:lpstr>Arial</vt:lpstr>
      <vt:lpstr>Roboto</vt:lpstr>
      <vt:lpstr>Raleway</vt:lpstr>
      <vt:lpstr>Roboto Condensed Light</vt:lpstr>
      <vt:lpstr>Livvic</vt:lpstr>
      <vt:lpstr>Software Development Bussines Plan by Slidesgo</vt:lpstr>
      <vt:lpstr>Despliegue Coffee Machine System</vt:lpstr>
      <vt:lpstr>DIAGRAMA DE DEPLOYMENT </vt:lpstr>
      <vt:lpstr>01</vt:lpstr>
      <vt:lpstr>PATRONES IMPLEMENTADOS</vt:lpstr>
      <vt:lpstr>02</vt:lpstr>
      <vt:lpstr>PATRONES IMPLEMENTADOS</vt:lpstr>
      <vt:lpstr>INSTRUCCIONES DE DESPLIEGUE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SCRIPT PARA AUTOMATIZACIÓN DE DESPLIGUE</vt:lpstr>
      <vt:lpstr>SCRIPT PARA AUTOMATIZACIÓN DE DESPLIGUE</vt:lpstr>
      <vt:lpstr>SCRIPT PARA AUTOMATIZACIÓN DE DESPLIGUE</vt:lpstr>
      <vt:lpstr>SCRIPT PARA AUTOMATIZACIÓN DE DESPLIGUE</vt:lpstr>
      <vt:lpstr>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Despliegue Coffee Machine System</dc:title>
  <dc:creator>Alexander Sánchez</dc:creator>
  <cp:lastModifiedBy>Alexander Sanchez Sanchez</cp:lastModifiedBy>
  <cp:revision>2</cp:revision>
  <dcterms:modified xsi:type="dcterms:W3CDTF">2023-06-15T19:50:30Z</dcterms:modified>
</cp:coreProperties>
</file>