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3">
  <p:sldMasterIdLst>
    <p:sldMasterId id="2147483672" r:id="rId1"/>
  </p:sldMasterIdLst>
  <p:notesMasterIdLst>
    <p:notesMasterId r:id="rId22"/>
  </p:notesMasterIdLst>
  <p:sldIdLst>
    <p:sldId id="256" r:id="rId2"/>
    <p:sldId id="257" r:id="rId3"/>
    <p:sldId id="264" r:id="rId4"/>
    <p:sldId id="268" r:id="rId5"/>
    <p:sldId id="270" r:id="rId6"/>
    <p:sldId id="313" r:id="rId7"/>
    <p:sldId id="258" r:id="rId8"/>
    <p:sldId id="260" r:id="rId9"/>
    <p:sldId id="314" r:id="rId10"/>
    <p:sldId id="315" r:id="rId11"/>
    <p:sldId id="316" r:id="rId12"/>
    <p:sldId id="317" r:id="rId13"/>
    <p:sldId id="318" r:id="rId14"/>
    <p:sldId id="319" r:id="rId15"/>
    <p:sldId id="320" r:id="rId16"/>
    <p:sldId id="321" r:id="rId17"/>
    <p:sldId id="322" r:id="rId18"/>
    <p:sldId id="323" r:id="rId19"/>
    <p:sldId id="324" r:id="rId20"/>
    <p:sldId id="272" r:id="rId21"/>
  </p:sldIdLst>
  <p:sldSz cx="9144000" cy="5143500" type="screen16x9"/>
  <p:notesSz cx="6858000" cy="9144000"/>
  <p:embeddedFontLst>
    <p:embeddedFont>
      <p:font typeface="Livvic" pitchFamily="2" charset="0"/>
      <p:regular r:id="rId23"/>
      <p:bold r:id="rId24"/>
      <p:italic r:id="rId25"/>
      <p:boldItalic r:id="rId26"/>
    </p:embeddedFont>
    <p:embeddedFont>
      <p:font typeface="Oswald" panose="00000500000000000000" pitchFamily="2" charset="0"/>
      <p:regular r:id="rId27"/>
      <p:bold r:id="rId28"/>
    </p:embeddedFont>
    <p:embeddedFont>
      <p:font typeface="Raleway"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Roboto Condensed Light" panose="02000000000000000000"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7B4326-4D10-4AC3-BC51-059390E49DA8}" v="324" dt="2023-06-14T19:52:47.971"/>
  </p1510:revLst>
</p1510:revInfo>
</file>

<file path=ppt/tableStyles.xml><?xml version="1.0" encoding="utf-8"?>
<a:tblStyleLst xmlns:a="http://schemas.openxmlformats.org/drawingml/2006/main" def="{14242ED3-5510-4460-BF1D-32191A6B6C1D}">
  <a:tblStyle styleId="{14242ED3-5510-4460-BF1D-32191A6B6C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94"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393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752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86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3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103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850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581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271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522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129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18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48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3" name="Google Shape;63;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2"/>
        <p:cNvGrpSpPr/>
        <p:nvPr/>
      </p:nvGrpSpPr>
      <p:grpSpPr>
        <a:xfrm>
          <a:off x="0" y="0"/>
          <a:ext cx="0" cy="0"/>
          <a:chOff x="0" y="0"/>
          <a:chExt cx="0" cy="0"/>
        </a:xfrm>
      </p:grpSpPr>
      <p:sp>
        <p:nvSpPr>
          <p:cNvPr id="123" name="Google Shape;123;p14"/>
          <p:cNvSpPr txBox="1">
            <a:spLocks noGrp="1"/>
          </p:cNvSpPr>
          <p:nvPr>
            <p:ph type="title"/>
          </p:nvPr>
        </p:nvSpPr>
        <p:spPr>
          <a:xfrm>
            <a:off x="5238260" y="1866750"/>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4"/>
          <p:cNvSpPr txBox="1">
            <a:spLocks noGrp="1"/>
          </p:cNvSpPr>
          <p:nvPr>
            <p:ph type="body" idx="1"/>
          </p:nvPr>
        </p:nvSpPr>
        <p:spPr>
          <a:xfrm>
            <a:off x="5238265"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5" name="Google Shape;125;p14"/>
          <p:cNvSpPr txBox="1">
            <a:spLocks noGrp="1"/>
          </p:cNvSpPr>
          <p:nvPr>
            <p:ph type="body" idx="2"/>
          </p:nvPr>
        </p:nvSpPr>
        <p:spPr>
          <a:xfrm>
            <a:off x="1760440"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6" name="Google Shape;126;p14"/>
          <p:cNvSpPr txBox="1">
            <a:spLocks noGrp="1"/>
          </p:cNvSpPr>
          <p:nvPr>
            <p:ph type="title" idx="3"/>
          </p:nvPr>
        </p:nvSpPr>
        <p:spPr>
          <a:xfrm>
            <a:off x="1760435" y="1866750"/>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14"/>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8" name="Google Shape;128;p14"/>
          <p:cNvGrpSpPr/>
          <p:nvPr/>
        </p:nvGrpSpPr>
        <p:grpSpPr>
          <a:xfrm rot="-5400000">
            <a:off x="8346375" y="4345871"/>
            <a:ext cx="1022509" cy="572747"/>
            <a:chOff x="-77" y="3784091"/>
            <a:chExt cx="2423582" cy="1357541"/>
          </a:xfrm>
        </p:grpSpPr>
        <p:sp>
          <p:nvSpPr>
            <p:cNvPr id="129" name="Google Shape;129;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14"/>
          <p:cNvGrpSpPr/>
          <p:nvPr/>
        </p:nvGrpSpPr>
        <p:grpSpPr>
          <a:xfrm rot="5400000">
            <a:off x="-224875" y="224871"/>
            <a:ext cx="1022509" cy="572747"/>
            <a:chOff x="-77" y="3784091"/>
            <a:chExt cx="2423582" cy="1357541"/>
          </a:xfrm>
        </p:grpSpPr>
        <p:sp>
          <p:nvSpPr>
            <p:cNvPr id="135" name="Google Shape;135;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8" r:id="rId6"/>
    <p:sldLayoutId id="2147483660" r:id="rId7"/>
    <p:sldLayoutId id="2147483666"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alejandro945/distributed-coffee-machine/blob/main/docs/Deployment%20Diagram%20V1.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hyperlink" Target="https://github.com/alejandro945/distributed-coffee-machine/tree/mai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Despliegue Coffee Machine System</a:t>
            </a:r>
            <a:endParaRPr dirty="0"/>
          </a:p>
        </p:txBody>
      </p:sp>
      <p:sp>
        <p:nvSpPr>
          <p:cNvPr id="478" name="Google Shape;478;p27"/>
          <p:cNvSpPr txBox="1">
            <a:spLocks noGrp="1"/>
          </p:cNvSpPr>
          <p:nvPr>
            <p:ph type="subTitle" idx="1"/>
          </p:nvPr>
        </p:nvSpPr>
        <p:spPr>
          <a:xfrm>
            <a:off x="719999" y="3387619"/>
            <a:ext cx="2584557"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Por Gabriel Suarez, Alejandro Varela y Alexander Sánchez</a:t>
            </a:r>
            <a:endParaRPr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1. BASE DE DATOS</a:t>
            </a:r>
          </a:p>
        </p:txBody>
      </p:sp>
      <p:pic>
        <p:nvPicPr>
          <p:cNvPr id="2053" name="Picture 5">
            <a:extLst>
              <a:ext uri="{FF2B5EF4-FFF2-40B4-BE49-F238E27FC236}">
                <a16:creationId xmlns:a16="http://schemas.microsoft.com/office/drawing/2014/main" id="{8826348A-71DC-034C-864B-999878273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5194"/>
          <a:stretch>
            <a:fillRect/>
          </a:stretch>
        </p:blipFill>
        <p:spPr bwMode="auto">
          <a:xfrm>
            <a:off x="727322" y="3899249"/>
            <a:ext cx="4138904" cy="498917"/>
          </a:xfrm>
          <a:prstGeom prst="roundRect">
            <a:avLst/>
          </a:prstGeom>
          <a:noFill/>
          <a:extLst>
            <a:ext uri="{909E8E84-426E-40DD-AFC4-6F175D3DCCD1}">
              <a14:hiddenFill xmlns:a14="http://schemas.microsoft.com/office/drawing/2010/main">
                <a:solidFill>
                  <a:srgbClr val="FFFFFF"/>
                </a:solidFill>
              </a14:hiddenFill>
            </a:ext>
          </a:extLst>
        </p:spPr>
      </p:pic>
      <p:pic>
        <p:nvPicPr>
          <p:cNvPr id="2052" name="Imagen 1" descr="Texto&#10;&#10;Descripción generada automáticamente con confianza media">
            <a:extLst>
              <a:ext uri="{FF2B5EF4-FFF2-40B4-BE49-F238E27FC236}">
                <a16:creationId xmlns:a16="http://schemas.microsoft.com/office/drawing/2014/main" id="{3B8EE493-4942-61F7-0AE8-CC59F0288B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8761" y="2585484"/>
            <a:ext cx="2935239" cy="1664596"/>
          </a:xfrm>
          <a:prstGeom prst="roundRect">
            <a:avLst>
              <a:gd name="adj" fmla="val 5681"/>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AA10496E-919C-BF26-6137-8BB778A7A9F0}"/>
              </a:ext>
            </a:extLst>
          </p:cNvPr>
          <p:cNvSpPr>
            <a:spLocks noChangeArrowheads="1"/>
          </p:cNvSpPr>
          <p:nvPr/>
        </p:nvSpPr>
        <p:spPr bwMode="auto">
          <a:xfrm>
            <a:off x="729729" y="1244982"/>
            <a:ext cx="4138904" cy="2377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Conexión a la base de datos</a:t>
            </a:r>
          </a:p>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Para comprobar la conexión a la base de datos, nos conectamos remotamente a la máquina que tiene desplegado la base de datos, en este caso a hgrid2 mediante SSH, una vez conectados procedemos a acceder a la base de datos de la siguiente manera</a:t>
            </a:r>
            <a:endParaRPr kumimoji="0" lang="es-CO" altLang="es-CO" sz="800" b="0" i="0" u="none" strike="noStrike" cap="none" normalizeH="0" baseline="0" dirty="0">
              <a:ln>
                <a:noFill/>
              </a:ln>
              <a:solidFill>
                <a:schemeClr val="tx1"/>
              </a:solidFill>
              <a:effectLst/>
              <a:latin typeface="Oswald" panose="00000500000000000000" pitchFamily="2" charset="0"/>
            </a:endParaRPr>
          </a:p>
          <a:p>
            <a:pPr marR="0" lvl="0" algn="l"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1. Nos conectamos a la base de datos con el siguiente comando (Ingresamos la contraseña </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cofmachpwd</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a:t>
            </a:r>
            <a:endParaRPr kumimoji="0" lang="es-CO" altLang="es-CO" sz="800" b="0" i="0" u="none" strike="noStrike" cap="none" normalizeH="0" baseline="0" dirty="0">
              <a:ln>
                <a:noFill/>
              </a:ln>
              <a:solidFill>
                <a:schemeClr val="tx1"/>
              </a:solidFill>
              <a:effectLst/>
              <a:latin typeface="Oswald" panose="00000500000000000000" pitchFamily="2" charset="0"/>
            </a:endParaRPr>
          </a:p>
          <a:p>
            <a:pPr marR="0" lvl="0" algn="ctr" defTabSz="914400" rtl="0" eaLnBrk="0" fontAlgn="base" latinLnBrk="0" hangingPunct="0">
              <a:lnSpc>
                <a:spcPct val="150000"/>
              </a:lnSpc>
              <a:spcBef>
                <a:spcPct val="0"/>
              </a:spcBef>
              <a:spcAft>
                <a:spcPct val="0"/>
              </a:spcAft>
              <a:buClrTx/>
              <a:buSzTx/>
              <a:tabLst/>
            </a:pPr>
            <a:r>
              <a:rPr kumimoji="0" lang="en-US"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psql</a:t>
            </a:r>
            <a:r>
              <a:rPr kumimoji="0" lang="en-US"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-U </a:t>
            </a:r>
            <a:r>
              <a:rPr kumimoji="0" lang="en-US"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cofmachu_ssv</a:t>
            </a:r>
            <a:r>
              <a:rPr kumimoji="0" lang="en-US"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-h 127.0.0.1 </a:t>
            </a:r>
            <a:r>
              <a:rPr kumimoji="0" lang="en-US"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coffeemachine</a:t>
            </a:r>
            <a:endParaRPr kumimoji="0" lang="es-CO" altLang="es-CO" sz="800" b="0" i="0" u="none" strike="noStrike" cap="none" normalizeH="0" baseline="0" dirty="0">
              <a:ln>
                <a:noFill/>
              </a:ln>
              <a:solidFill>
                <a:schemeClr val="tx1"/>
              </a:solidFill>
              <a:effectLst/>
              <a:latin typeface="Oswald" panose="00000500000000000000" pitchFamily="2" charset="0"/>
            </a:endParaRPr>
          </a:p>
        </p:txBody>
      </p:sp>
      <p:sp>
        <p:nvSpPr>
          <p:cNvPr id="6" name="Rectangle 7">
            <a:extLst>
              <a:ext uri="{FF2B5EF4-FFF2-40B4-BE49-F238E27FC236}">
                <a16:creationId xmlns:a16="http://schemas.microsoft.com/office/drawing/2014/main" id="{FB316788-E088-9D88-1C36-E564A1AF7F8E}"/>
              </a:ext>
            </a:extLst>
          </p:cNvPr>
          <p:cNvSpPr>
            <a:spLocks noChangeArrowheads="1"/>
          </p:cNvSpPr>
          <p:nvPr/>
        </p:nvSpPr>
        <p:spPr bwMode="auto">
          <a:xfrm>
            <a:off x="5063309" y="1319323"/>
            <a:ext cx="3554580" cy="1167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2. Una vez en la base de datos, aplicamos el siguiente comando para ver las tablas creadas en esta base de datos con el comando:</a:t>
            </a:r>
            <a:endParaRPr kumimoji="0" lang="es-CO" altLang="es-CO" sz="800" b="0" i="0" u="none" strike="noStrike" cap="none" normalizeH="0" baseline="0" dirty="0">
              <a:ln>
                <a:noFill/>
              </a:ln>
              <a:solidFill>
                <a:schemeClr val="tx1"/>
              </a:solidFill>
              <a:effectLst/>
              <a:latin typeface="Oswald" panose="00000500000000000000" pitchFamily="2"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dt</a:t>
            </a:r>
            <a:endParaRPr kumimoji="0" lang="es-CO" altLang="es-CO" sz="800" b="0" i="0" u="none" strike="noStrike" cap="none" normalizeH="0" baseline="0" dirty="0">
              <a:ln>
                <a:noFill/>
              </a:ln>
              <a:solidFill>
                <a:schemeClr val="tx1"/>
              </a:solidFill>
              <a:effectLst/>
              <a:latin typeface="Oswald" panose="00000500000000000000" pitchFamily="2" charset="0"/>
            </a:endParaRPr>
          </a:p>
        </p:txBody>
      </p:sp>
      <p:sp>
        <p:nvSpPr>
          <p:cNvPr id="7" name="Rectangle 8">
            <a:extLst>
              <a:ext uri="{FF2B5EF4-FFF2-40B4-BE49-F238E27FC236}">
                <a16:creationId xmlns:a16="http://schemas.microsoft.com/office/drawing/2014/main" id="{5B6DD12E-4DC2-9C3E-A502-D40A63DAF6BB}"/>
              </a:ext>
            </a:extLst>
          </p:cNvPr>
          <p:cNvSpPr>
            <a:spLocks noChangeArrowheads="1"/>
          </p:cNvSpPr>
          <p:nvPr/>
        </p:nvSpPr>
        <p:spPr bwMode="auto">
          <a:xfrm>
            <a:off x="228600" y="4448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102749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2. SERVIDOR CENTRAL</a:t>
            </a:r>
          </a:p>
        </p:txBody>
      </p:sp>
      <p:sp>
        <p:nvSpPr>
          <p:cNvPr id="7" name="Rectangle 8">
            <a:extLst>
              <a:ext uri="{FF2B5EF4-FFF2-40B4-BE49-F238E27FC236}">
                <a16:creationId xmlns:a16="http://schemas.microsoft.com/office/drawing/2014/main" id="{5B6DD12E-4DC2-9C3E-A502-D40A63DAF6BB}"/>
              </a:ext>
            </a:extLst>
          </p:cNvPr>
          <p:cNvSpPr>
            <a:spLocks noChangeArrowheads="1"/>
          </p:cNvSpPr>
          <p:nvPr/>
        </p:nvSpPr>
        <p:spPr bwMode="auto">
          <a:xfrm>
            <a:off x="228600" y="4448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3075" name="Picture 3" descr="A close-up of numbers&#10;&#10;Description automatically generated with low confidence">
            <a:extLst>
              <a:ext uri="{FF2B5EF4-FFF2-40B4-BE49-F238E27FC236}">
                <a16:creationId xmlns:a16="http://schemas.microsoft.com/office/drawing/2014/main" id="{529076A6-C171-6BBF-5683-A83D59849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924" y="2383132"/>
            <a:ext cx="5200650" cy="723900"/>
          </a:xfrm>
          <a:prstGeom prst="roundRect">
            <a:avLst>
              <a:gd name="adj" fmla="val 10088"/>
            </a:avLst>
          </a:prstGeom>
          <a:noFill/>
          <a:extLst>
            <a:ext uri="{909E8E84-426E-40DD-AFC4-6F175D3DCCD1}">
              <a14:hiddenFill xmlns:a14="http://schemas.microsoft.com/office/drawing/2010/main">
                <a:solidFill>
                  <a:srgbClr val="FFFFFF"/>
                </a:solidFill>
              </a14:hiddenFill>
            </a:ext>
          </a:extLst>
        </p:spPr>
      </p:pic>
      <p:pic>
        <p:nvPicPr>
          <p:cNvPr id="3074" name="Picture 1" descr="A picture containing text, font, screenshot&#10;&#10;Description automatically generated">
            <a:extLst>
              <a:ext uri="{FF2B5EF4-FFF2-40B4-BE49-F238E27FC236}">
                <a16:creationId xmlns:a16="http://schemas.microsoft.com/office/drawing/2014/main" id="{8DE3CBD1-3907-1AE7-05F6-164593EAE7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887" y="3973250"/>
            <a:ext cx="5610225" cy="838200"/>
          </a:xfrm>
          <a:prstGeom prst="roundRect">
            <a:avLst>
              <a:gd name="adj" fmla="val 10985"/>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A5AC19B2-856D-88FB-35D5-D8988600500A}"/>
              </a:ext>
            </a:extLst>
          </p:cNvPr>
          <p:cNvSpPr>
            <a:spLocks noChangeArrowheads="1"/>
          </p:cNvSpPr>
          <p:nvPr/>
        </p:nvSpPr>
        <p:spPr bwMode="auto">
          <a:xfrm>
            <a:off x="720000" y="1113181"/>
            <a:ext cx="7442498" cy="1167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algn="l"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Para desplegar y ejecutar nuestro servidor central se deberán seguir los siguientes pasos.</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1. Se deberá de configurar nuestro archivo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cfg</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el cual tendrá los datos de la maquina donde se desplegará nuestro servidor, el archivo fue configurado de la siguiente manera. La IP mostrada en el archivo hace referencia a la maquina hgrid3 y se desplegara a través del puerto 12345.</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
        <p:nvSpPr>
          <p:cNvPr id="4" name="Rectangle 5">
            <a:extLst>
              <a:ext uri="{FF2B5EF4-FFF2-40B4-BE49-F238E27FC236}">
                <a16:creationId xmlns:a16="http://schemas.microsoft.com/office/drawing/2014/main" id="{2567624D-E051-B6F5-03B3-2FE3C38D9AA0}"/>
              </a:ext>
            </a:extLst>
          </p:cNvPr>
          <p:cNvSpPr>
            <a:spLocks noChangeArrowheads="1"/>
          </p:cNvSpPr>
          <p:nvPr/>
        </p:nvSpPr>
        <p:spPr bwMode="auto">
          <a:xfrm>
            <a:off x="719999" y="3239314"/>
            <a:ext cx="7442498" cy="61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2. Se deberá de enviar el archivo libs.zip a través de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scp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a la ruta </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ci</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-cd-</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-machine </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y posteriormente descomprimir la carpeta</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Tree>
    <p:extLst>
      <p:ext uri="{BB962C8B-B14F-4D97-AF65-F5344CB8AC3E}">
        <p14:creationId xmlns:p14="http://schemas.microsoft.com/office/powerpoint/2010/main" val="215227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2. SERVIDOR CENTRAL</a:t>
            </a:r>
          </a:p>
        </p:txBody>
      </p:sp>
      <p:sp>
        <p:nvSpPr>
          <p:cNvPr id="7" name="Rectangle 8">
            <a:extLst>
              <a:ext uri="{FF2B5EF4-FFF2-40B4-BE49-F238E27FC236}">
                <a16:creationId xmlns:a16="http://schemas.microsoft.com/office/drawing/2014/main" id="{5B6DD12E-4DC2-9C3E-A502-D40A63DAF6BB}"/>
              </a:ext>
            </a:extLst>
          </p:cNvPr>
          <p:cNvSpPr>
            <a:spLocks noChangeArrowheads="1"/>
          </p:cNvSpPr>
          <p:nvPr/>
        </p:nvSpPr>
        <p:spPr bwMode="auto">
          <a:xfrm>
            <a:off x="228600" y="4448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8" name="Rectangle 6">
            <a:extLst>
              <a:ext uri="{FF2B5EF4-FFF2-40B4-BE49-F238E27FC236}">
                <a16:creationId xmlns:a16="http://schemas.microsoft.com/office/drawing/2014/main" id="{A8E59F5A-64F4-2BEE-9F5E-677081635998}"/>
              </a:ext>
            </a:extLst>
          </p:cNvPr>
          <p:cNvSpPr>
            <a:spLocks noChangeArrowheads="1"/>
          </p:cNvSpPr>
          <p:nvPr/>
        </p:nvSpPr>
        <p:spPr bwMode="auto">
          <a:xfrm>
            <a:off x="798910" y="1452966"/>
            <a:ext cx="325475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3. Una vez en la carpeta, se deberá de ejecutar el siguiente comando para lograr compilar y correr el archivo (Recordemos que deberá de ser ejecutado a través de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PuTTY</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y con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Xming</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para que se despliegue la interfaz gráfica).</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java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ServidorCentral</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pic>
        <p:nvPicPr>
          <p:cNvPr id="5" name="Imagen 1">
            <a:extLst>
              <a:ext uri="{FF2B5EF4-FFF2-40B4-BE49-F238E27FC236}">
                <a16:creationId xmlns:a16="http://schemas.microsoft.com/office/drawing/2014/main" id="{A494A31E-EF93-DE9B-35C9-C5411F93E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5137" y="1035673"/>
            <a:ext cx="4109263" cy="3516246"/>
          </a:xfrm>
          <a:prstGeom prst="roundRect">
            <a:avLst>
              <a:gd name="adj" fmla="val 4206"/>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647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3. MÁQUINA DE CAFÉ</a:t>
            </a:r>
          </a:p>
        </p:txBody>
      </p:sp>
      <p:sp>
        <p:nvSpPr>
          <p:cNvPr id="7" name="Rectangle 8">
            <a:extLst>
              <a:ext uri="{FF2B5EF4-FFF2-40B4-BE49-F238E27FC236}">
                <a16:creationId xmlns:a16="http://schemas.microsoft.com/office/drawing/2014/main" id="{5B6DD12E-4DC2-9C3E-A502-D40A63DAF6BB}"/>
              </a:ext>
            </a:extLst>
          </p:cNvPr>
          <p:cNvSpPr>
            <a:spLocks noChangeArrowheads="1"/>
          </p:cNvSpPr>
          <p:nvPr/>
        </p:nvSpPr>
        <p:spPr bwMode="auto">
          <a:xfrm>
            <a:off x="228600" y="4448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6" name="Rectangle 5">
            <a:extLst>
              <a:ext uri="{FF2B5EF4-FFF2-40B4-BE49-F238E27FC236}">
                <a16:creationId xmlns:a16="http://schemas.microsoft.com/office/drawing/2014/main" id="{1B511289-58EA-375E-6828-561762A19FDF}"/>
              </a:ext>
            </a:extLst>
          </p:cNvPr>
          <p:cNvSpPr>
            <a:spLocks noChangeArrowheads="1"/>
          </p:cNvSpPr>
          <p:nvPr/>
        </p:nvSpPr>
        <p:spPr bwMode="auto">
          <a:xfrm>
            <a:off x="775734" y="1328566"/>
            <a:ext cx="3778627" cy="228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lvl1pPr indent="449263"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El despliegue de esta máquina de café tiene una particularidad, debido a que se cuenta con un archivo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cafe</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el cual contiene la identificación de la máquina frente al servidor central. Cada máquina deberá de tener un identificador único para ser ejecutada. El archivo es el siguiente (Para nuestra caso, el equipo hgrid10 tendrá como identificación en este archivo el ID 1 y el hgrid11 tendrá como identificación 2). Cabe recalcar que este archivo solo contiene un número.</a:t>
            </a:r>
            <a:endParaRPr kumimoji="0" lang="es-CO" altLang="es-CO" sz="800" b="0" i="0" u="none" strike="noStrike" cap="none" normalizeH="0" baseline="0" dirty="0">
              <a:ln>
                <a:noFill/>
              </a:ln>
              <a:solidFill>
                <a:schemeClr val="tx1"/>
              </a:solidFill>
              <a:effectLst/>
              <a:latin typeface="Oswald" panose="00000500000000000000" pitchFamily="2" charset="0"/>
            </a:endParaRPr>
          </a:p>
        </p:txBody>
      </p:sp>
      <p:pic>
        <p:nvPicPr>
          <p:cNvPr id="4100" name="Imagen 1">
            <a:extLst>
              <a:ext uri="{FF2B5EF4-FFF2-40B4-BE49-F238E27FC236}">
                <a16:creationId xmlns:a16="http://schemas.microsoft.com/office/drawing/2014/main" id="{82C5649C-A894-7D05-C8AC-1D60EBD00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549" y="1173110"/>
            <a:ext cx="2813138" cy="2978616"/>
          </a:xfrm>
          <a:prstGeom prst="roundRect">
            <a:avLst>
              <a:gd name="adj" fmla="val 6171"/>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701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3. MÁQUINA DE CAFÉ</a:t>
            </a:r>
          </a:p>
        </p:txBody>
      </p:sp>
      <p:sp>
        <p:nvSpPr>
          <p:cNvPr id="7" name="Rectangle 8">
            <a:extLst>
              <a:ext uri="{FF2B5EF4-FFF2-40B4-BE49-F238E27FC236}">
                <a16:creationId xmlns:a16="http://schemas.microsoft.com/office/drawing/2014/main" id="{5B6DD12E-4DC2-9C3E-A502-D40A63DAF6BB}"/>
              </a:ext>
            </a:extLst>
          </p:cNvPr>
          <p:cNvSpPr>
            <a:spLocks noChangeArrowheads="1"/>
          </p:cNvSpPr>
          <p:nvPr/>
        </p:nvSpPr>
        <p:spPr bwMode="auto">
          <a:xfrm>
            <a:off x="228600" y="44557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TextBox 3">
            <a:extLst>
              <a:ext uri="{FF2B5EF4-FFF2-40B4-BE49-F238E27FC236}">
                <a16:creationId xmlns:a16="http://schemas.microsoft.com/office/drawing/2014/main" id="{88DFCE22-E3AB-16AE-80DD-16E82E28D2D2}"/>
              </a:ext>
            </a:extLst>
          </p:cNvPr>
          <p:cNvSpPr txBox="1"/>
          <p:nvPr/>
        </p:nvSpPr>
        <p:spPr>
          <a:xfrm>
            <a:off x="720000" y="1233570"/>
            <a:ext cx="4013925" cy="1167114"/>
          </a:xfrm>
          <a:prstGeom prst="rect">
            <a:avLst/>
          </a:prstGeom>
          <a:noFill/>
        </p:spPr>
        <p:txBody>
          <a:bodyPr wrap="square">
            <a:spAutoFit/>
          </a:bodyPr>
          <a:lstStyle/>
          <a:p>
            <a:pPr marR="0" lvl="0">
              <a:lnSpc>
                <a:spcPct val="150000"/>
              </a:lnSpc>
              <a:spcBef>
                <a:spcPts val="0"/>
              </a:spcBef>
              <a:spcAft>
                <a:spcPts val="800"/>
              </a:spcAft>
            </a:pPr>
            <a:r>
              <a:rPr lang="es-CO" sz="1200" kern="100" dirty="0">
                <a:solidFill>
                  <a:schemeClr val="bg1"/>
                </a:solidFill>
                <a:effectLst/>
                <a:latin typeface="Oswald" panose="00000500000000000000" pitchFamily="2" charset="0"/>
                <a:ea typeface="Calibri" panose="020F0502020204030204" pitchFamily="34" charset="0"/>
              </a:rPr>
              <a:t>1. Se deberá de configurar nuestro archivo .</a:t>
            </a:r>
            <a:r>
              <a:rPr lang="es-CO" sz="1200" kern="100" dirty="0" err="1">
                <a:solidFill>
                  <a:schemeClr val="bg1"/>
                </a:solidFill>
                <a:effectLst/>
                <a:latin typeface="Oswald" panose="00000500000000000000" pitchFamily="2" charset="0"/>
                <a:ea typeface="Calibri" panose="020F0502020204030204" pitchFamily="34" charset="0"/>
              </a:rPr>
              <a:t>cfg</a:t>
            </a:r>
            <a:r>
              <a:rPr lang="es-CO" sz="1200" kern="100" dirty="0">
                <a:solidFill>
                  <a:schemeClr val="bg1"/>
                </a:solidFill>
                <a:effectLst/>
                <a:latin typeface="Oswald" panose="00000500000000000000" pitchFamily="2" charset="0"/>
                <a:ea typeface="Calibri" panose="020F0502020204030204" pitchFamily="34" charset="0"/>
              </a:rPr>
              <a:t> el cual tendrá los datos de la maquina donde se desplegará nuestras máquinas de café. Como se desplegarán 4 máquinas, tendremos cuatro archivos .</a:t>
            </a:r>
            <a:r>
              <a:rPr lang="es-CO" sz="1200" kern="100" dirty="0" err="1">
                <a:solidFill>
                  <a:schemeClr val="bg1"/>
                </a:solidFill>
                <a:effectLst/>
                <a:latin typeface="Oswald" panose="00000500000000000000" pitchFamily="2" charset="0"/>
                <a:ea typeface="Calibri" panose="020F0502020204030204" pitchFamily="34" charset="0"/>
              </a:rPr>
              <a:t>cfg</a:t>
            </a:r>
            <a:r>
              <a:rPr lang="es-CO" sz="1200" kern="100" dirty="0">
                <a:solidFill>
                  <a:schemeClr val="bg1"/>
                </a:solidFill>
                <a:effectLst/>
                <a:latin typeface="Oswald" panose="00000500000000000000" pitchFamily="2" charset="0"/>
                <a:ea typeface="Calibri" panose="020F0502020204030204" pitchFamily="34" charset="0"/>
              </a:rPr>
              <a:t> con una configuración para cada máquina respectivamente.</a:t>
            </a:r>
          </a:p>
        </p:txBody>
      </p:sp>
      <p:pic>
        <p:nvPicPr>
          <p:cNvPr id="5" name="Imagen 1" descr="Imagen de la pantalla de un celular con letras&#10;&#10;Descripción generada automáticamente con confianza media">
            <a:extLst>
              <a:ext uri="{FF2B5EF4-FFF2-40B4-BE49-F238E27FC236}">
                <a16:creationId xmlns:a16="http://schemas.microsoft.com/office/drawing/2014/main" id="{7996A718-5371-9A1C-6A71-0BBEAA563560}"/>
              </a:ext>
            </a:extLst>
          </p:cNvPr>
          <p:cNvPicPr>
            <a:picLocks noChangeAspect="1"/>
          </p:cNvPicPr>
          <p:nvPr/>
        </p:nvPicPr>
        <p:blipFill>
          <a:blip r:embed="rId3"/>
          <a:stretch>
            <a:fillRect/>
          </a:stretch>
        </p:blipFill>
        <p:spPr>
          <a:xfrm>
            <a:off x="5175892" y="1271453"/>
            <a:ext cx="3571449" cy="802704"/>
          </a:xfrm>
          <a:prstGeom prst="roundRect">
            <a:avLst/>
          </a:prstGeom>
        </p:spPr>
      </p:pic>
      <p:sp>
        <p:nvSpPr>
          <p:cNvPr id="8" name="Rectangle 2">
            <a:extLst>
              <a:ext uri="{FF2B5EF4-FFF2-40B4-BE49-F238E27FC236}">
                <a16:creationId xmlns:a16="http://schemas.microsoft.com/office/drawing/2014/main" id="{FDFCF960-042E-0E1B-9A55-EBF10C55C67B}"/>
              </a:ext>
            </a:extLst>
          </p:cNvPr>
          <p:cNvSpPr>
            <a:spLocks noChangeArrowheads="1"/>
          </p:cNvSpPr>
          <p:nvPr/>
        </p:nvSpPr>
        <p:spPr bwMode="auto">
          <a:xfrm>
            <a:off x="793372" y="2740432"/>
            <a:ext cx="7630627" cy="61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2. Se deberá de enviar el archivo libs.zip a través de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scp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a la ruta </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ci</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-cd-</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-machine </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y posteriormente descomprimir la carpeta (Aplica para todas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hgrid</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pic>
        <p:nvPicPr>
          <p:cNvPr id="6145" name="Imagen 1">
            <a:extLst>
              <a:ext uri="{FF2B5EF4-FFF2-40B4-BE49-F238E27FC236}">
                <a16:creationId xmlns:a16="http://schemas.microsoft.com/office/drawing/2014/main" id="{CA723E36-851E-F3C5-37D4-2E5BF34232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7490" y="3461238"/>
            <a:ext cx="6509019" cy="320478"/>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005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3. MÁQUINA DE CAFÉ</a:t>
            </a:r>
          </a:p>
        </p:txBody>
      </p:sp>
      <p:pic>
        <p:nvPicPr>
          <p:cNvPr id="7170" name="Picture 2">
            <a:extLst>
              <a:ext uri="{FF2B5EF4-FFF2-40B4-BE49-F238E27FC236}">
                <a16:creationId xmlns:a16="http://schemas.microsoft.com/office/drawing/2014/main" id="{03382AF0-340A-3EE2-A867-E16DB5DD0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373" y="2102567"/>
            <a:ext cx="7158588" cy="364614"/>
          </a:xfrm>
          <a:prstGeom prst="roundRect">
            <a:avLst/>
          </a:prstGeom>
          <a:noFill/>
          <a:extLst>
            <a:ext uri="{909E8E84-426E-40DD-AFC4-6F175D3DCCD1}">
              <a14:hiddenFill xmlns:a14="http://schemas.microsoft.com/office/drawing/2010/main">
                <a:solidFill>
                  <a:srgbClr val="FFFFFF"/>
                </a:solidFill>
              </a14:hiddenFill>
            </a:ext>
          </a:extLst>
        </p:spPr>
      </p:pic>
      <p:pic>
        <p:nvPicPr>
          <p:cNvPr id="7169" name="Imagen 1">
            <a:extLst>
              <a:ext uri="{FF2B5EF4-FFF2-40B4-BE49-F238E27FC236}">
                <a16:creationId xmlns:a16="http://schemas.microsoft.com/office/drawing/2014/main" id="{334ECAB8-7DFA-0B9F-87E4-D83ACF4D9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373" y="2615074"/>
            <a:ext cx="7158588" cy="534767"/>
          </a:xfrm>
          <a:prstGeom prst="round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F29770D-FE73-4D67-684A-B272832EF414}"/>
              </a:ext>
            </a:extLst>
          </p:cNvPr>
          <p:cNvSpPr>
            <a:spLocks noChangeArrowheads="1"/>
          </p:cNvSpPr>
          <p:nvPr/>
        </p:nvSpPr>
        <p:spPr bwMode="auto">
          <a:xfrm>
            <a:off x="775734" y="1112700"/>
            <a:ext cx="7176227" cy="89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tabLst/>
            </a:pPr>
            <a:r>
              <a:rPr lang="es-CO" altLang="es-CO" sz="1200" dirty="0">
                <a:latin typeface="Oswald" panose="00000500000000000000" pitchFamily="2" charset="0"/>
                <a:ea typeface="Calibri" panose="020F0502020204030204" pitchFamily="34" charset="0"/>
                <a:cs typeface="Times New Roman" panose="02020603050405020304" pitchFamily="18" charset="0"/>
              </a:rPr>
              <a:t>3. </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Una vez se tiene la carpeta descomprimida se deberá de entrar a la carpeta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libs</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y copiar el archivo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codMaquina.cafe</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para que la máquina pueda ser identificada. Aplica para todas las máquinas. (En la siguiente imagen se puede apreciar el archivo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cafe</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
        <p:nvSpPr>
          <p:cNvPr id="6" name="Rectangle 4">
            <a:extLst>
              <a:ext uri="{FF2B5EF4-FFF2-40B4-BE49-F238E27FC236}">
                <a16:creationId xmlns:a16="http://schemas.microsoft.com/office/drawing/2014/main" id="{DF9206E3-302A-0C56-4CEA-B37B3E6D979C}"/>
              </a:ext>
            </a:extLst>
          </p:cNvPr>
          <p:cNvSpPr>
            <a:spLocks noChangeArrowheads="1"/>
          </p:cNvSpPr>
          <p:nvPr/>
        </p:nvSpPr>
        <p:spPr bwMode="auto">
          <a:xfrm>
            <a:off x="0" y="742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9" name="Rectangle 5">
            <a:extLst>
              <a:ext uri="{FF2B5EF4-FFF2-40B4-BE49-F238E27FC236}">
                <a16:creationId xmlns:a16="http://schemas.microsoft.com/office/drawing/2014/main" id="{E2433E13-1A14-7740-A6DC-A64AD94AF633}"/>
              </a:ext>
            </a:extLst>
          </p:cNvPr>
          <p:cNvSpPr>
            <a:spLocks noChangeArrowheads="1"/>
          </p:cNvSpPr>
          <p:nvPr/>
        </p:nvSpPr>
        <p:spPr bwMode="auto">
          <a:xfrm>
            <a:off x="793373" y="3297734"/>
            <a:ext cx="7158588" cy="1167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4. Con el archivo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codMaquina.cafe</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en la carpeta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libs</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podemos ya ejecutar y desplegar nuestra máquina. Igualmente, que en el despliegue del servidor utilizaremos el mismo comando en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PuTTY</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con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Xming</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con la diferencia del nombre de la clase, que en este caso sería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CoffeeMach</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java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CoffeeMach</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Tree>
    <p:extLst>
      <p:ext uri="{BB962C8B-B14F-4D97-AF65-F5344CB8AC3E}">
        <p14:creationId xmlns:p14="http://schemas.microsoft.com/office/powerpoint/2010/main" val="869920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3. MÁQUINA DE CAFÉ</a:t>
            </a:r>
          </a:p>
        </p:txBody>
      </p:sp>
      <p:sp>
        <p:nvSpPr>
          <p:cNvPr id="6" name="Rectangle 4">
            <a:extLst>
              <a:ext uri="{FF2B5EF4-FFF2-40B4-BE49-F238E27FC236}">
                <a16:creationId xmlns:a16="http://schemas.microsoft.com/office/drawing/2014/main" id="{DF9206E3-302A-0C56-4CEA-B37B3E6D979C}"/>
              </a:ext>
            </a:extLst>
          </p:cNvPr>
          <p:cNvSpPr>
            <a:spLocks noChangeArrowheads="1"/>
          </p:cNvSpPr>
          <p:nvPr/>
        </p:nvSpPr>
        <p:spPr bwMode="auto">
          <a:xfrm>
            <a:off x="0" y="742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4" name="Imagen 1">
            <a:extLst>
              <a:ext uri="{FF2B5EF4-FFF2-40B4-BE49-F238E27FC236}">
                <a16:creationId xmlns:a16="http://schemas.microsoft.com/office/drawing/2014/main" id="{91472149-8F84-EBB5-7912-C75396686A06}"/>
              </a:ext>
            </a:extLst>
          </p:cNvPr>
          <p:cNvPicPr>
            <a:picLocks noChangeAspect="1"/>
          </p:cNvPicPr>
          <p:nvPr/>
        </p:nvPicPr>
        <p:blipFill>
          <a:blip r:embed="rId3"/>
          <a:stretch>
            <a:fillRect/>
          </a:stretch>
        </p:blipFill>
        <p:spPr>
          <a:xfrm>
            <a:off x="1765935" y="1242464"/>
            <a:ext cx="5612130" cy="3218180"/>
          </a:xfrm>
          <a:prstGeom prst="roundRect">
            <a:avLst>
              <a:gd name="adj" fmla="val 2934"/>
            </a:avLst>
          </a:prstGeom>
        </p:spPr>
      </p:pic>
    </p:spTree>
    <p:extLst>
      <p:ext uri="{BB962C8B-B14F-4D97-AF65-F5344CB8AC3E}">
        <p14:creationId xmlns:p14="http://schemas.microsoft.com/office/powerpoint/2010/main" val="3724721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dirty="0"/>
              <a:t>4</a:t>
            </a:r>
            <a:r>
              <a:rPr lang="es-CO" dirty="0"/>
              <a:t>. LOGISTICA</a:t>
            </a:r>
          </a:p>
        </p:txBody>
      </p:sp>
      <p:sp>
        <p:nvSpPr>
          <p:cNvPr id="6" name="Rectangle 4">
            <a:extLst>
              <a:ext uri="{FF2B5EF4-FFF2-40B4-BE49-F238E27FC236}">
                <a16:creationId xmlns:a16="http://schemas.microsoft.com/office/drawing/2014/main" id="{DF9206E3-302A-0C56-4CEA-B37B3E6D979C}"/>
              </a:ext>
            </a:extLst>
          </p:cNvPr>
          <p:cNvSpPr>
            <a:spLocks noChangeArrowheads="1"/>
          </p:cNvSpPr>
          <p:nvPr/>
        </p:nvSpPr>
        <p:spPr bwMode="auto">
          <a:xfrm>
            <a:off x="0" y="742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8194" name="Picture 2" descr="A picture containing text, screenshot, font, line&#10;&#10;Description automatically generated">
            <a:extLst>
              <a:ext uri="{FF2B5EF4-FFF2-40B4-BE49-F238E27FC236}">
                <a16:creationId xmlns:a16="http://schemas.microsoft.com/office/drawing/2014/main" id="{B0B9081D-744B-C6C1-0D1D-9B04EE8BA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971" y="2252886"/>
            <a:ext cx="4258687" cy="763572"/>
          </a:xfrm>
          <a:prstGeom prst="roundRect">
            <a:avLst>
              <a:gd name="adj" fmla="val 14671"/>
            </a:avLst>
          </a:prstGeom>
          <a:noFill/>
          <a:extLst>
            <a:ext uri="{909E8E84-426E-40DD-AFC4-6F175D3DCCD1}">
              <a14:hiddenFill xmlns:a14="http://schemas.microsoft.com/office/drawing/2010/main">
                <a:solidFill>
                  <a:srgbClr val="FFFFFF"/>
                </a:solidFill>
              </a14:hiddenFill>
            </a:ext>
          </a:extLst>
        </p:spPr>
      </p:pic>
      <p:pic>
        <p:nvPicPr>
          <p:cNvPr id="8193" name="Picture 1">
            <a:extLst>
              <a:ext uri="{FF2B5EF4-FFF2-40B4-BE49-F238E27FC236}">
                <a16:creationId xmlns:a16="http://schemas.microsoft.com/office/drawing/2014/main" id="{4062D3B8-B0B6-168C-73BC-C00E66AE25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201" y="3498711"/>
            <a:ext cx="5610225" cy="838200"/>
          </a:xfrm>
          <a:prstGeom prst="roundRect">
            <a:avLst>
              <a:gd name="adj" fmla="val 11212"/>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EF4A1F4-3344-801A-ED30-D066B11C9D7E}"/>
              </a:ext>
            </a:extLst>
          </p:cNvPr>
          <p:cNvSpPr>
            <a:spLocks noChangeArrowheads="1"/>
          </p:cNvSpPr>
          <p:nvPr/>
        </p:nvSpPr>
        <p:spPr bwMode="auto">
          <a:xfrm>
            <a:off x="720000" y="1012315"/>
            <a:ext cx="8152309" cy="1167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Para este caso en particular, debemos también desplegar en un nodo de procesamiento un componente que ejecute las tareas de la Logística para el sistema de la máquina de café. Es por esto por lo que:</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1. Se debe configurar correctamente el archivo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cfg</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del componente de logística el cual contendrá la información necesaria para los servicios de intercomunicación. Por esto que la IP mostrada representa la máquina hgrid13 y se desplegará a través del puerto 12350.</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
        <p:nvSpPr>
          <p:cNvPr id="5" name="Rectangle 4">
            <a:extLst>
              <a:ext uri="{FF2B5EF4-FFF2-40B4-BE49-F238E27FC236}">
                <a16:creationId xmlns:a16="http://schemas.microsoft.com/office/drawing/2014/main" id="{17E02DF7-7409-6A59-F108-B8CBD8FB218D}"/>
              </a:ext>
            </a:extLst>
          </p:cNvPr>
          <p:cNvSpPr>
            <a:spLocks noChangeArrowheads="1"/>
          </p:cNvSpPr>
          <p:nvPr/>
        </p:nvSpPr>
        <p:spPr bwMode="auto">
          <a:xfrm>
            <a:off x="793373" y="3119085"/>
            <a:ext cx="76562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2. Así mismo, deberá enviarse sus ejecutables comprimidos a través de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scp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a la ruta </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ci</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-cd-</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-machine </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y después descomprimir.</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
        <p:nvSpPr>
          <p:cNvPr id="7" name="Rectangle 5">
            <a:extLst>
              <a:ext uri="{FF2B5EF4-FFF2-40B4-BE49-F238E27FC236}">
                <a16:creationId xmlns:a16="http://schemas.microsoft.com/office/drawing/2014/main" id="{44F6CFE5-77F6-9E09-2F82-1C9832A093EF}"/>
              </a:ext>
            </a:extLst>
          </p:cNvPr>
          <p:cNvSpPr>
            <a:spLocks noChangeArrowheads="1"/>
          </p:cNvSpPr>
          <p:nvPr/>
        </p:nvSpPr>
        <p:spPr bwMode="auto">
          <a:xfrm>
            <a:off x="1880602" y="4415601"/>
            <a:ext cx="62103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3. Una vez en la carpeta, se deberá de ejecutar el siguiente comando para lograr compilar y correr el archivo</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java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CmLogistics</a:t>
            </a:r>
            <a:endPar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3486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5. BODEGA CENTRAL</a:t>
            </a:r>
          </a:p>
        </p:txBody>
      </p:sp>
      <p:sp>
        <p:nvSpPr>
          <p:cNvPr id="6" name="Rectangle 4">
            <a:extLst>
              <a:ext uri="{FF2B5EF4-FFF2-40B4-BE49-F238E27FC236}">
                <a16:creationId xmlns:a16="http://schemas.microsoft.com/office/drawing/2014/main" id="{DF9206E3-302A-0C56-4CEA-B37B3E6D979C}"/>
              </a:ext>
            </a:extLst>
          </p:cNvPr>
          <p:cNvSpPr>
            <a:spLocks noChangeArrowheads="1"/>
          </p:cNvSpPr>
          <p:nvPr/>
        </p:nvSpPr>
        <p:spPr bwMode="auto">
          <a:xfrm>
            <a:off x="0" y="742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9218" name="Picture 2">
            <a:extLst>
              <a:ext uri="{FF2B5EF4-FFF2-40B4-BE49-F238E27FC236}">
                <a16:creationId xmlns:a16="http://schemas.microsoft.com/office/drawing/2014/main" id="{5A7BAF3B-F42A-3717-DD23-51B08FF34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61" y="1164871"/>
            <a:ext cx="3383280" cy="1136623"/>
          </a:xfrm>
          <a:prstGeom prst="roundRect">
            <a:avLst>
              <a:gd name="adj" fmla="val 8622"/>
            </a:avLst>
          </a:prstGeom>
          <a:noFill/>
          <a:extLst>
            <a:ext uri="{909E8E84-426E-40DD-AFC4-6F175D3DCCD1}">
              <a14:hiddenFill xmlns:a14="http://schemas.microsoft.com/office/drawing/2010/main">
                <a:solidFill>
                  <a:srgbClr val="FFFFFF"/>
                </a:solidFill>
              </a14:hiddenFill>
            </a:ext>
          </a:extLst>
        </p:spPr>
      </p:pic>
      <p:pic>
        <p:nvPicPr>
          <p:cNvPr id="9217" name="Picture 1">
            <a:extLst>
              <a:ext uri="{FF2B5EF4-FFF2-40B4-BE49-F238E27FC236}">
                <a16:creationId xmlns:a16="http://schemas.microsoft.com/office/drawing/2014/main" id="{B764F800-FA79-2E1B-9127-0D36DC972B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885" y="3690877"/>
            <a:ext cx="5610225" cy="647700"/>
          </a:xfrm>
          <a:prstGeom prst="round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3DA0FC5-6A40-0890-1E27-BCE59CE09609}"/>
              </a:ext>
            </a:extLst>
          </p:cNvPr>
          <p:cNvSpPr>
            <a:spLocks noChangeArrowheads="1"/>
          </p:cNvSpPr>
          <p:nvPr/>
        </p:nvSpPr>
        <p:spPr bwMode="auto">
          <a:xfrm>
            <a:off x="749237" y="987743"/>
            <a:ext cx="4400640" cy="199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Una vez ejecutado el componente de Logística, debe ejecutarse el componente de Bodega Central para que pueda usar el componente anteriormente descrito, Por tanto:</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1. Configuramos el archivo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cfg</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de este componente ingresando la IP de la máquina en la que será desplegada para habilitar servicios de comunicación, en este caso como es la máquina hgrid14, su IP es 192.168.131.54 y el puerto por el que se desplegará es el 12350</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
        <p:nvSpPr>
          <p:cNvPr id="8" name="Rectangle 4">
            <a:extLst>
              <a:ext uri="{FF2B5EF4-FFF2-40B4-BE49-F238E27FC236}">
                <a16:creationId xmlns:a16="http://schemas.microsoft.com/office/drawing/2014/main" id="{B16DB162-983D-73B1-987E-3BC552F02746}"/>
              </a:ext>
            </a:extLst>
          </p:cNvPr>
          <p:cNvSpPr>
            <a:spLocks noChangeArrowheads="1"/>
          </p:cNvSpPr>
          <p:nvPr/>
        </p:nvSpPr>
        <p:spPr bwMode="auto">
          <a:xfrm>
            <a:off x="775733" y="2993084"/>
            <a:ext cx="7971607" cy="61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es-CO" altLang="es-CO" sz="1200" dirty="0">
                <a:solidFill>
                  <a:schemeClr val="tx1"/>
                </a:solidFill>
                <a:latin typeface="Oswald" panose="00000500000000000000" pitchFamily="2" charset="0"/>
                <a:ea typeface="Calibri" panose="020F0502020204030204" pitchFamily="34" charset="0"/>
                <a:cs typeface="Times New Roman" panose="02020603050405020304" pitchFamily="18" charset="0"/>
              </a:rPr>
              <a:t>2. </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Una vez compilado, comprimimos la carpeta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libs</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que se encuentra en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build</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y la enviamos a través de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scp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a la máquina hgrid14 al directorio </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ci</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-cd-</a:t>
            </a:r>
            <a:r>
              <a:rPr kumimoji="0" lang="es-CO" altLang="es-CO" sz="1200" b="1"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a:t>
            </a:r>
            <a:r>
              <a:rPr kumimoji="0" lang="es-CO" altLang="es-CO" sz="1200" b="1"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-machine </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y eventualmente la descomprimimos</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
        <p:nvSpPr>
          <p:cNvPr id="9" name="Rectangle 5">
            <a:extLst>
              <a:ext uri="{FF2B5EF4-FFF2-40B4-BE49-F238E27FC236}">
                <a16:creationId xmlns:a16="http://schemas.microsoft.com/office/drawing/2014/main" id="{7CA18660-AE84-C168-1A9D-F80A33F06B24}"/>
              </a:ext>
            </a:extLst>
          </p:cNvPr>
          <p:cNvSpPr>
            <a:spLocks noChangeArrowheads="1"/>
          </p:cNvSpPr>
          <p:nvPr/>
        </p:nvSpPr>
        <p:spPr bwMode="auto">
          <a:xfrm>
            <a:off x="1633534" y="4418278"/>
            <a:ext cx="5876929" cy="61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50000"/>
              </a:lnSpc>
              <a:spcBef>
                <a:spcPct val="0"/>
              </a:spcBef>
              <a:spcAft>
                <a:spcPct val="0"/>
              </a:spcAft>
              <a:buClrTx/>
              <a:buSzTx/>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3. Una vez en la carpeta, se deberá de ejecutar el siguiente comando para lograr correr los ejecutables</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java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cp</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BodegaCentral</a:t>
            </a:r>
            <a:endParaRPr kumimoji="0" lang="es-CO" altLang="es-CO" sz="1200" b="0" i="0" u="none" strike="noStrike" cap="none" normalizeH="0" baseline="0" dirty="0">
              <a:ln>
                <a:noFill/>
              </a:ln>
              <a:solidFill>
                <a:schemeClr val="tx1"/>
              </a:solidFill>
              <a:effectLst/>
              <a:latin typeface="Oswald" panose="00000500000000000000" pitchFamily="2" charset="0"/>
            </a:endParaRPr>
          </a:p>
        </p:txBody>
      </p:sp>
    </p:spTree>
    <p:extLst>
      <p:ext uri="{BB962C8B-B14F-4D97-AF65-F5344CB8AC3E}">
        <p14:creationId xmlns:p14="http://schemas.microsoft.com/office/powerpoint/2010/main" val="4017929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dirty="0"/>
              <a:t>6</a:t>
            </a:r>
            <a:r>
              <a:rPr lang="es-CO" dirty="0"/>
              <a:t>. BROKER</a:t>
            </a:r>
          </a:p>
        </p:txBody>
      </p:sp>
      <p:sp>
        <p:nvSpPr>
          <p:cNvPr id="6" name="Rectangle 4">
            <a:extLst>
              <a:ext uri="{FF2B5EF4-FFF2-40B4-BE49-F238E27FC236}">
                <a16:creationId xmlns:a16="http://schemas.microsoft.com/office/drawing/2014/main" id="{DF9206E3-302A-0C56-4CEA-B37B3E6D979C}"/>
              </a:ext>
            </a:extLst>
          </p:cNvPr>
          <p:cNvSpPr>
            <a:spLocks noChangeArrowheads="1"/>
          </p:cNvSpPr>
          <p:nvPr/>
        </p:nvSpPr>
        <p:spPr bwMode="auto">
          <a:xfrm>
            <a:off x="0" y="742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3" name="TextBox 12">
            <a:extLst>
              <a:ext uri="{FF2B5EF4-FFF2-40B4-BE49-F238E27FC236}">
                <a16:creationId xmlns:a16="http://schemas.microsoft.com/office/drawing/2014/main" id="{6AE85B0E-4E55-6ABC-2905-945A95259407}"/>
              </a:ext>
            </a:extLst>
          </p:cNvPr>
          <p:cNvSpPr txBox="1"/>
          <p:nvPr/>
        </p:nvSpPr>
        <p:spPr>
          <a:xfrm>
            <a:off x="793373" y="1112700"/>
            <a:ext cx="6064627" cy="1269707"/>
          </a:xfrm>
          <a:prstGeom prst="rect">
            <a:avLst/>
          </a:prstGeom>
          <a:noFill/>
        </p:spPr>
        <p:txBody>
          <a:bodyPr wrap="square">
            <a:spAutoFit/>
          </a:bodyPr>
          <a:lstStyle/>
          <a:p>
            <a:pPr marL="0" marR="0">
              <a:lnSpc>
                <a:spcPct val="150000"/>
              </a:lnSpc>
              <a:spcBef>
                <a:spcPts val="0"/>
              </a:spcBef>
              <a:spcAft>
                <a:spcPts val="800"/>
              </a:spcAft>
            </a:pPr>
            <a:r>
              <a:rPr lang="es-CO" sz="1200" kern="100" dirty="0">
                <a:solidFill>
                  <a:schemeClr val="bg1"/>
                </a:solidFill>
                <a:effectLst/>
                <a:latin typeface="Oswald" panose="00000500000000000000" pitchFamily="2" charset="0"/>
                <a:ea typeface="Calibri" panose="020F0502020204030204" pitchFamily="34" charset="0"/>
                <a:cs typeface="Times New Roman" panose="02020603050405020304" pitchFamily="18" charset="0"/>
              </a:rPr>
              <a:t>Para el despliegue del </a:t>
            </a:r>
            <a:r>
              <a:rPr lang="es-CO" sz="1200" kern="100" dirty="0" err="1">
                <a:solidFill>
                  <a:schemeClr val="bg1"/>
                </a:solidFill>
                <a:effectLst/>
                <a:latin typeface="Oswald" panose="00000500000000000000" pitchFamily="2" charset="0"/>
                <a:ea typeface="Calibri" panose="020F0502020204030204" pitchFamily="34" charset="0"/>
                <a:cs typeface="Times New Roman" panose="02020603050405020304" pitchFamily="18" charset="0"/>
              </a:rPr>
              <a:t>Broker</a:t>
            </a:r>
            <a:r>
              <a:rPr lang="es-CO" sz="1200" kern="100" dirty="0">
                <a:solidFill>
                  <a:schemeClr val="bg1"/>
                </a:solidFill>
                <a:effectLst/>
                <a:latin typeface="Oswald" panose="00000500000000000000" pitchFamily="2" charset="0"/>
                <a:ea typeface="Calibri" panose="020F0502020204030204" pitchFamily="34" charset="0"/>
                <a:cs typeface="Times New Roman" panose="02020603050405020304" pitchFamily="18" charset="0"/>
              </a:rPr>
              <a:t> se siguen los mismos pasos para los demás componentes, exceptuando que para este caso el </a:t>
            </a:r>
            <a:r>
              <a:rPr lang="es-CO" sz="1200" kern="100" dirty="0" err="1">
                <a:solidFill>
                  <a:schemeClr val="bg1"/>
                </a:solidFill>
                <a:effectLst/>
                <a:latin typeface="Oswald" panose="00000500000000000000" pitchFamily="2" charset="0"/>
                <a:ea typeface="Calibri" panose="020F0502020204030204" pitchFamily="34" charset="0"/>
                <a:cs typeface="Times New Roman" panose="02020603050405020304" pitchFamily="18" charset="0"/>
              </a:rPr>
              <a:t>Broker</a:t>
            </a:r>
            <a:r>
              <a:rPr lang="es-CO" sz="1200" kern="100" dirty="0">
                <a:solidFill>
                  <a:schemeClr val="bg1"/>
                </a:solidFill>
                <a:effectLst/>
                <a:latin typeface="Oswald" panose="00000500000000000000" pitchFamily="2" charset="0"/>
                <a:ea typeface="Calibri" panose="020F0502020204030204" pitchFamily="34" charset="0"/>
                <a:cs typeface="Times New Roman" panose="02020603050405020304" pitchFamily="18" charset="0"/>
              </a:rPr>
              <a:t> se desplegará en la máquina hgrid5 por medio del puerto 12346 y posteriormente se ejecuta a través del comando</a:t>
            </a:r>
          </a:p>
          <a:p>
            <a:pPr marL="0" marR="0" algn="ctr">
              <a:lnSpc>
                <a:spcPct val="150000"/>
              </a:lnSpc>
              <a:spcBef>
                <a:spcPts val="0"/>
              </a:spcBef>
              <a:spcAft>
                <a:spcPts val="800"/>
              </a:spcAft>
            </a:pPr>
            <a:r>
              <a:rPr lang="en-US" sz="1200" kern="100" dirty="0">
                <a:solidFill>
                  <a:schemeClr val="bg1"/>
                </a:solidFill>
                <a:effectLst/>
                <a:latin typeface="Oswald" panose="00000500000000000000" pitchFamily="2" charset="0"/>
                <a:ea typeface="Calibri" panose="020F0502020204030204" pitchFamily="34" charset="0"/>
                <a:cs typeface="Times New Roman" panose="02020603050405020304" pitchFamily="18" charset="0"/>
              </a:rPr>
              <a:t>java -cp "./*" </a:t>
            </a:r>
            <a:r>
              <a:rPr lang="en-US" sz="1200" kern="100" dirty="0" err="1">
                <a:solidFill>
                  <a:schemeClr val="bg1"/>
                </a:solidFill>
                <a:effectLst/>
                <a:latin typeface="Oswald" panose="00000500000000000000" pitchFamily="2" charset="0"/>
                <a:ea typeface="Calibri" panose="020F0502020204030204" pitchFamily="34" charset="0"/>
                <a:cs typeface="Times New Roman" panose="02020603050405020304" pitchFamily="18" charset="0"/>
              </a:rPr>
              <a:t>MessageBroker</a:t>
            </a:r>
            <a:endParaRPr lang="es-CO" sz="1200" kern="100" dirty="0">
              <a:solidFill>
                <a:schemeClr val="bg1"/>
              </a:solidFill>
              <a:effectLst/>
              <a:latin typeface="Oswald" panose="00000500000000000000" pitchFamily="2" charset="0"/>
              <a:ea typeface="Calibri" panose="020F0502020204030204" pitchFamily="34" charset="0"/>
              <a:cs typeface="Times New Roman" panose="02020603050405020304" pitchFamily="18" charset="0"/>
            </a:endParaRPr>
          </a:p>
        </p:txBody>
      </p:sp>
      <p:sp>
        <p:nvSpPr>
          <p:cNvPr id="14" name="Google Shape;673;p29">
            <a:extLst>
              <a:ext uri="{FF2B5EF4-FFF2-40B4-BE49-F238E27FC236}">
                <a16:creationId xmlns:a16="http://schemas.microsoft.com/office/drawing/2014/main" id="{510AAFB2-DE40-82FE-9656-4A2DF0E91786}"/>
              </a:ext>
            </a:extLst>
          </p:cNvPr>
          <p:cNvSpPr txBox="1">
            <a:spLocks/>
          </p:cNvSpPr>
          <p:nvPr/>
        </p:nvSpPr>
        <p:spPr>
          <a:xfrm>
            <a:off x="720000" y="268624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lgn="r"/>
            <a:r>
              <a:rPr lang="en-US" dirty="0"/>
              <a:t>7</a:t>
            </a:r>
            <a:r>
              <a:rPr lang="es-CO" dirty="0"/>
              <a:t>. PROXY CACHE</a:t>
            </a:r>
          </a:p>
        </p:txBody>
      </p:sp>
      <p:sp>
        <p:nvSpPr>
          <p:cNvPr id="17" name="TextBox 16">
            <a:extLst>
              <a:ext uri="{FF2B5EF4-FFF2-40B4-BE49-F238E27FC236}">
                <a16:creationId xmlns:a16="http://schemas.microsoft.com/office/drawing/2014/main" id="{6433C950-436A-3D5A-7DC9-1D3BE6428940}"/>
              </a:ext>
            </a:extLst>
          </p:cNvPr>
          <p:cNvSpPr txBox="1"/>
          <p:nvPr/>
        </p:nvSpPr>
        <p:spPr>
          <a:xfrm>
            <a:off x="1154800" y="3286109"/>
            <a:ext cx="7295026" cy="1546705"/>
          </a:xfrm>
          <a:prstGeom prst="rect">
            <a:avLst/>
          </a:prstGeom>
          <a:noFill/>
        </p:spPr>
        <p:txBody>
          <a:bodyPr wrap="square">
            <a:spAutoFit/>
          </a:bodyPr>
          <a:lstStyle/>
          <a:p>
            <a:pPr marL="0" marR="0">
              <a:lnSpc>
                <a:spcPct val="150000"/>
              </a:lnSpc>
              <a:spcBef>
                <a:spcPts val="0"/>
              </a:spcBef>
              <a:spcAft>
                <a:spcPts val="800"/>
              </a:spcAft>
            </a:pPr>
            <a:r>
              <a:rPr lang="es-CO" sz="1200" kern="100" dirty="0">
                <a:solidFill>
                  <a:schemeClr val="bg1"/>
                </a:solidFill>
                <a:effectLst/>
                <a:latin typeface="Oswald" panose="00000500000000000000" pitchFamily="2" charset="0"/>
                <a:ea typeface="Calibri" panose="020F0502020204030204" pitchFamily="34" charset="0"/>
                <a:cs typeface="Times New Roman" panose="02020603050405020304" pitchFamily="18" charset="0"/>
              </a:rPr>
              <a:t>Así como se ha venido mostrando a través de los anteriores despliegues, el proxy-cache tendrá su propio nodo de procesamiento a través del cual podrá entregar rápidamente las peticiones más frecuentes hechas por las máquinas de café. Por tanto, esta será desplegada en hgrid4 a través del puerto 12346. Tras haber compilado y enviado los artefactos a la máquina, procedemos a descomprimir y ejecutar a través del siguiente comando:</a:t>
            </a:r>
          </a:p>
          <a:p>
            <a:pPr marL="0" marR="0" algn="ctr">
              <a:lnSpc>
                <a:spcPct val="150000"/>
              </a:lnSpc>
              <a:spcBef>
                <a:spcPts val="0"/>
              </a:spcBef>
              <a:spcAft>
                <a:spcPts val="800"/>
              </a:spcAft>
            </a:pPr>
            <a:r>
              <a:rPr lang="es-CO" sz="1200" kern="100" dirty="0">
                <a:solidFill>
                  <a:schemeClr val="bg1"/>
                </a:solidFill>
                <a:effectLst/>
                <a:latin typeface="Oswald" panose="00000500000000000000" pitchFamily="2" charset="0"/>
                <a:ea typeface="Calibri" panose="020F0502020204030204" pitchFamily="34" charset="0"/>
                <a:cs typeface="Times New Roman" panose="02020603050405020304" pitchFamily="18" charset="0"/>
              </a:rPr>
              <a:t>java -</a:t>
            </a:r>
            <a:r>
              <a:rPr lang="es-CO" sz="1200" kern="100" dirty="0" err="1">
                <a:solidFill>
                  <a:schemeClr val="bg1"/>
                </a:solidFill>
                <a:effectLst/>
                <a:latin typeface="Oswald" panose="00000500000000000000" pitchFamily="2" charset="0"/>
                <a:ea typeface="Calibri" panose="020F0502020204030204" pitchFamily="34" charset="0"/>
                <a:cs typeface="Times New Roman" panose="02020603050405020304" pitchFamily="18" charset="0"/>
              </a:rPr>
              <a:t>cp</a:t>
            </a:r>
            <a:r>
              <a:rPr lang="es-CO" sz="1200" kern="100" dirty="0">
                <a:solidFill>
                  <a:schemeClr val="bg1"/>
                </a:solidFill>
                <a:effectLst/>
                <a:latin typeface="Oswald" panose="00000500000000000000" pitchFamily="2" charset="0"/>
                <a:ea typeface="Calibri" panose="020F0502020204030204" pitchFamily="34" charset="0"/>
                <a:cs typeface="Times New Roman" panose="02020603050405020304" pitchFamily="18" charset="0"/>
              </a:rPr>
              <a:t> "./*" </a:t>
            </a:r>
            <a:r>
              <a:rPr lang="es-CO" sz="1200" kern="100" dirty="0" err="1">
                <a:solidFill>
                  <a:schemeClr val="bg1"/>
                </a:solidFill>
                <a:effectLst/>
                <a:latin typeface="Oswald" panose="00000500000000000000" pitchFamily="2" charset="0"/>
                <a:ea typeface="Calibri" panose="020F0502020204030204" pitchFamily="34" charset="0"/>
                <a:cs typeface="Times New Roman" panose="02020603050405020304" pitchFamily="18" charset="0"/>
              </a:rPr>
              <a:t>ProxyCache</a:t>
            </a:r>
            <a:endParaRPr lang="es-CO" sz="1200" kern="100" dirty="0">
              <a:solidFill>
                <a:schemeClr val="bg1"/>
              </a:solidFill>
              <a:effectLst/>
              <a:latin typeface="Oswald"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506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430440" y="37236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DIAGRAMA DE DEPLOYMENT</a:t>
            </a:r>
            <a:endParaRPr dirty="0"/>
          </a:p>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F40D69F1-1FED-8069-8C87-A79440A1726C}"/>
              </a:ext>
            </a:extLst>
          </p:cNvPr>
          <p:cNvPicPr>
            <a:picLocks noChangeAspect="1"/>
          </p:cNvPicPr>
          <p:nvPr/>
        </p:nvPicPr>
        <p:blipFill>
          <a:blip r:embed="rId3"/>
          <a:stretch>
            <a:fillRect/>
          </a:stretch>
        </p:blipFill>
        <p:spPr>
          <a:xfrm>
            <a:off x="1546860" y="1029253"/>
            <a:ext cx="6050280" cy="3084993"/>
          </a:xfrm>
          <a:prstGeom prst="roundRect">
            <a:avLst>
              <a:gd name="adj" fmla="val 3823"/>
            </a:avLst>
          </a:prstGeom>
        </p:spPr>
      </p:pic>
      <p:sp>
        <p:nvSpPr>
          <p:cNvPr id="7" name="TextBox 6">
            <a:extLst>
              <a:ext uri="{FF2B5EF4-FFF2-40B4-BE49-F238E27FC236}">
                <a16:creationId xmlns:a16="http://schemas.microsoft.com/office/drawing/2014/main" id="{DD9D46B9-AE40-6177-4370-576B2DC02B0D}"/>
              </a:ext>
            </a:extLst>
          </p:cNvPr>
          <p:cNvSpPr txBox="1"/>
          <p:nvPr/>
        </p:nvSpPr>
        <p:spPr>
          <a:xfrm>
            <a:off x="1546860" y="4333076"/>
            <a:ext cx="6050280" cy="307777"/>
          </a:xfrm>
          <a:prstGeom prst="rect">
            <a:avLst/>
          </a:prstGeom>
          <a:noFill/>
        </p:spPr>
        <p:txBody>
          <a:bodyPr wrap="square">
            <a:spAutoFit/>
          </a:bodyPr>
          <a:lstStyle/>
          <a:p>
            <a:pPr algn="ctr"/>
            <a:r>
              <a:rPr lang="en-US" dirty="0">
                <a:hlinkClick r:id="rId4"/>
              </a:rPr>
              <a:t>distributed-coffee-machine/docs/Deployment Diagram V1.pdf · GitHub</a:t>
            </a:r>
            <a:endParaRPr lang="es-CO"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246180" y="190230"/>
            <a:ext cx="1887420" cy="9222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solidFill>
                  <a:schemeClr val="accent1"/>
                </a:solidFill>
              </a:rPr>
              <a:t>REPO</a:t>
            </a:r>
            <a:endParaRPr sz="6600" dirty="0">
              <a:solidFill>
                <a:schemeClr val="accent6"/>
              </a:solidFill>
            </a:endParaRPr>
          </a:p>
        </p:txBody>
      </p:sp>
      <p:pic>
        <p:nvPicPr>
          <p:cNvPr id="3" name="Picture 2">
            <a:extLst>
              <a:ext uri="{FF2B5EF4-FFF2-40B4-BE49-F238E27FC236}">
                <a16:creationId xmlns:a16="http://schemas.microsoft.com/office/drawing/2014/main" id="{9A09744E-235C-1A0D-6D19-298A045F377B}"/>
              </a:ext>
            </a:extLst>
          </p:cNvPr>
          <p:cNvPicPr>
            <a:picLocks noChangeAspect="1"/>
          </p:cNvPicPr>
          <p:nvPr/>
        </p:nvPicPr>
        <p:blipFill>
          <a:blip r:embed="rId3"/>
          <a:stretch>
            <a:fillRect/>
          </a:stretch>
        </p:blipFill>
        <p:spPr>
          <a:xfrm>
            <a:off x="1175664" y="1112520"/>
            <a:ext cx="6792671" cy="3015597"/>
          </a:xfrm>
          <a:prstGeom prst="roundRect">
            <a:avLst>
              <a:gd name="adj" fmla="val 4941"/>
            </a:avLst>
          </a:prstGeom>
        </p:spPr>
      </p:pic>
      <p:sp>
        <p:nvSpPr>
          <p:cNvPr id="5" name="TextBox 4">
            <a:extLst>
              <a:ext uri="{FF2B5EF4-FFF2-40B4-BE49-F238E27FC236}">
                <a16:creationId xmlns:a16="http://schemas.microsoft.com/office/drawing/2014/main" id="{3C8726FD-1AE9-622C-DB4F-55DE96DC23EA}"/>
              </a:ext>
            </a:extLst>
          </p:cNvPr>
          <p:cNvSpPr txBox="1"/>
          <p:nvPr/>
        </p:nvSpPr>
        <p:spPr>
          <a:xfrm>
            <a:off x="3726181" y="4486335"/>
            <a:ext cx="4389120" cy="307777"/>
          </a:xfrm>
          <a:prstGeom prst="rect">
            <a:avLst/>
          </a:prstGeom>
          <a:noFill/>
        </p:spPr>
        <p:txBody>
          <a:bodyPr wrap="square">
            <a:spAutoFit/>
          </a:bodyPr>
          <a:lstStyle/>
          <a:p>
            <a:r>
              <a:rPr lang="en-US" dirty="0">
                <a:hlinkClick r:id="rId4"/>
              </a:rPr>
              <a:t>alejandro945/distributed-coffee-machine (github.com)</a:t>
            </a:r>
            <a:endParaRPr lang="es-C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03"/>
        <p:cNvGrpSpPr/>
        <p:nvPr/>
      </p:nvGrpSpPr>
      <p:grpSpPr>
        <a:xfrm>
          <a:off x="0" y="0"/>
          <a:ext cx="0" cy="0"/>
          <a:chOff x="0" y="0"/>
          <a:chExt cx="0" cy="0"/>
        </a:xfrm>
      </p:grpSpPr>
      <p:sp>
        <p:nvSpPr>
          <p:cNvPr id="804" name="Google Shape;804;p35"/>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805" name="Google Shape;805;p35"/>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Actualizar la máquina de café</a:t>
            </a:r>
          </a:p>
        </p:txBody>
      </p:sp>
      <p:grpSp>
        <p:nvGrpSpPr>
          <p:cNvPr id="806" name="Google Shape;806;p35"/>
          <p:cNvGrpSpPr/>
          <p:nvPr/>
        </p:nvGrpSpPr>
        <p:grpSpPr>
          <a:xfrm>
            <a:off x="6275049" y="1382979"/>
            <a:ext cx="2377553" cy="2377553"/>
            <a:chOff x="6198197" y="1098851"/>
            <a:chExt cx="2945797" cy="2945797"/>
          </a:xfrm>
        </p:grpSpPr>
        <p:sp>
          <p:nvSpPr>
            <p:cNvPr id="807" name="Google Shape;807;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5"/>
          <p:cNvGrpSpPr/>
          <p:nvPr/>
        </p:nvGrpSpPr>
        <p:grpSpPr>
          <a:xfrm>
            <a:off x="2598300" y="1013625"/>
            <a:ext cx="95400" cy="3116250"/>
            <a:chOff x="4524300" y="1013625"/>
            <a:chExt cx="95400" cy="3116250"/>
          </a:xfrm>
        </p:grpSpPr>
        <p:sp>
          <p:nvSpPr>
            <p:cNvPr id="840" name="Google Shape;840;p3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06"/>
        <p:cNvGrpSpPr/>
        <p:nvPr/>
      </p:nvGrpSpPr>
      <p:grpSpPr>
        <a:xfrm>
          <a:off x="0" y="0"/>
          <a:ext cx="0" cy="0"/>
          <a:chOff x="0" y="0"/>
          <a:chExt cx="0" cy="0"/>
        </a:xfrm>
      </p:grpSpPr>
      <p:sp>
        <p:nvSpPr>
          <p:cNvPr id="907" name="Google Shape;907;p39"/>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PATRONES IMPLEMENTADOS</a:t>
            </a:r>
            <a:endParaRPr dirty="0"/>
          </a:p>
        </p:txBody>
      </p:sp>
      <p:sp>
        <p:nvSpPr>
          <p:cNvPr id="910" name="Google Shape;910;p39"/>
          <p:cNvSpPr txBox="1">
            <a:spLocks noGrp="1"/>
          </p:cNvSpPr>
          <p:nvPr>
            <p:ph type="title" idx="3"/>
          </p:nvPr>
        </p:nvSpPr>
        <p:spPr>
          <a:xfrm>
            <a:off x="1161132" y="4317150"/>
            <a:ext cx="21453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PROXY-CACHE</a:t>
            </a:r>
            <a:endParaRPr dirty="0"/>
          </a:p>
        </p:txBody>
      </p:sp>
      <p:sp>
        <p:nvSpPr>
          <p:cNvPr id="911" name="Google Shape;911;p39"/>
          <p:cNvSpPr txBox="1">
            <a:spLocks noGrp="1"/>
          </p:cNvSpPr>
          <p:nvPr>
            <p:ph type="title"/>
          </p:nvPr>
        </p:nvSpPr>
        <p:spPr>
          <a:xfrm>
            <a:off x="5837570" y="4317150"/>
            <a:ext cx="21453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OBSERVER</a:t>
            </a:r>
            <a:endParaRPr dirty="0"/>
          </a:p>
        </p:txBody>
      </p:sp>
      <p:grpSp>
        <p:nvGrpSpPr>
          <p:cNvPr id="912" name="Google Shape;912;p39"/>
          <p:cNvGrpSpPr/>
          <p:nvPr/>
        </p:nvGrpSpPr>
        <p:grpSpPr>
          <a:xfrm>
            <a:off x="4524300" y="1089825"/>
            <a:ext cx="95400" cy="3116250"/>
            <a:chOff x="4524300" y="1013625"/>
            <a:chExt cx="95400" cy="3116250"/>
          </a:xfrm>
        </p:grpSpPr>
        <p:sp>
          <p:nvSpPr>
            <p:cNvPr id="913" name="Google Shape;913;p3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810D3FF7-1AFB-0B48-B4EE-A45117CDF864}"/>
              </a:ext>
            </a:extLst>
          </p:cNvPr>
          <p:cNvPicPr>
            <a:picLocks noChangeAspect="1"/>
          </p:cNvPicPr>
          <p:nvPr/>
        </p:nvPicPr>
        <p:blipFill>
          <a:blip r:embed="rId3"/>
          <a:stretch>
            <a:fillRect/>
          </a:stretch>
        </p:blipFill>
        <p:spPr>
          <a:xfrm>
            <a:off x="567683" y="1352292"/>
            <a:ext cx="3540761" cy="2438916"/>
          </a:xfrm>
          <a:prstGeom prst="roundRect">
            <a:avLst>
              <a:gd name="adj" fmla="val 5807"/>
            </a:avLst>
          </a:prstGeom>
        </p:spPr>
      </p:pic>
      <p:pic>
        <p:nvPicPr>
          <p:cNvPr id="13" name="Picture 12">
            <a:extLst>
              <a:ext uri="{FF2B5EF4-FFF2-40B4-BE49-F238E27FC236}">
                <a16:creationId xmlns:a16="http://schemas.microsoft.com/office/drawing/2014/main" id="{89BE3CB0-CA15-FD9C-5507-1FCC81C200D7}"/>
              </a:ext>
            </a:extLst>
          </p:cNvPr>
          <p:cNvPicPr>
            <a:picLocks noChangeAspect="1"/>
          </p:cNvPicPr>
          <p:nvPr/>
        </p:nvPicPr>
        <p:blipFill>
          <a:blip r:embed="rId4"/>
          <a:stretch>
            <a:fillRect/>
          </a:stretch>
        </p:blipFill>
        <p:spPr>
          <a:xfrm>
            <a:off x="4849833" y="756434"/>
            <a:ext cx="4120774" cy="1655065"/>
          </a:xfrm>
          <a:prstGeom prst="roundRect">
            <a:avLst>
              <a:gd name="adj" fmla="val 8285"/>
            </a:avLst>
          </a:prstGeom>
        </p:spPr>
      </p:pic>
      <p:pic>
        <p:nvPicPr>
          <p:cNvPr id="15" name="Picture 14">
            <a:extLst>
              <a:ext uri="{FF2B5EF4-FFF2-40B4-BE49-F238E27FC236}">
                <a16:creationId xmlns:a16="http://schemas.microsoft.com/office/drawing/2014/main" id="{E863E7F7-CA75-3BB2-5280-B97427A47922}"/>
              </a:ext>
            </a:extLst>
          </p:cNvPr>
          <p:cNvPicPr>
            <a:picLocks noChangeAspect="1"/>
          </p:cNvPicPr>
          <p:nvPr/>
        </p:nvPicPr>
        <p:blipFill>
          <a:blip r:embed="rId5"/>
          <a:stretch>
            <a:fillRect/>
          </a:stretch>
        </p:blipFill>
        <p:spPr>
          <a:xfrm>
            <a:off x="5256797" y="2522726"/>
            <a:ext cx="3319520" cy="1683197"/>
          </a:xfrm>
          <a:prstGeom prst="roundRect">
            <a:avLst>
              <a:gd name="adj" fmla="val 8050"/>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930" name="Google Shape;930;p41"/>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 PERDER ALARMAS</a:t>
            </a:r>
            <a:endParaRPr dirty="0"/>
          </a:p>
        </p:txBody>
      </p:sp>
      <p:grpSp>
        <p:nvGrpSpPr>
          <p:cNvPr id="931" name="Google Shape;931;p41"/>
          <p:cNvGrpSpPr/>
          <p:nvPr/>
        </p:nvGrpSpPr>
        <p:grpSpPr>
          <a:xfrm>
            <a:off x="6351340" y="1383010"/>
            <a:ext cx="2301266" cy="2377467"/>
            <a:chOff x="6945936" y="1456203"/>
            <a:chExt cx="2159597" cy="2231107"/>
          </a:xfrm>
        </p:grpSpPr>
        <p:sp>
          <p:nvSpPr>
            <p:cNvPr id="932" name="Google Shape;932;p41"/>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41"/>
          <p:cNvGrpSpPr/>
          <p:nvPr/>
        </p:nvGrpSpPr>
        <p:grpSpPr>
          <a:xfrm>
            <a:off x="2598300" y="1013625"/>
            <a:ext cx="95400" cy="3116250"/>
            <a:chOff x="4524300" y="1013625"/>
            <a:chExt cx="95400" cy="3116250"/>
          </a:xfrm>
        </p:grpSpPr>
        <p:sp>
          <p:nvSpPr>
            <p:cNvPr id="951" name="Google Shape;951;p4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06"/>
        <p:cNvGrpSpPr/>
        <p:nvPr/>
      </p:nvGrpSpPr>
      <p:grpSpPr>
        <a:xfrm>
          <a:off x="0" y="0"/>
          <a:ext cx="0" cy="0"/>
          <a:chOff x="0" y="0"/>
          <a:chExt cx="0" cy="0"/>
        </a:xfrm>
      </p:grpSpPr>
      <p:sp>
        <p:nvSpPr>
          <p:cNvPr id="907" name="Google Shape;907;p39"/>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PATRONES IMPLEMENTADOS</a:t>
            </a:r>
            <a:endParaRPr dirty="0"/>
          </a:p>
        </p:txBody>
      </p:sp>
      <p:sp>
        <p:nvSpPr>
          <p:cNvPr id="910" name="Google Shape;910;p39"/>
          <p:cNvSpPr txBox="1">
            <a:spLocks noGrp="1"/>
          </p:cNvSpPr>
          <p:nvPr>
            <p:ph type="title" idx="3"/>
          </p:nvPr>
        </p:nvSpPr>
        <p:spPr>
          <a:xfrm>
            <a:off x="751235" y="3898557"/>
            <a:ext cx="3472652" cy="9912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RELIABLE MESSAGING CON PERSISTENCIA</a:t>
            </a:r>
            <a:endParaRPr dirty="0"/>
          </a:p>
        </p:txBody>
      </p:sp>
      <p:sp>
        <p:nvSpPr>
          <p:cNvPr id="911" name="Google Shape;911;p39"/>
          <p:cNvSpPr txBox="1">
            <a:spLocks noGrp="1"/>
          </p:cNvSpPr>
          <p:nvPr>
            <p:ph type="title"/>
          </p:nvPr>
        </p:nvSpPr>
        <p:spPr>
          <a:xfrm>
            <a:off x="4920115" y="4107853"/>
            <a:ext cx="3472652"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BROKER</a:t>
            </a:r>
            <a:endParaRPr dirty="0"/>
          </a:p>
        </p:txBody>
      </p:sp>
      <p:pic>
        <p:nvPicPr>
          <p:cNvPr id="3" name="Picture 2">
            <a:extLst>
              <a:ext uri="{FF2B5EF4-FFF2-40B4-BE49-F238E27FC236}">
                <a16:creationId xmlns:a16="http://schemas.microsoft.com/office/drawing/2014/main" id="{BC4A5A99-756D-EB65-4A40-C42A7B3DA6DF}"/>
              </a:ext>
            </a:extLst>
          </p:cNvPr>
          <p:cNvPicPr>
            <a:picLocks noChangeAspect="1"/>
          </p:cNvPicPr>
          <p:nvPr/>
        </p:nvPicPr>
        <p:blipFill>
          <a:blip r:embed="rId3"/>
          <a:stretch>
            <a:fillRect/>
          </a:stretch>
        </p:blipFill>
        <p:spPr>
          <a:xfrm>
            <a:off x="751235" y="1312482"/>
            <a:ext cx="7641529" cy="2518536"/>
          </a:xfrm>
          <a:prstGeom prst="roundRect">
            <a:avLst>
              <a:gd name="adj" fmla="val 7345"/>
            </a:avLst>
          </a:prstGeom>
        </p:spPr>
      </p:pic>
    </p:spTree>
    <p:extLst>
      <p:ext uri="{BB962C8B-B14F-4D97-AF65-F5344CB8AC3E}">
        <p14:creationId xmlns:p14="http://schemas.microsoft.com/office/powerpoint/2010/main" val="414541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INSTRUCCIONES DE DESPLIEGUE</a:t>
            </a:r>
            <a:endParaRPr dirty="0"/>
          </a:p>
        </p:txBody>
      </p:sp>
      <p:sp>
        <p:nvSpPr>
          <p:cNvPr id="674" name="Google Shape;674;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BASE DE DATOS</a:t>
            </a:r>
            <a:endParaRPr dirty="0"/>
          </a:p>
        </p:txBody>
      </p:sp>
      <p:sp>
        <p:nvSpPr>
          <p:cNvPr id="675" name="Google Shape;675;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7" name="Google Shape;677;p29"/>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SERVIDOR CENTRAL</a:t>
            </a:r>
            <a:endParaRPr dirty="0"/>
          </a:p>
        </p:txBody>
      </p:sp>
      <p:sp>
        <p:nvSpPr>
          <p:cNvPr id="678" name="Google Shape;678;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80" name="Google Shape;680;p29"/>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MÁQUINAS DE CAFÉ</a:t>
            </a:r>
            <a:endParaRPr dirty="0"/>
          </a:p>
        </p:txBody>
      </p:sp>
      <p:sp>
        <p:nvSpPr>
          <p:cNvPr id="681" name="Google Shape;681;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83" name="Google Shape;683;p29"/>
          <p:cNvSpPr txBox="1">
            <a:spLocks noGrp="1"/>
          </p:cNvSpPr>
          <p:nvPr>
            <p:ph type="subTitle" idx="13"/>
          </p:nvPr>
        </p:nvSpPr>
        <p:spPr>
          <a:xfrm>
            <a:off x="719600" y="3012423"/>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LOGISTICA</a:t>
            </a:r>
            <a:endParaRPr dirty="0"/>
          </a:p>
        </p:txBody>
      </p:sp>
      <p:sp>
        <p:nvSpPr>
          <p:cNvPr id="684" name="Google Shape;684;p29"/>
          <p:cNvSpPr txBox="1">
            <a:spLocks noGrp="1"/>
          </p:cNvSpPr>
          <p:nvPr>
            <p:ph type="title" idx="14"/>
          </p:nvPr>
        </p:nvSpPr>
        <p:spPr>
          <a:xfrm>
            <a:off x="1329200" y="25601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86" name="Google Shape;686;p29"/>
          <p:cNvSpPr txBox="1">
            <a:spLocks noGrp="1"/>
          </p:cNvSpPr>
          <p:nvPr>
            <p:ph type="subTitle" idx="16"/>
          </p:nvPr>
        </p:nvSpPr>
        <p:spPr>
          <a:xfrm>
            <a:off x="3413400" y="3012423"/>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BODEGA</a:t>
            </a:r>
            <a:endParaRPr dirty="0"/>
          </a:p>
        </p:txBody>
      </p:sp>
      <p:sp>
        <p:nvSpPr>
          <p:cNvPr id="687" name="Google Shape;687;p29"/>
          <p:cNvSpPr txBox="1">
            <a:spLocks noGrp="1"/>
          </p:cNvSpPr>
          <p:nvPr>
            <p:ph type="title" idx="17"/>
          </p:nvPr>
        </p:nvSpPr>
        <p:spPr>
          <a:xfrm>
            <a:off x="4023025" y="25601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89" name="Google Shape;689;p29"/>
          <p:cNvSpPr txBox="1">
            <a:spLocks noGrp="1"/>
          </p:cNvSpPr>
          <p:nvPr>
            <p:ph type="subTitle" idx="19"/>
          </p:nvPr>
        </p:nvSpPr>
        <p:spPr>
          <a:xfrm>
            <a:off x="6107050" y="3012421"/>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BROKER</a:t>
            </a:r>
            <a:endParaRPr dirty="0"/>
          </a:p>
        </p:txBody>
      </p:sp>
      <p:sp>
        <p:nvSpPr>
          <p:cNvPr id="690" name="Google Shape;690;p29"/>
          <p:cNvSpPr txBox="1">
            <a:spLocks noGrp="1"/>
          </p:cNvSpPr>
          <p:nvPr>
            <p:ph type="title" idx="20"/>
          </p:nvPr>
        </p:nvSpPr>
        <p:spPr>
          <a:xfrm>
            <a:off x="6716550" y="25601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7" name="Google Shape;689;p29">
            <a:extLst>
              <a:ext uri="{FF2B5EF4-FFF2-40B4-BE49-F238E27FC236}">
                <a16:creationId xmlns:a16="http://schemas.microsoft.com/office/drawing/2014/main" id="{4D8CF872-4609-8E05-F718-EEAFEF452F03}"/>
              </a:ext>
            </a:extLst>
          </p:cNvPr>
          <p:cNvSpPr txBox="1">
            <a:spLocks/>
          </p:cNvSpPr>
          <p:nvPr/>
        </p:nvSpPr>
        <p:spPr>
          <a:xfrm>
            <a:off x="3413550" y="4213800"/>
            <a:ext cx="231690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s-CO" dirty="0">
                <a:solidFill>
                  <a:schemeClr val="accent6">
                    <a:lumMod val="75000"/>
                  </a:schemeClr>
                </a:solidFill>
              </a:rPr>
              <a:t>PROXY-CACHE</a:t>
            </a:r>
          </a:p>
        </p:txBody>
      </p:sp>
      <p:sp>
        <p:nvSpPr>
          <p:cNvPr id="28" name="Google Shape;690;p29">
            <a:extLst>
              <a:ext uri="{FF2B5EF4-FFF2-40B4-BE49-F238E27FC236}">
                <a16:creationId xmlns:a16="http://schemas.microsoft.com/office/drawing/2014/main" id="{C775686F-39C2-0FD8-FED6-3714AC159B18}"/>
              </a:ext>
            </a:extLst>
          </p:cNvPr>
          <p:cNvSpPr txBox="1">
            <a:spLocks/>
          </p:cNvSpPr>
          <p:nvPr/>
        </p:nvSpPr>
        <p:spPr>
          <a:xfrm>
            <a:off x="4023050" y="3761511"/>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accent6">
                    <a:lumMod val="75000"/>
                  </a:schemeClr>
                </a:solidFill>
              </a:rPr>
              <a:t>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1. BASE DE DATOS</a:t>
            </a:r>
          </a:p>
        </p:txBody>
      </p:sp>
      <p:sp>
        <p:nvSpPr>
          <p:cNvPr id="8" name="Rectangle 4">
            <a:extLst>
              <a:ext uri="{FF2B5EF4-FFF2-40B4-BE49-F238E27FC236}">
                <a16:creationId xmlns:a16="http://schemas.microsoft.com/office/drawing/2014/main" id="{9E93751F-F423-FAE6-C059-A40502E7E3AE}"/>
              </a:ext>
            </a:extLst>
          </p:cNvPr>
          <p:cNvSpPr>
            <a:spLocks noChangeArrowheads="1"/>
          </p:cNvSpPr>
          <p:nvPr/>
        </p:nvSpPr>
        <p:spPr bwMode="auto">
          <a:xfrm>
            <a:off x="1022509" y="1272132"/>
            <a:ext cx="3598686" cy="301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C</a:t>
            </a:r>
            <a:r>
              <a:rPr kumimoji="0" lang="es-CO" altLang="es-CO" sz="1600" b="1" i="0" u="none" strike="noStrike" cap="none" normalizeH="0" baseline="0" dirty="0" bmk="">
                <a:ln>
                  <a:noFill/>
                </a:ln>
                <a:solidFill>
                  <a:schemeClr val="tx1"/>
                </a:solidFill>
                <a:effectLst/>
                <a:latin typeface="Oswald" panose="00000500000000000000" pitchFamily="2" charset="0"/>
                <a:cs typeface="Times New Roman" panose="02020603050405020304" pitchFamily="18" charset="0"/>
              </a:rPr>
              <a:t>onfiguración de la base de datos</a:t>
            </a:r>
            <a:endParaRPr kumimoji="0" lang="es-CO" altLang="es-CO" sz="1600" b="1" i="0" u="none" strike="noStrike" cap="none" normalizeH="0" baseline="0" dirty="0">
              <a:ln>
                <a:noFill/>
              </a:ln>
              <a:solidFill>
                <a:schemeClr val="tx1"/>
              </a:solidFill>
              <a:effectLst/>
              <a:latin typeface="Oswald" panose="00000500000000000000" pitchFamily="2" charset="0"/>
              <a:cs typeface="Times New Roman" panose="02020603050405020304" pitchFamily="18" charset="0"/>
            </a:endParaRPr>
          </a:p>
          <a:p>
            <a:pPr marR="0" lvl="0" indent="-182880" algn="l" defTabSz="914400" rtl="0" eaLnBrk="0" fontAlgn="base" latinLnBrk="0" hangingPunct="0">
              <a:lnSpc>
                <a:spcPct val="150000"/>
              </a:lnSpc>
              <a:spcBef>
                <a:spcPct val="0"/>
              </a:spcBef>
              <a:spcAft>
                <a:spcPct val="0"/>
              </a:spcAft>
              <a:buClrTx/>
              <a:buSzTx/>
              <a:buFont typeface="+mj-lt"/>
              <a:buAutoNum type="arabicPeriod"/>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El primer paso para configurar la base de datos fue crear el usuario para el equipo. Este usuario lleva por nombre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cofmachu_ssv</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y además tiene la contraseña, la cual es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cofmachpwd</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(Ver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linea</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1)</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R="0" lvl="0" indent="-182880" algn="l" defTabSz="914400" rtl="0" eaLnBrk="0" fontAlgn="base" latinLnBrk="0" hangingPunct="0">
              <a:lnSpc>
                <a:spcPct val="150000"/>
              </a:lnSpc>
              <a:spcBef>
                <a:spcPct val="0"/>
              </a:spcBef>
              <a:spcAft>
                <a:spcPct val="0"/>
              </a:spcAft>
              <a:buClrTx/>
              <a:buSzTx/>
              <a:buFont typeface="+mj-lt"/>
              <a:buAutoNum type="arabicPeriod"/>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Una vez creado el usuario, pasamos a crear nuestra base de datos, con nombre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coffeemachine</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y le asignamos un propietario, el cual es el usuario creado anteriormente. (Ver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linea</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2)</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R="0" lvl="0" indent="-182880" algn="l" defTabSz="914400" rtl="0" eaLnBrk="0" fontAlgn="base" latinLnBrk="0" hangingPunct="0">
              <a:lnSpc>
                <a:spcPct val="150000"/>
              </a:lnSpc>
              <a:spcBef>
                <a:spcPct val="0"/>
              </a:spcBef>
              <a:spcAft>
                <a:spcPct val="0"/>
              </a:spcAft>
              <a:buClrTx/>
              <a:buSzTx/>
              <a:buFont typeface="+mj-lt"/>
              <a:buAutoNum type="arabicPeriod"/>
              <a:tabLst/>
            </a:pP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Finalmente conectamos nuestra basa de datos. (Ver </a:t>
            </a:r>
            <a:r>
              <a:rPr kumimoji="0" lang="es-CO" altLang="es-CO" sz="1200" b="0" i="0" u="none" strike="noStrike" cap="none" normalizeH="0" baseline="0" dirty="0" err="1">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linea</a:t>
            </a:r>
            <a:r>
              <a:rPr kumimoji="0" lang="es-CO" altLang="es-CO" sz="1200" b="0" i="0" u="none" strike="noStrike" cap="none" normalizeH="0" baseline="0" dirty="0">
                <a:ln>
                  <a:noFill/>
                </a:ln>
                <a:solidFill>
                  <a:schemeClr val="tx1"/>
                </a:solidFill>
                <a:effectLst/>
                <a:latin typeface="Oswald" panose="00000500000000000000" pitchFamily="2" charset="0"/>
                <a:ea typeface="Calibri" panose="020F0502020204030204" pitchFamily="34" charset="0"/>
                <a:cs typeface="Times New Roman" panose="02020603050405020304" pitchFamily="18" charset="0"/>
              </a:rPr>
              <a:t> 3)</a:t>
            </a:r>
            <a:endParaRPr kumimoji="0" lang="es-CO" altLang="es-CO" sz="1200" b="0" i="0" u="none" strike="noStrike" cap="none" normalizeH="0" baseline="0" dirty="0">
              <a:ln>
                <a:noFill/>
              </a:ln>
              <a:solidFill>
                <a:schemeClr val="tx1"/>
              </a:solidFill>
              <a:effectLst/>
              <a:latin typeface="Oswald"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s-CO" altLang="es-CO" sz="1600" b="0" i="0" u="none" strike="noStrike" cap="none" normalizeH="0" baseline="0" dirty="0">
              <a:ln>
                <a:noFill/>
              </a:ln>
              <a:solidFill>
                <a:schemeClr val="tx1"/>
              </a:solidFill>
              <a:effectLst/>
              <a:latin typeface="Oswald" panose="00000500000000000000" pitchFamily="2" charset="0"/>
            </a:endParaRPr>
          </a:p>
        </p:txBody>
      </p:sp>
      <p:pic>
        <p:nvPicPr>
          <p:cNvPr id="1027" name="Imagen 1" descr="Interfaz de usuario gráfica, Texto, Aplicación&#10;&#10;Descripción generada automáticamente">
            <a:extLst>
              <a:ext uri="{FF2B5EF4-FFF2-40B4-BE49-F238E27FC236}">
                <a16:creationId xmlns:a16="http://schemas.microsoft.com/office/drawing/2014/main" id="{B31CB299-57E3-B10D-E09C-57DFEB5FF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4388"/>
          <a:stretch>
            <a:fillRect/>
          </a:stretch>
        </p:blipFill>
        <p:spPr bwMode="auto">
          <a:xfrm>
            <a:off x="5628102" y="2163618"/>
            <a:ext cx="3086100" cy="1809750"/>
          </a:xfrm>
          <a:prstGeom prst="roundRect">
            <a:avLst>
              <a:gd name="adj" fmla="val 9498"/>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39653" y="700636"/>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73;p29">
            <a:extLst>
              <a:ext uri="{FF2B5EF4-FFF2-40B4-BE49-F238E27FC236}">
                <a16:creationId xmlns:a16="http://schemas.microsoft.com/office/drawing/2014/main" id="{375828E7-F42B-F29C-75D2-B38C8A5CF6DE}"/>
              </a:ext>
            </a:extLst>
          </p:cNvPr>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s-CO" dirty="0"/>
              <a:t>1. BASE DE DATOS</a:t>
            </a:r>
          </a:p>
        </p:txBody>
      </p:sp>
      <p:sp>
        <p:nvSpPr>
          <p:cNvPr id="8" name="Rectangle 4">
            <a:extLst>
              <a:ext uri="{FF2B5EF4-FFF2-40B4-BE49-F238E27FC236}">
                <a16:creationId xmlns:a16="http://schemas.microsoft.com/office/drawing/2014/main" id="{9E93751F-F423-FAE6-C059-A40502E7E3AE}"/>
              </a:ext>
            </a:extLst>
          </p:cNvPr>
          <p:cNvSpPr>
            <a:spLocks noChangeArrowheads="1"/>
          </p:cNvSpPr>
          <p:nvPr/>
        </p:nvSpPr>
        <p:spPr bwMode="auto">
          <a:xfrm>
            <a:off x="905203" y="1798413"/>
            <a:ext cx="6885732" cy="1546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Archivos de la base de datos</a:t>
            </a:r>
          </a:p>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Para configurar nuestra base de datos, contamos con dos archivos .</a:t>
            </a:r>
            <a:r>
              <a:rPr kumimoji="0" lang="es-CO" altLang="es-CO" sz="1200" i="0" u="none" strike="noStrike" cap="none" normalizeH="0" baseline="0" dirty="0" err="1">
                <a:ln>
                  <a:noFill/>
                </a:ln>
                <a:solidFill>
                  <a:schemeClr val="tx1"/>
                </a:solidFill>
                <a:effectLst/>
                <a:latin typeface="Oswald" panose="00000500000000000000" pitchFamily="2" charset="0"/>
                <a:cs typeface="Times New Roman" panose="02020603050405020304" pitchFamily="18" charset="0"/>
              </a:rPr>
              <a:t>sql</a:t>
            </a:r>
            <a:r>
              <a:rPr kumimoji="0" lang="es-CO" altLang="es-CO" sz="1200"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 los cuales son los encargados de crear las tablas y de realizar los </a:t>
            </a:r>
            <a:r>
              <a:rPr kumimoji="0" lang="es-CO" altLang="es-CO" sz="1200" i="0" u="none" strike="noStrike" cap="none" normalizeH="0" baseline="0" dirty="0" err="1">
                <a:ln>
                  <a:noFill/>
                </a:ln>
                <a:solidFill>
                  <a:schemeClr val="tx1"/>
                </a:solidFill>
                <a:effectLst/>
                <a:latin typeface="Oswald" panose="00000500000000000000" pitchFamily="2" charset="0"/>
                <a:cs typeface="Times New Roman" panose="02020603050405020304" pitchFamily="18" charset="0"/>
              </a:rPr>
              <a:t>insterts</a:t>
            </a:r>
            <a:r>
              <a:rPr kumimoji="0" lang="es-CO" altLang="es-CO" sz="1200"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 a continuación, vamos a ver el contenido de cada uno de ellos.</a:t>
            </a:r>
          </a:p>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1. El archivo para crear las tablas lleva por nombre </a:t>
            </a:r>
            <a:r>
              <a:rPr kumimoji="0" lang="es-CO" altLang="es-CO" sz="1200" i="0" u="none" strike="noStrike" cap="none" normalizeH="0" baseline="0" dirty="0" err="1">
                <a:ln>
                  <a:noFill/>
                </a:ln>
                <a:solidFill>
                  <a:schemeClr val="tx1"/>
                </a:solidFill>
                <a:effectLst/>
                <a:latin typeface="Oswald" panose="00000500000000000000" pitchFamily="2" charset="0"/>
                <a:cs typeface="Times New Roman" panose="02020603050405020304" pitchFamily="18" charset="0"/>
              </a:rPr>
              <a:t>coffeemach-ddl.sql</a:t>
            </a:r>
            <a:endParaRPr kumimoji="0" lang="es-CO" altLang="es-CO" sz="1200" i="0" u="none" strike="noStrike" cap="none" normalizeH="0" baseline="0" dirty="0">
              <a:ln>
                <a:noFill/>
              </a:ln>
              <a:solidFill>
                <a:schemeClr val="tx1"/>
              </a:solidFill>
              <a:effectLst/>
              <a:latin typeface="Oswald" panose="00000500000000000000" pitchFamily="2"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s-CO" altLang="es-CO" sz="1200"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2. El archivo para hacer los </a:t>
            </a:r>
            <a:r>
              <a:rPr kumimoji="0" lang="es-CO" altLang="es-CO" sz="1200" i="0" u="none" strike="noStrike" cap="none" normalizeH="0" baseline="0" dirty="0" err="1">
                <a:ln>
                  <a:noFill/>
                </a:ln>
                <a:solidFill>
                  <a:schemeClr val="tx1"/>
                </a:solidFill>
                <a:effectLst/>
                <a:latin typeface="Oswald" panose="00000500000000000000" pitchFamily="2" charset="0"/>
                <a:cs typeface="Times New Roman" panose="02020603050405020304" pitchFamily="18" charset="0"/>
              </a:rPr>
              <a:t>inserts</a:t>
            </a:r>
            <a:r>
              <a:rPr kumimoji="0" lang="es-CO" altLang="es-CO" sz="1200" i="0" u="none" strike="noStrike" cap="none" normalizeH="0" baseline="0" dirty="0">
                <a:ln>
                  <a:noFill/>
                </a:ln>
                <a:solidFill>
                  <a:schemeClr val="tx1"/>
                </a:solidFill>
                <a:effectLst/>
                <a:latin typeface="Oswald" panose="00000500000000000000" pitchFamily="2" charset="0"/>
                <a:cs typeface="Times New Roman" panose="02020603050405020304" pitchFamily="18" charset="0"/>
              </a:rPr>
              <a:t> lleva por nombre </a:t>
            </a:r>
            <a:r>
              <a:rPr kumimoji="0" lang="es-CO" altLang="es-CO" sz="1200" i="0" u="none" strike="noStrike" cap="none" normalizeH="0" baseline="0" dirty="0" err="1">
                <a:ln>
                  <a:noFill/>
                </a:ln>
                <a:solidFill>
                  <a:schemeClr val="tx1"/>
                </a:solidFill>
                <a:effectLst/>
                <a:latin typeface="Oswald" panose="00000500000000000000" pitchFamily="2" charset="0"/>
                <a:cs typeface="Times New Roman" panose="02020603050405020304" pitchFamily="18" charset="0"/>
              </a:rPr>
              <a:t>coffeemach-inserts.sql</a:t>
            </a:r>
            <a:endParaRPr kumimoji="0" lang="es-CO" altLang="es-CO" sz="1200" i="0" u="none" strike="noStrike" cap="none" normalizeH="0" baseline="0" dirty="0">
              <a:ln>
                <a:noFill/>
              </a:ln>
              <a:solidFill>
                <a:schemeClr val="tx1"/>
              </a:solidFill>
              <a:effectLst/>
              <a:latin typeface="Oswald" panose="00000500000000000000" pitchFamily="2" charset="0"/>
              <a:cs typeface="Times New Roman" panose="02020603050405020304" pitchFamily="18" charset="0"/>
            </a:endParaRPr>
          </a:p>
        </p:txBody>
      </p:sp>
    </p:spTree>
    <p:extLst>
      <p:ext uri="{BB962C8B-B14F-4D97-AF65-F5344CB8AC3E}">
        <p14:creationId xmlns:p14="http://schemas.microsoft.com/office/powerpoint/2010/main" val="4181171443"/>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1230</Words>
  <Application>Microsoft Office PowerPoint</Application>
  <PresentationFormat>On-screen Show (16:9)</PresentationFormat>
  <Paragraphs>83</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Roboto</vt:lpstr>
      <vt:lpstr>Roboto Condensed Light</vt:lpstr>
      <vt:lpstr>Raleway</vt:lpstr>
      <vt:lpstr>Livvic</vt:lpstr>
      <vt:lpstr>Oswald</vt:lpstr>
      <vt:lpstr>Software Development Bussines Plan by Slidesgo</vt:lpstr>
      <vt:lpstr>Despliegue Coffee Machine System</vt:lpstr>
      <vt:lpstr>DIAGRAMA DE DEPLOYMENT </vt:lpstr>
      <vt:lpstr>01</vt:lpstr>
      <vt:lpstr>PATRONES IMPLEMENTADOS</vt:lpstr>
      <vt:lpstr>02</vt:lpstr>
      <vt:lpstr>PATRONES IMPLEMENTADOS</vt:lpstr>
      <vt:lpstr>INSTRUCCIONES DE DESPLIEGUE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Despliegue Coffee Machine System</dc:title>
  <dc:creator>Alexander Sánchez</dc:creator>
  <cp:lastModifiedBy>Alexander Sanchez Sanchez</cp:lastModifiedBy>
  <cp:revision>1</cp:revision>
  <dcterms:modified xsi:type="dcterms:W3CDTF">2023-06-14T19:54:13Z</dcterms:modified>
</cp:coreProperties>
</file>