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6" r:id="rId2"/>
    <p:sldId id="433" r:id="rId3"/>
    <p:sldId id="418" r:id="rId4"/>
    <p:sldId id="437" r:id="rId5"/>
    <p:sldId id="421" r:id="rId6"/>
    <p:sldId id="419" r:id="rId7"/>
    <p:sldId id="436" r:id="rId8"/>
    <p:sldId id="435" r:id="rId9"/>
    <p:sldId id="423" r:id="rId10"/>
    <p:sldId id="424" r:id="rId11"/>
    <p:sldId id="438" r:id="rId12"/>
    <p:sldId id="439" r:id="rId13"/>
    <p:sldId id="425" r:id="rId14"/>
    <p:sldId id="426" r:id="rId15"/>
    <p:sldId id="427" r:id="rId16"/>
    <p:sldId id="429" r:id="rId17"/>
    <p:sldId id="440" r:id="rId18"/>
    <p:sldId id="441" r:id="rId19"/>
  </p:sldIdLst>
  <p:sldSz cx="9144000" cy="6858000" type="screen4x3"/>
  <p:notesSz cx="6669088" cy="9774238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4A2"/>
    <a:srgbClr val="91BAD0"/>
    <a:srgbClr val="002C52"/>
    <a:srgbClr val="8EB1CC"/>
    <a:srgbClr val="88A7CB"/>
    <a:srgbClr val="30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73323" autoAdjust="0"/>
  </p:normalViewPr>
  <p:slideViewPr>
    <p:cSldViewPr>
      <p:cViewPr varScale="1">
        <p:scale>
          <a:sx n="90" d="100"/>
          <a:sy n="90" d="100"/>
        </p:scale>
        <p:origin x="3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8866-18A2-4ED0-BD72-7B895059B9CF}" type="datetimeFigureOut">
              <a:rPr lang="es-ES" smtClean="0"/>
              <a:pPr/>
              <a:t>08/09/2019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42763"/>
            <a:ext cx="5335270" cy="439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9938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3830"/>
            <a:ext cx="2889938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30375-AC4D-4A01-BA2B-8993D59696B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24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a lot of practical works in </a:t>
            </a:r>
            <a:r>
              <a:rPr lang="en-US" dirty="0" err="1"/>
              <a:t>WiFi</a:t>
            </a:r>
            <a:r>
              <a:rPr lang="en-US" dirty="0"/>
              <a:t> localization system but unfortunately not for LTE</a:t>
            </a:r>
          </a:p>
          <a:p>
            <a:r>
              <a:rPr lang="en-US" dirty="0"/>
              <a:t>I have to emphasize that there are a lot of practical works in a </a:t>
            </a:r>
            <a:r>
              <a:rPr lang="en-US" dirty="0" err="1"/>
              <a:t>WiFi</a:t>
            </a:r>
            <a:r>
              <a:rPr lang="en-US" dirty="0"/>
              <a:t> localization system in indoor but for LTE few studies with real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31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Observed Time Difference Of Arrival (OTDOA)  requires several base station, this is why we are going to focus on the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00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any modification of the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15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long as the bandwidth increments the resolution increments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72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long as number of antennas increases the accuracy increases because the is more information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27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srsLTE</a:t>
            </a:r>
            <a:r>
              <a:rPr lang="en-US" dirty="0"/>
              <a:t> does not support 4x4 antennas, we implemented the functionality of the angle of arrival in </a:t>
            </a:r>
            <a:r>
              <a:rPr lang="en-US" dirty="0" err="1"/>
              <a:t>gnuradio</a:t>
            </a:r>
            <a:r>
              <a:rPr lang="en-US" dirty="0"/>
              <a:t>. This is why we need an extra USRP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1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SRS configuration, the periodicity goes from 2ms to 320ms. We fixed it to 10ms we believe that it is enough for moving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19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51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delays in the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0375-AC4D-4A01-BA2B-8993D59696B1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4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ractal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56000" cy="685800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73323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851920" y="3753036"/>
            <a:ext cx="5114779" cy="1101248"/>
          </a:xfrm>
        </p:spPr>
        <p:txBody>
          <a:bodyPr lIns="45720" tIns="0" rIns="45720" bIns="0">
            <a:normAutofit/>
          </a:bodyPr>
          <a:lstStyle>
            <a:lvl1pPr marL="0" indent="0" algn="r">
              <a:buNone/>
              <a:defRPr sz="3200">
                <a:solidFill>
                  <a:srgbClr val="3284A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735796" y="2384884"/>
            <a:ext cx="6228692" cy="133206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2C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4" descr="C:\Documents and Settings\Ignacio\Desktop\Logos\IMDEA Networks\Logotypes\logotype image- png\color\institute_imdea_networks_dark_background.png"/>
          <p:cNvPicPr>
            <a:picLocks noChangeAspect="1" noChangeArrowheads="1"/>
          </p:cNvPicPr>
          <p:nvPr userDrawn="1"/>
        </p:nvPicPr>
        <p:blipFill>
          <a:blip r:embed="rId3" cstate="print"/>
          <a:srcRect b="37449"/>
          <a:stretch>
            <a:fillRect/>
          </a:stretch>
        </p:blipFill>
        <p:spPr bwMode="auto">
          <a:xfrm rot="16200000">
            <a:off x="-1083398" y="1379542"/>
            <a:ext cx="3821963" cy="1440160"/>
          </a:xfrm>
          <a:prstGeom prst="rect">
            <a:avLst/>
          </a:prstGeom>
          <a:noFill/>
        </p:spPr>
      </p:pic>
      <p:pic>
        <p:nvPicPr>
          <p:cNvPr id="1026" name="Picture 2" descr="C:\Documents and Settings\Ignacio\Desktop\Templates\PPT\Nueva version julio2012\Developing clear background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5565243"/>
            <a:ext cx="4211191" cy="1104117"/>
          </a:xfrm>
          <a:prstGeom prst="rect">
            <a:avLst/>
          </a:prstGeom>
          <a:noFill/>
        </p:spPr>
      </p:pic>
      <p:pic>
        <p:nvPicPr>
          <p:cNvPr id="12" name="Picture 4" descr="C:\Documents and Settings\Ignacio\Desktop\Logos\IMDEA Networks\Logotypes\logotype image- png\color\institute_imdea_networks_white_background_en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244" y="188640"/>
            <a:ext cx="2124236" cy="127966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8640"/>
            <a:ext cx="1108726" cy="13864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488" y="188640"/>
            <a:ext cx="1440000" cy="6480721"/>
          </a:xfrm>
        </p:spPr>
        <p:txBody>
          <a:bodyPr vert="eaVert" anchor="ctr"/>
          <a:lstStyle>
            <a:lvl1pPr>
              <a:defRPr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588" y="188640"/>
            <a:ext cx="6480000" cy="648072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5400000">
            <a:off x="-900608" y="4185084"/>
            <a:ext cx="2520280" cy="288032"/>
          </a:xfrm>
          <a:prstGeom prst="rect">
            <a:avLst/>
          </a:prstGeom>
        </p:spPr>
        <p:txBody>
          <a:bodyPr vert="horz" t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www.networks.imdea.org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 rot="5400000">
            <a:off x="71652" y="368508"/>
            <a:ext cx="588336" cy="228600"/>
          </a:xfrm>
          <a:prstGeom prst="rect">
            <a:avLst/>
          </a:prstGeom>
        </p:spPr>
        <p:txBody>
          <a:bodyPr vert="horz" lIns="0" tIns="0" rIns="0" bIns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59EDA0-296C-4BA5-901B-5BF081192963}" type="slidenum">
              <a:rPr kumimoji="0" lang="es-E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26"/>
          <p:cNvSpPr>
            <a:spLocks noGrp="1"/>
          </p:cNvSpPr>
          <p:nvPr>
            <p:ph type="dt" sz="half" idx="2"/>
          </p:nvPr>
        </p:nvSpPr>
        <p:spPr>
          <a:xfrm rot="5400000">
            <a:off x="-647140" y="1954277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88" y="1088740"/>
            <a:ext cx="8100000" cy="5580000"/>
          </a:xfrm>
        </p:spPr>
        <p:txBody>
          <a:bodyPr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>
                <a:solidFill>
                  <a:srgbClr val="002C52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8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002C5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 rot="16200000">
            <a:off x="-1374085" y="2894366"/>
            <a:ext cx="3431232" cy="324036"/>
          </a:xfrm>
          <a:prstGeom prst="rect">
            <a:avLst/>
          </a:prstGeom>
        </p:spPr>
        <p:txBody>
          <a:bodyPr vert="horz" tIns="0" bIns="0" anchor="ctr"/>
          <a:lstStyle>
            <a:lvl1pPr>
              <a:defRPr sz="2000">
                <a:solidFill>
                  <a:srgbClr val="8EB1CC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www.networks.imdea.org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44" y="188640"/>
            <a:ext cx="8100000" cy="792000"/>
          </a:xfrm>
        </p:spPr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588" y="1124745"/>
            <a:ext cx="3960000" cy="5544616"/>
          </a:xfrm>
        </p:spPr>
        <p:txBody>
          <a:bodyPr anchor="t"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 sz="2000"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 sz="1800">
                <a:solidFill>
                  <a:srgbClr val="002C52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044" y="1124745"/>
            <a:ext cx="3960000" cy="5544616"/>
          </a:xfrm>
        </p:spPr>
        <p:txBody>
          <a:bodyPr anchor="t"/>
          <a:lstStyle>
            <a:lvl1pPr>
              <a:defRPr sz="2800">
                <a:solidFill>
                  <a:srgbClr val="002C52"/>
                </a:solidFill>
              </a:defRPr>
            </a:lvl1pPr>
            <a:lvl2pPr>
              <a:defRPr sz="2400">
                <a:solidFill>
                  <a:srgbClr val="002C52"/>
                </a:solidFill>
              </a:defRPr>
            </a:lvl2pPr>
            <a:lvl3pPr>
              <a:defRPr sz="2000">
                <a:solidFill>
                  <a:srgbClr val="002C52"/>
                </a:solidFill>
              </a:defRPr>
            </a:lvl3pPr>
            <a:lvl4pPr>
              <a:defRPr sz="1800">
                <a:solidFill>
                  <a:srgbClr val="002C52"/>
                </a:solidFill>
              </a:defRPr>
            </a:lvl4pPr>
            <a:lvl5pPr>
              <a:defRPr sz="1800">
                <a:solidFill>
                  <a:srgbClr val="002C52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44" y="188640"/>
            <a:ext cx="8100000" cy="792000"/>
          </a:xfrm>
        </p:spPr>
        <p:txBody>
          <a:bodyPr anchor="ctr"/>
          <a:lstStyle>
            <a:lvl1pPr>
              <a:defRPr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588" y="6248164"/>
            <a:ext cx="378000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accent4">
                    <a:lumMod val="50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8064" y="6248164"/>
            <a:ext cx="378000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accent4">
                    <a:lumMod val="50000"/>
                  </a:schemeClr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3588" y="1124744"/>
            <a:ext cx="3780000" cy="496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64" y="1124744"/>
            <a:ext cx="3780000" cy="496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188640"/>
            <a:ext cx="8100000" cy="792000"/>
          </a:xfrm>
        </p:spPr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6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396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7396" y="1497417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C5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7396" y="2133600"/>
            <a:ext cx="8100000" cy="453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Date Placeholder 26"/>
          <p:cNvSpPr>
            <a:spLocks noGrp="1"/>
          </p:cNvSpPr>
          <p:nvPr>
            <p:ph type="dt" sz="half" idx="13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84A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588" y="1088740"/>
            <a:ext cx="8100000" cy="5580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04" y="236358"/>
            <a:ext cx="479766" cy="4203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666245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actal 2.jpg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720000" cy="685800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64488" y="18864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vert="horz" lIns="45720" tIns="0" rIns="45720" bIns="0" anchor="ctr" anchorCtr="0">
            <a:norm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863588" y="1088740"/>
            <a:ext cx="8100000" cy="558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rot="16200000">
            <a:off x="-1098629" y="4347102"/>
            <a:ext cx="2880320" cy="324036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600" b="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07504" y="452382"/>
            <a:ext cx="479766" cy="420334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eaLnBrk="1" latinLnBrk="0" hangingPunct="1">
              <a:defRPr kumimoji="0" sz="1600" b="0">
                <a:solidFill>
                  <a:schemeClr val="bg1"/>
                </a:solidFill>
              </a:defRPr>
            </a:lvl1pPr>
            <a:extLst/>
          </a:lstStyle>
          <a:p>
            <a:fld id="{BD59EDA0-296C-4BA5-901B-5BF08119296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Date Placeholder 26"/>
          <p:cNvSpPr>
            <a:spLocks noGrp="1"/>
          </p:cNvSpPr>
          <p:nvPr>
            <p:ph type="dt" sz="half" idx="2"/>
          </p:nvPr>
        </p:nvSpPr>
        <p:spPr>
          <a:xfrm rot="16200000">
            <a:off x="-647140" y="1882269"/>
            <a:ext cx="2002464" cy="226902"/>
          </a:xfrm>
          <a:prstGeom prst="rect">
            <a:avLst/>
          </a:prstGeom>
        </p:spPr>
        <p:txBody>
          <a:bodyPr vert="horz" tIns="0" bIns="0" anchor="ctr"/>
          <a:lstStyle>
            <a:lvl1pPr algn="ctr" eaLnBrk="1" latinLnBrk="0" hangingPunct="1">
              <a:defRPr kumimoji="0" sz="1200">
                <a:solidFill>
                  <a:schemeClr val="bg1"/>
                </a:solidFill>
              </a:defRPr>
            </a:lvl1pPr>
            <a:extLst/>
          </a:lstStyle>
          <a:p>
            <a:endParaRPr lang="es-E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369"/>
            <a:ext cx="725037" cy="477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29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3200" b="0" kern="1200" cap="none" baseline="0">
          <a:ln w="500">
            <a:noFill/>
          </a:ln>
          <a:solidFill>
            <a:srgbClr val="3284A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rebuchet MS" pitchFamily="34" charset="0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•"/>
        <a:defRPr kumimoji="0" sz="2600" kern="1200" baseline="0">
          <a:solidFill>
            <a:srgbClr val="002C52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Symbol" pitchFamily="18" charset="2"/>
        <a:buChar char=""/>
        <a:defRPr kumimoji="0" sz="2300" kern="1200">
          <a:solidFill>
            <a:srgbClr val="002C52"/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•"/>
        <a:defRPr kumimoji="0" sz="2000" kern="1200">
          <a:solidFill>
            <a:srgbClr val="002C52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80000"/>
        <a:buFont typeface="Symbol" pitchFamily="18" charset="2"/>
        <a:buChar char=""/>
        <a:defRPr kumimoji="0" sz="2000" kern="1200">
          <a:solidFill>
            <a:srgbClr val="002C52"/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lnSpc>
          <a:spcPct val="110000"/>
        </a:lnSpc>
        <a:spcBef>
          <a:spcPts val="0"/>
        </a:spcBef>
        <a:spcAft>
          <a:spcPts val="1000"/>
        </a:spcAft>
        <a:buClr>
          <a:schemeClr val="tx2"/>
        </a:buClr>
        <a:buSzPct val="100000"/>
        <a:buFont typeface="Arial" pitchFamily="34" charset="0"/>
        <a:buChar char="»"/>
        <a:defRPr kumimoji="0" sz="1800" kern="1200">
          <a:solidFill>
            <a:srgbClr val="002C52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5" Type="http://schemas.openxmlformats.org/officeDocument/2006/relationships/image" Target="../media/image29.png"/><Relationship Id="rId10" Type="http://schemas.openxmlformats.org/officeDocument/2006/relationships/image" Target="../media/image231.png"/><Relationship Id="rId4" Type="http://schemas.openxmlformats.org/officeDocument/2006/relationships/image" Target="../media/image23.png"/><Relationship Id="rId9" Type="http://schemas.openxmlformats.org/officeDocument/2006/relationships/image" Target="../media/image220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772816"/>
            <a:ext cx="7056784" cy="1332060"/>
          </a:xfrm>
        </p:spPr>
        <p:txBody>
          <a:bodyPr/>
          <a:lstStyle/>
          <a:p>
            <a:r>
              <a:rPr lang="en-US" sz="3600" dirty="0"/>
              <a:t>Performance Evaluation of Single Base Station </a:t>
            </a:r>
            <a:r>
              <a:rPr lang="en-US" sz="3600" dirty="0" err="1"/>
              <a:t>ToA-AoA</a:t>
            </a:r>
            <a:r>
              <a:rPr lang="en-US" sz="3600" dirty="0"/>
              <a:t> Localization in an LTE Testbed</a:t>
            </a:r>
            <a:endParaRPr lang="es-E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59EDA0-296C-4BA5-901B-5BF081192963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23928" y="4005064"/>
            <a:ext cx="5114779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>
            <a:lvl1pPr marL="0" indent="0" algn="r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None/>
              <a:defRPr kumimoji="0" sz="3200" kern="1200" baseline="0">
                <a:solidFill>
                  <a:srgbClr val="3284A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Symbol" pitchFamily="18" charset="2"/>
              <a:buNone/>
              <a:defRPr kumimoji="0" sz="23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None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80000"/>
              <a:buFont typeface="Symbol" pitchFamily="18" charset="2"/>
              <a:buNone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None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None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CF4A77-F1A6-4630-A569-529FEEBB579E}"/>
              </a:ext>
            </a:extLst>
          </p:cNvPr>
          <p:cNvSpPr txBox="1">
            <a:spLocks/>
          </p:cNvSpPr>
          <p:nvPr/>
        </p:nvSpPr>
        <p:spPr>
          <a:xfrm>
            <a:off x="1921881" y="3339034"/>
            <a:ext cx="7056784" cy="1332060"/>
          </a:xfrm>
          <a:prstGeom prst="rect">
            <a:avLst/>
          </a:prstGeom>
          <a:noFill/>
          <a:ln>
            <a:noFill/>
          </a:ln>
        </p:spPr>
        <p:txBody>
          <a:bodyPr vert="horz" lIns="45720" tIns="0" rIns="45720" bIns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400" b="0" kern="1200" cap="none" baseline="0">
                <a:ln w="500">
                  <a:noFill/>
                </a:ln>
                <a:solidFill>
                  <a:srgbClr val="002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US" sz="2400" dirty="0">
                <a:effectLst/>
              </a:rPr>
              <a:t>Alejandro Blanco, Norbert </a:t>
            </a:r>
            <a:r>
              <a:rPr lang="en-US" sz="2400" dirty="0" err="1">
                <a:effectLst/>
              </a:rPr>
              <a:t>Ludant</a:t>
            </a:r>
            <a:r>
              <a:rPr lang="en-US" sz="2400" dirty="0">
                <a:effectLst/>
              </a:rPr>
              <a:t>, Pablo Jiménez Mateo, </a:t>
            </a:r>
            <a:r>
              <a:rPr lang="en-US" sz="2400" dirty="0" err="1">
                <a:effectLst/>
              </a:rPr>
              <a:t>Zhenyu</a:t>
            </a:r>
            <a:r>
              <a:rPr lang="en-US" sz="2400" dirty="0">
                <a:effectLst/>
              </a:rPr>
              <a:t> Shi, Yi Wang and Joerg Widmer</a:t>
            </a:r>
          </a:p>
          <a:p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8566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B2AC-1DF1-4421-8703-C39AE3B3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Implementation.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44E1-34FB-4DF3-A66F-35B0112C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carried out the measurements in two indoor scenarios: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Auditorium</a:t>
            </a:r>
            <a:r>
              <a:rPr lang="en-US" dirty="0"/>
              <a:t>: 21x9m room without furniture, always Line Of Sight (LOS). 40 measurements points.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</a:t>
            </a:r>
            <a:r>
              <a:rPr lang="en-US" dirty="0"/>
              <a:t>: 19x15m room with pieces of furniture and walls. Several areas with NLOS and multipath. 20 measurements point. </a:t>
            </a:r>
            <a:r>
              <a:rPr lang="en-US" dirty="0">
                <a:sym typeface="Wingdings" panose="05000000000000000000" pitchFamily="2" charset="2"/>
              </a:rPr>
              <a:t>Distinction between cases LOS and NLOS</a:t>
            </a:r>
          </a:p>
          <a:p>
            <a:r>
              <a:rPr lang="en-US" dirty="0">
                <a:sym typeface="Wingdings" panose="05000000000000000000" pitchFamily="2" charset="2"/>
              </a:rPr>
              <a:t>100 SRS measurements per point with a 20MHz band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49D9-2184-4B64-818C-3C77F1E4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7F9CF-099A-4EA6-9E5F-E81C99AB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A779FB-D136-4E1A-8345-9242EED737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32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10E6-8CB3-4FFE-89B2-11BA1D96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Implementation. Office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6B51-F5BE-4DBA-9176-639350C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A4C4-D748-43B8-8918-66F06E9A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5B738E-5858-46FD-AEC7-7FC1BD556F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27ECF1-E21E-4B66-B44C-589F2A3D4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46" y="908720"/>
            <a:ext cx="5200522" cy="5906938"/>
          </a:xfrm>
        </p:spPr>
      </p:pic>
    </p:spTree>
    <p:extLst>
      <p:ext uri="{BB962C8B-B14F-4D97-AF65-F5344CB8AC3E}">
        <p14:creationId xmlns:p14="http://schemas.microsoft.com/office/powerpoint/2010/main" val="7961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9F4-DF28-433E-ABE0-7D8078E5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observations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8309E2-F8B8-47B4-8962-92DE23CC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11294"/>
            <a:ext cx="5162808" cy="586410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08D7B-6DA1-4F16-B1A5-AFD21E4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5E96-C5C4-4231-B18E-587493F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D8EFC8-3B39-496D-820D-BC9BDC5B21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09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4A60-7C0E-460D-9308-FB5EF65F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</a:t>
            </a:r>
            <a:r>
              <a:rPr lang="en-US" dirty="0" err="1"/>
              <a:t>AoA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ADF2F8-2730-4351-A2E7-739759D4E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02640"/>
            <a:ext cx="5712760" cy="40542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7481-AD45-4918-8CA8-D2391485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6A42C-0EB8-499B-8E23-347A9B4D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DC4C5C-086A-4BE4-B4CB-7F71E4D45F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0E3066-47E5-4DD5-8318-CD7FCCD4A9E0}"/>
              </a:ext>
            </a:extLst>
          </p:cNvPr>
          <p:cNvSpPr txBox="1">
            <a:spLocks/>
          </p:cNvSpPr>
          <p:nvPr/>
        </p:nvSpPr>
        <p:spPr>
          <a:xfrm>
            <a:off x="863588" y="1088740"/>
            <a:ext cx="7740860" cy="20522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800" kern="1200" baseline="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Symbol" pitchFamily="18" charset="2"/>
              <a:buChar char=""/>
              <a:defRPr kumimoji="0" sz="24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80000"/>
              <a:buFont typeface="Symbol" pitchFamily="18" charset="2"/>
              <a:buChar char="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»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In LOS cases, the </a:t>
            </a:r>
            <a:r>
              <a:rPr lang="en-US" dirty="0" err="1"/>
              <a:t>AoA</a:t>
            </a:r>
            <a:r>
              <a:rPr lang="en-US" dirty="0"/>
              <a:t> accuracy is really good, but for NLOS, the lack of direct path considerably degrades the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16714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6F72-090F-4FE3-B520-E715A48C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</a:t>
            </a:r>
            <a:r>
              <a:rPr lang="en-US" dirty="0" err="1"/>
              <a:t>ToA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66239-DE99-4CE6-B3BD-C04F22731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79" y="2780928"/>
            <a:ext cx="5388418" cy="40413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F3989-3566-4389-BD21-88F74286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0CF3F-44FA-47A5-A9CB-EBC3E8A9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39ABF3-7A40-4008-ABC6-9E08BCA411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86E91A-212E-47FC-8274-423201DAC4BF}"/>
              </a:ext>
            </a:extLst>
          </p:cNvPr>
          <p:cNvSpPr txBox="1">
            <a:spLocks/>
          </p:cNvSpPr>
          <p:nvPr/>
        </p:nvSpPr>
        <p:spPr>
          <a:xfrm>
            <a:off x="863588" y="1088740"/>
            <a:ext cx="8039772" cy="20522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800" kern="1200" baseline="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Symbol" pitchFamily="18" charset="2"/>
              <a:buChar char=""/>
              <a:defRPr kumimoji="0" sz="24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80000"/>
              <a:buFont typeface="Symbol" pitchFamily="18" charset="2"/>
              <a:buChar char="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»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The theoretical resolution is 8.25m</a:t>
            </a:r>
          </a:p>
          <a:p>
            <a:r>
              <a:rPr lang="en-US" dirty="0"/>
              <a:t>Averaging over the measurements, the system achieves better accuracy. 2m for 60%</a:t>
            </a:r>
          </a:p>
        </p:txBody>
      </p:sp>
    </p:spTree>
    <p:extLst>
      <p:ext uri="{BB962C8B-B14F-4D97-AF65-F5344CB8AC3E}">
        <p14:creationId xmlns:p14="http://schemas.microsoft.com/office/powerpoint/2010/main" val="148474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EAE0-074A-4770-B4A3-3BB39576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Localization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5ED313-ADA9-41C4-9A1F-81EB0AA17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79" y="2772062"/>
            <a:ext cx="5388418" cy="40413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090FA-81F7-4535-9F39-AE8082D7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D3C7B-7855-4442-959E-65396A9F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51497B-6B06-4762-A337-ED2CB4D7D7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A66717-40B8-4EAC-9225-421EB3D1687D}"/>
              </a:ext>
            </a:extLst>
          </p:cNvPr>
          <p:cNvSpPr txBox="1">
            <a:spLocks/>
          </p:cNvSpPr>
          <p:nvPr/>
        </p:nvSpPr>
        <p:spPr>
          <a:xfrm>
            <a:off x="863588" y="1088740"/>
            <a:ext cx="7740860" cy="20522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800" kern="1200" baseline="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Symbol" pitchFamily="18" charset="2"/>
              <a:buChar char=""/>
              <a:defRPr kumimoji="0" sz="24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80000"/>
              <a:buFont typeface="Symbol" pitchFamily="18" charset="2"/>
              <a:buChar char="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00000"/>
              <a:buFont typeface="Arial" pitchFamily="34" charset="0"/>
              <a:buChar char="»"/>
              <a:defRPr kumimoji="0" sz="1800" kern="1200">
                <a:solidFill>
                  <a:srgbClr val="002C52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The degradation in the </a:t>
            </a:r>
            <a:r>
              <a:rPr lang="en-US" dirty="0" err="1"/>
              <a:t>AoA</a:t>
            </a:r>
            <a:r>
              <a:rPr lang="en-US" dirty="0"/>
              <a:t> considerably reduces the accuracy of the NLOS office. </a:t>
            </a:r>
          </a:p>
          <a:p>
            <a:r>
              <a:rPr lang="en-US" dirty="0"/>
              <a:t>The system has up to 2m of error in the 60% </a:t>
            </a:r>
          </a:p>
        </p:txBody>
      </p:sp>
    </p:spTree>
    <p:extLst>
      <p:ext uri="{BB962C8B-B14F-4D97-AF65-F5344CB8AC3E}">
        <p14:creationId xmlns:p14="http://schemas.microsoft.com/office/powerpoint/2010/main" val="303755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F30-0972-4203-BE4A-1626DD5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39D7-5E06-43A8-9C97-80A47EA2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addresses tight localization requirements </a:t>
            </a:r>
          </a:p>
          <a:p>
            <a:pPr lvl="4"/>
            <a:r>
              <a:rPr lang="en-US" sz="2400" dirty="0"/>
              <a:t>Will be areas with only LTE coverage</a:t>
            </a:r>
          </a:p>
          <a:p>
            <a:endParaRPr lang="en-US" sz="2400" dirty="0"/>
          </a:p>
          <a:p>
            <a:r>
              <a:rPr lang="en-US" dirty="0"/>
              <a:t>An </a:t>
            </a:r>
            <a:r>
              <a:rPr lang="en-US" dirty="0" err="1"/>
              <a:t>AoA-ToA</a:t>
            </a:r>
            <a:r>
              <a:rPr lang="en-US" dirty="0"/>
              <a:t> LTE localization system can achieve an localization error below 2m and 5m in median for LOS and NLOS cases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It can meet many of the requirements of IoT and localization-based services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6600B-7211-4D38-B3F2-A7D89DD8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A54E-01E2-4F4B-A38B-5DE2FCA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B3B27F-4813-4D51-BE4C-2DCB56F672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48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A459-B35F-41EA-974D-99E0FAF0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attention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E-mail: alejandro.blanco@imdea.org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E396E-8613-499F-B7F9-EFEC7564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4A7C0-C69B-4999-9A4F-CADCF5BA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F846CA-F68C-48AB-830D-B57119A3F6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3BBF2-8F14-4234-A86D-CF3CF8694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90564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9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808-B5D1-460C-9D10-59E48F7C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989D-7C28-45D2-B8F9-7373B11F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2A975-666C-4527-A2D7-DF1D7B12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0D79-C958-4AE7-986E-840970E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2A5FD7-B233-41FC-8672-E3773B2C44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042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59A2-963E-424E-9CA3-6B6ED5A4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662E-A556-43E8-8ABA-418EEF7F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technology has rapidly evolved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  </a:t>
            </a:r>
            <a:r>
              <a:rPr lang="en-US" sz="2400" b="1" u="sng" dirty="0">
                <a:sym typeface="Wingdings" panose="05000000000000000000" pitchFamily="2" charset="2"/>
              </a:rPr>
              <a:t>Localization-based services are appealing</a:t>
            </a:r>
            <a:endParaRPr lang="en-US" dirty="0"/>
          </a:p>
          <a:p>
            <a:pPr lvl="4"/>
            <a:r>
              <a:rPr lang="en-US" dirty="0"/>
              <a:t>IoT application: Sensing and moving … (&lt;10m)</a:t>
            </a:r>
          </a:p>
          <a:p>
            <a:pPr lvl="4"/>
            <a:r>
              <a:rPr lang="en-US" dirty="0"/>
              <a:t>Industry application: Robotic (&lt;1m)</a:t>
            </a:r>
          </a:p>
          <a:p>
            <a:pPr lvl="4"/>
            <a:endParaRPr lang="en-US" sz="1900" dirty="0"/>
          </a:p>
          <a:p>
            <a:r>
              <a:rPr lang="en-US" dirty="0"/>
              <a:t>5G standard addresses really tight localization requirements </a:t>
            </a:r>
            <a:r>
              <a:rPr lang="en-US" dirty="0">
                <a:sym typeface="Wingdings" panose="05000000000000000000" pitchFamily="2" charset="2"/>
              </a:rPr>
              <a:t> &lt; 1m in 99%</a:t>
            </a:r>
          </a:p>
          <a:p>
            <a:endParaRPr lang="en-US" sz="1500" dirty="0">
              <a:sym typeface="Wingdings" panose="05000000000000000000" pitchFamily="2" charset="2"/>
            </a:endParaRPr>
          </a:p>
          <a:p>
            <a:r>
              <a:rPr lang="en-US" dirty="0"/>
              <a:t>Areas without 5G coverage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LTE meets some of the application</a:t>
            </a:r>
          </a:p>
          <a:p>
            <a:pPr marL="0" indent="0">
              <a:buNone/>
            </a:pPr>
            <a:endParaRPr lang="en-US" sz="17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Good practical localization works for </a:t>
            </a:r>
            <a:r>
              <a:rPr lang="en-US" dirty="0" err="1">
                <a:sym typeface="Wingdings" panose="05000000000000000000" pitchFamily="2" charset="2"/>
              </a:rPr>
              <a:t>WiFi</a:t>
            </a:r>
            <a:r>
              <a:rPr lang="en-US" dirty="0"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 Not for LTE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54AD-1EB3-4573-8865-A95D778F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6BB61-9DB9-4BB5-A7B1-779CE1E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9970AB-0925-4D8E-B88B-0387B262BE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69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B28A-6555-4920-A063-0130A423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1283-1617-4402-A9C4-A597972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assessment of a single base station LTE localization system</a:t>
            </a:r>
          </a:p>
          <a:p>
            <a:r>
              <a:rPr lang="en-US" dirty="0"/>
              <a:t>Why single base station?</a:t>
            </a:r>
          </a:p>
          <a:p>
            <a:pPr lvl="1"/>
            <a:r>
              <a:rPr lang="en-US" dirty="0"/>
              <a:t>Always coverage of at least 2/3 BS? </a:t>
            </a:r>
            <a:r>
              <a:rPr lang="en-US" dirty="0">
                <a:sym typeface="Wingdings" panose="05000000000000000000" pitchFamily="2" charset="2"/>
              </a:rPr>
              <a:t> No</a:t>
            </a:r>
          </a:p>
          <a:p>
            <a:pPr lvl="1"/>
            <a:r>
              <a:rPr lang="en-US" dirty="0"/>
              <a:t>It is critical in small cell as well as indoor scenarios</a:t>
            </a:r>
          </a:p>
          <a:p>
            <a:pPr lvl="1"/>
            <a:r>
              <a:rPr lang="en-US" dirty="0"/>
              <a:t>No synchronization or clock errors of different BS</a:t>
            </a:r>
          </a:p>
          <a:p>
            <a:pPr lvl="1"/>
            <a:endParaRPr lang="en-US" dirty="0"/>
          </a:p>
          <a:p>
            <a:pPr marL="292608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33B88-8874-4134-8DCE-A75EC133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55F86-BD2C-4BF6-B50E-AABA97D2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00EFF-5CE1-4B35-A023-02345855BD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BC7D6-6655-4466-B85F-E6DDE68574B3}"/>
              </a:ext>
            </a:extLst>
          </p:cNvPr>
          <p:cNvSpPr/>
          <p:nvPr/>
        </p:nvSpPr>
        <p:spPr>
          <a:xfrm>
            <a:off x="1331640" y="5085184"/>
            <a:ext cx="4392488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Localization error below 2m in median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D32808-92CE-40C0-B12C-7E6D3E04CD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4674390"/>
            <a:ext cx="1955425" cy="15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B732-665B-4B16-BE69-AF23CB5A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background. Sounding reference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F71F-8D4C-427B-9A5F-718D4B7D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Sounding reference signal is an uplink signal</a:t>
            </a:r>
          </a:p>
          <a:p>
            <a:pPr lvl="1"/>
            <a:r>
              <a:rPr lang="en-US" dirty="0"/>
              <a:t>It is a discrete time signal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Occupies almost the whole bandwidth </a:t>
            </a:r>
            <a:r>
              <a:rPr lang="en-US" dirty="0">
                <a:sym typeface="Wingdings" panose="05000000000000000000" pitchFamily="2" charset="2"/>
              </a:rPr>
              <a:t> good time resolution </a:t>
            </a:r>
          </a:p>
          <a:p>
            <a:pPr lvl="1"/>
            <a:r>
              <a:rPr lang="en-US" dirty="0"/>
              <a:t>Is based on </a:t>
            </a:r>
            <a:r>
              <a:rPr lang="en-US" dirty="0" err="1"/>
              <a:t>Zadoff</a:t>
            </a:r>
            <a:r>
              <a:rPr lang="en-US" dirty="0"/>
              <a:t>-Chu sequences </a:t>
            </a:r>
            <a:r>
              <a:rPr lang="en-US" dirty="0">
                <a:sym typeface="Wingdings" panose="05000000000000000000" pitchFamily="2" charset="2"/>
              </a:rPr>
              <a:t> The property of ideal cross correlation gives to the system robustness to multipath.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0B320-8A22-4498-91AE-F6112E6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E412-E80C-4BDE-861D-F34A1FA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B10EED-8832-475C-8C8A-9ED41AF38C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5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33F97F-DA9F-4B41-B730-50B870234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207776"/>
            <a:ext cx="2198712" cy="2469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3AAAB-F5D8-48ED-B3F5-E0494DFD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LTE background. Localization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357-8880-4534-9CD2-C68FE054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088740"/>
            <a:ext cx="8100000" cy="2796322"/>
          </a:xfrm>
        </p:spPr>
        <p:txBody>
          <a:bodyPr>
            <a:normAutofit/>
          </a:bodyPr>
          <a:lstStyle/>
          <a:p>
            <a:r>
              <a:rPr lang="en-US" dirty="0"/>
              <a:t>Several localization techniques are included:</a:t>
            </a:r>
          </a:p>
          <a:p>
            <a:pPr lvl="1"/>
            <a:r>
              <a:rPr lang="en-US" dirty="0"/>
              <a:t>Observed Time Difference Of Arrival (OTDOA) </a:t>
            </a:r>
          </a:p>
          <a:p>
            <a:pPr lvl="1"/>
            <a:r>
              <a:rPr lang="en-US" dirty="0"/>
              <a:t>Enhance Cell ID (ECID) techniques: </a:t>
            </a:r>
          </a:p>
          <a:p>
            <a:pPr lvl="4"/>
            <a:r>
              <a:rPr lang="en-US" dirty="0"/>
              <a:t>Time of Arrival (</a:t>
            </a:r>
            <a:r>
              <a:rPr lang="en-US" dirty="0" err="1"/>
              <a:t>ToA</a:t>
            </a:r>
            <a:r>
              <a:rPr lang="en-US" dirty="0"/>
              <a:t>) to get the distance</a:t>
            </a:r>
          </a:p>
          <a:p>
            <a:pPr lvl="4"/>
            <a:r>
              <a:rPr lang="en-US" dirty="0"/>
              <a:t>Angle of Arrival (</a:t>
            </a:r>
            <a:r>
              <a:rPr lang="en-US" dirty="0" err="1"/>
              <a:t>AoA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3ED9-6AE4-4373-BE1D-A8D91293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CC31-F345-463E-8C6A-CAE20CB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CBE1CC-48D0-4677-A571-15069CA8D1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B8806-D907-4ACE-A3B5-14057E15E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19" y="3933056"/>
            <a:ext cx="2990741" cy="3419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C7258C-9BEA-4D0A-B0BF-CF88351D8730}"/>
                  </a:ext>
                </a:extLst>
              </p:cNvPr>
              <p:cNvSpPr txBox="1"/>
              <p:nvPr/>
            </p:nvSpPr>
            <p:spPr>
              <a:xfrm>
                <a:off x="2987824" y="4724227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C7258C-9BEA-4D0A-B0BF-CF88351D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724227"/>
                <a:ext cx="288032" cy="338554"/>
              </a:xfrm>
              <a:prstGeom prst="rect">
                <a:avLst/>
              </a:prstGeom>
              <a:blipFill>
                <a:blip r:embed="rId5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743E5-56BC-4CFA-B073-3282E89EA5C9}"/>
                  </a:ext>
                </a:extLst>
              </p:cNvPr>
              <p:cNvSpPr txBox="1"/>
              <p:nvPr/>
            </p:nvSpPr>
            <p:spPr>
              <a:xfrm>
                <a:off x="1907704" y="6175130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743E5-56BC-4CFA-B073-3282E89EA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175130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A2D2C8-C973-4CDF-9D69-A8B1E6F9EF9D}"/>
                  </a:ext>
                </a:extLst>
              </p:cNvPr>
              <p:cNvSpPr txBox="1"/>
              <p:nvPr/>
            </p:nvSpPr>
            <p:spPr>
              <a:xfrm>
                <a:off x="3347864" y="5686489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A2D2C8-C973-4CDF-9D69-A8B1E6F9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686489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331DBF-5DCD-4AB1-9DBC-1C2E13F9FB13}"/>
                  </a:ext>
                </a:extLst>
              </p:cNvPr>
              <p:cNvSpPr txBox="1"/>
              <p:nvPr/>
            </p:nvSpPr>
            <p:spPr>
              <a:xfrm>
                <a:off x="6297724" y="5062781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331DBF-5DCD-4AB1-9DBC-1C2E13F9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24" y="5062781"/>
                <a:ext cx="288032" cy="338554"/>
              </a:xfrm>
              <a:prstGeom prst="rect">
                <a:avLst/>
              </a:prstGeom>
              <a:blipFill>
                <a:blip r:embed="rId8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010FE-F20F-4343-92DE-9C1322F3C883}"/>
                  </a:ext>
                </a:extLst>
              </p:cNvPr>
              <p:cNvSpPr txBox="1"/>
              <p:nvPr/>
            </p:nvSpPr>
            <p:spPr>
              <a:xfrm>
                <a:off x="5796136" y="5732339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010FE-F20F-4343-92DE-9C1322F3C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732339"/>
                <a:ext cx="288032" cy="338554"/>
              </a:xfrm>
              <a:prstGeom prst="rect">
                <a:avLst/>
              </a:prstGeom>
              <a:blipFill>
                <a:blip r:embed="rId9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F09EE-9592-4A9B-B8BA-2F0EB433C793}"/>
                  </a:ext>
                </a:extLst>
              </p:cNvPr>
              <p:cNvSpPr txBox="1"/>
              <p:nvPr/>
            </p:nvSpPr>
            <p:spPr>
              <a:xfrm>
                <a:off x="7092280" y="5732339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F09EE-9592-4A9B-B8BA-2F0EB433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732339"/>
                <a:ext cx="288032" cy="338554"/>
              </a:xfrm>
              <a:prstGeom prst="rect">
                <a:avLst/>
              </a:prstGeom>
              <a:blipFill>
                <a:blip r:embed="rId10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00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0A0B16-27BF-49E3-9AA7-3E26576D9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3777990"/>
            <a:ext cx="3466667" cy="27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EFAF5-4813-49A1-8C92-9223A9546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53" y="4298239"/>
            <a:ext cx="3485714" cy="1609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039FB6-FD62-4256-8031-B6F576900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53" y="4278969"/>
            <a:ext cx="3485714" cy="16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1C191-6013-4E61-A86B-BA168AA0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2AA6-BDE7-4260-859E-E6EA67DB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88" y="1088740"/>
            <a:ext cx="7884876" cy="5580000"/>
          </a:xfrm>
        </p:spPr>
        <p:txBody>
          <a:bodyPr/>
          <a:lstStyle/>
          <a:p>
            <a:r>
              <a:rPr lang="en-US" dirty="0"/>
              <a:t>The system uses angular and distance information measured on the BS side</a:t>
            </a:r>
          </a:p>
          <a:p>
            <a:pPr lvl="1"/>
            <a:r>
              <a:rPr lang="en-US" dirty="0"/>
              <a:t>Angle of Arrival (</a:t>
            </a:r>
            <a:r>
              <a:rPr lang="en-US" dirty="0" err="1"/>
              <a:t>AoA</a:t>
            </a:r>
            <a:r>
              <a:rPr lang="en-US" dirty="0"/>
              <a:t>) by </a:t>
            </a:r>
            <a:r>
              <a:rPr lang="en-US" dirty="0" err="1"/>
              <a:t>MUltiple</a:t>
            </a:r>
            <a:r>
              <a:rPr lang="en-US" dirty="0"/>
              <a:t> </a:t>
            </a:r>
            <a:r>
              <a:rPr lang="en-US" dirty="0" err="1"/>
              <a:t>SIgnal</a:t>
            </a:r>
            <a:r>
              <a:rPr lang="en-US" dirty="0"/>
              <a:t> Classification (MUSIC)</a:t>
            </a:r>
          </a:p>
          <a:p>
            <a:pPr lvl="1"/>
            <a:r>
              <a:rPr lang="en-US" dirty="0"/>
              <a:t>Distance by the Time of Arrival (</a:t>
            </a:r>
            <a:r>
              <a:rPr lang="en-US" dirty="0" err="1"/>
              <a:t>ToA</a:t>
            </a:r>
            <a:r>
              <a:rPr lang="en-US" dirty="0"/>
              <a:t>) using the Sounding Reference Signal (SRS)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E1A64-5E15-4F5F-B6A3-95711FE1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AFA48-B581-44C6-AD55-7D171602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34FE67-0849-4FF6-B952-62C1267231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62AE-A813-41CE-B5F1-668C76CBCA60}"/>
                  </a:ext>
                </a:extLst>
              </p:cNvPr>
              <p:cNvSpPr txBox="1"/>
              <p:nvPr/>
            </p:nvSpPr>
            <p:spPr>
              <a:xfrm>
                <a:off x="4433126" y="5389293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62AE-A813-41CE-B5F1-668C76CB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26" y="5389293"/>
                <a:ext cx="288032" cy="338554"/>
              </a:xfrm>
              <a:prstGeom prst="rect">
                <a:avLst/>
              </a:prstGeom>
              <a:blipFill>
                <a:blip r:embed="rId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B5708F-B932-4E95-A279-A826E014C67B}"/>
                  </a:ext>
                </a:extLst>
              </p:cNvPr>
              <p:cNvSpPr txBox="1"/>
              <p:nvPr/>
            </p:nvSpPr>
            <p:spPr>
              <a:xfrm>
                <a:off x="4433126" y="4815627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B5708F-B932-4E95-A279-A826E014C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26" y="4815627"/>
                <a:ext cx="288032" cy="338554"/>
              </a:xfrm>
              <a:prstGeom prst="rect">
                <a:avLst/>
              </a:prstGeom>
              <a:blipFill>
                <a:blip r:embed="rId7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0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DE1-E6D8-436A-A6CE-74ACEF1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ToA</a:t>
            </a:r>
            <a:r>
              <a:rPr lang="en-US" dirty="0"/>
              <a:t> estimation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8B840E-98E8-426D-9501-9E7636AD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8550" y="3421377"/>
            <a:ext cx="9524" cy="25047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17F9-93E1-4737-89D1-ACB04025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C1DA-1B69-464E-9C50-A98AC0D2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7499A4-83E1-4B96-B195-8A5477C604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2D195-1061-46B2-BDD8-3006DED8CB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53"/>
          <a:stretch/>
        </p:blipFill>
        <p:spPr>
          <a:xfrm>
            <a:off x="1187624" y="1469699"/>
            <a:ext cx="3928952" cy="1951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54469B-0634-4A2D-8B13-9EE43C3C5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7"/>
          <a:stretch/>
        </p:blipFill>
        <p:spPr>
          <a:xfrm>
            <a:off x="1153047" y="4114800"/>
            <a:ext cx="3966855" cy="2592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06F525-335A-41E7-B9BD-6038B9AE9640}"/>
              </a:ext>
            </a:extLst>
          </p:cNvPr>
          <p:cNvSpPr txBox="1"/>
          <p:nvPr/>
        </p:nvSpPr>
        <p:spPr>
          <a:xfrm>
            <a:off x="1181209" y="1031060"/>
            <a:ext cx="72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752BF-4E2B-45BB-BB16-D6982F44A17E}"/>
              </a:ext>
            </a:extLst>
          </p:cNvPr>
          <p:cNvSpPr txBox="1"/>
          <p:nvPr/>
        </p:nvSpPr>
        <p:spPr>
          <a:xfrm>
            <a:off x="4427984" y="1046058"/>
            <a:ext cx="72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B0B181-41B8-4BED-8411-DDEE969773AA}"/>
                  </a:ext>
                </a:extLst>
              </p:cNvPr>
              <p:cNvSpPr txBox="1"/>
              <p:nvPr/>
            </p:nvSpPr>
            <p:spPr>
              <a:xfrm>
                <a:off x="2123728" y="1844649"/>
                <a:ext cx="28803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B0B181-41B8-4BED-8411-DDEE9697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844649"/>
                <a:ext cx="288032" cy="615553"/>
              </a:xfrm>
              <a:prstGeom prst="rect">
                <a:avLst/>
              </a:prstGeom>
              <a:blipFill>
                <a:blip r:embed="rId5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389C5A-9E25-4656-8DF3-BAD5D370C6B7}"/>
                  </a:ext>
                </a:extLst>
              </p:cNvPr>
              <p:cNvSpPr txBox="1"/>
              <p:nvPr/>
            </p:nvSpPr>
            <p:spPr>
              <a:xfrm>
                <a:off x="3275856" y="2378662"/>
                <a:ext cx="122413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s-E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389C5A-9E25-4656-8DF3-BAD5D3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78662"/>
                <a:ext cx="1224136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C8774B-33C6-4F61-82F7-373D71B3F12C}"/>
                  </a:ext>
                </a:extLst>
              </p:cNvPr>
              <p:cNvSpPr txBox="1"/>
              <p:nvPr/>
            </p:nvSpPr>
            <p:spPr>
              <a:xfrm>
                <a:off x="2858704" y="5144869"/>
                <a:ext cx="194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s-E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C8774B-33C6-4F61-82F7-373D71B3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04" y="5144869"/>
                <a:ext cx="194189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326A3E-6ED4-4BCF-9AC5-E3FB29DF7951}"/>
                  </a:ext>
                </a:extLst>
              </p:cNvPr>
              <p:cNvSpPr txBox="1"/>
              <p:nvPr/>
            </p:nvSpPr>
            <p:spPr>
              <a:xfrm>
                <a:off x="5762313" y="1265287"/>
                <a:ext cx="241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𝑇𝑜𝐴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326A3E-6ED4-4BCF-9AC5-E3FB29DF7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313" y="1265287"/>
                <a:ext cx="2410176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D3B353-7A7B-4C1A-8531-33E7366957CD}"/>
                  </a:ext>
                </a:extLst>
              </p:cNvPr>
              <p:cNvSpPr txBox="1"/>
              <p:nvPr/>
            </p:nvSpPr>
            <p:spPr>
              <a:xfrm>
                <a:off x="5743177" y="4627410"/>
                <a:ext cx="2902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D3B353-7A7B-4C1A-8531-33E73669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77" y="4627410"/>
                <a:ext cx="290223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08FD8-CCE2-4746-8147-9FB44FB82DAD}"/>
                  </a:ext>
                </a:extLst>
              </p:cNvPr>
              <p:cNvSpPr txBox="1"/>
              <p:nvPr/>
            </p:nvSpPr>
            <p:spPr>
              <a:xfrm>
                <a:off x="5479732" y="2731949"/>
                <a:ext cx="31322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0" i="1" dirty="0">
                    <a:latin typeface="Cambria Math" panose="02040503050406030204" pitchFamily="18" charset="0"/>
                  </a:rPr>
                  <a:t>Cross-</a:t>
                </a:r>
                <a:r>
                  <a:rPr lang="es-ES" b="0" i="1" dirty="0" err="1">
                    <a:latin typeface="Cambria Math" panose="02040503050406030204" pitchFamily="18" charset="0"/>
                  </a:rPr>
                  <a:t>correlation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=(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𝑠𝑟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𝑠𝑟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708FD8-CCE2-4746-8147-9FB44FB8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32" y="2731949"/>
                <a:ext cx="3132227" cy="646331"/>
              </a:xfrm>
              <a:prstGeom prst="rect">
                <a:avLst/>
              </a:prstGeom>
              <a:blipFill>
                <a:blip r:embed="rId11"/>
                <a:stretch>
                  <a:fillRect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9AF7F6-86BD-440E-946D-AA9336892E55}"/>
                  </a:ext>
                </a:extLst>
              </p:cNvPr>
              <p:cNvSpPr txBox="1"/>
              <p:nvPr/>
            </p:nvSpPr>
            <p:spPr>
              <a:xfrm>
                <a:off x="3276600" y="5678269"/>
                <a:ext cx="749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𝑠𝑟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9AF7F6-86BD-440E-946D-AA933689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78269"/>
                <a:ext cx="749005" cy="646331"/>
              </a:xfrm>
              <a:prstGeom prst="rect">
                <a:avLst/>
              </a:prstGeom>
              <a:blipFill>
                <a:blip r:embed="rId12"/>
                <a:stretch>
                  <a:fillRect r="-3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EA62A-33B9-4993-8CFA-F97C08A4DC1D}"/>
                  </a:ext>
                </a:extLst>
              </p:cNvPr>
              <p:cNvSpPr txBox="1"/>
              <p:nvPr/>
            </p:nvSpPr>
            <p:spPr>
              <a:xfrm>
                <a:off x="2007358" y="6135469"/>
                <a:ext cx="749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𝑠𝑟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EA62A-33B9-4993-8CFA-F97C08A4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58" y="6135469"/>
                <a:ext cx="749005" cy="646331"/>
              </a:xfrm>
              <a:prstGeom prst="rect">
                <a:avLst/>
              </a:prstGeom>
              <a:blipFill>
                <a:blip r:embed="rId13"/>
                <a:stretch>
                  <a:fillRect r="-35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A73C6-7F38-470B-8446-2E8509D90B18}"/>
                  </a:ext>
                </a:extLst>
              </p:cNvPr>
              <p:cNvSpPr txBox="1"/>
              <p:nvPr/>
            </p:nvSpPr>
            <p:spPr>
              <a:xfrm>
                <a:off x="5364088" y="5952753"/>
                <a:ext cx="3600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A73C6-7F38-470B-8446-2E8509D90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52753"/>
                <a:ext cx="3600399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B6F86819-3917-410E-A167-F3B60518FC68}"/>
              </a:ext>
            </a:extLst>
          </p:cNvPr>
          <p:cNvSpPr/>
          <p:nvPr/>
        </p:nvSpPr>
        <p:spPr>
          <a:xfrm>
            <a:off x="6961392" y="1844824"/>
            <a:ext cx="213766" cy="634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00FCAA4-4E0F-4179-AF64-C293ACBBC7BD}"/>
              </a:ext>
            </a:extLst>
          </p:cNvPr>
          <p:cNvSpPr/>
          <p:nvPr/>
        </p:nvSpPr>
        <p:spPr>
          <a:xfrm>
            <a:off x="6959988" y="3717032"/>
            <a:ext cx="213766" cy="634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9239913-02B2-41BE-ADAB-037195DD4FA5}"/>
              </a:ext>
            </a:extLst>
          </p:cNvPr>
          <p:cNvSpPr/>
          <p:nvPr/>
        </p:nvSpPr>
        <p:spPr>
          <a:xfrm>
            <a:off x="6959988" y="5170578"/>
            <a:ext cx="213766" cy="634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9C212-3B18-486D-8B47-082FD35E8558}"/>
              </a:ext>
            </a:extLst>
          </p:cNvPr>
          <p:cNvSpPr/>
          <p:nvPr/>
        </p:nvSpPr>
        <p:spPr>
          <a:xfrm>
            <a:off x="5836656" y="1218348"/>
            <a:ext cx="2326786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5B7381-C0C0-4448-862D-CFB6A3C08FE2}"/>
              </a:ext>
            </a:extLst>
          </p:cNvPr>
          <p:cNvSpPr/>
          <p:nvPr/>
        </p:nvSpPr>
        <p:spPr>
          <a:xfrm>
            <a:off x="5628767" y="2636912"/>
            <a:ext cx="2789175" cy="8364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F9FAC2-2D5D-466E-8371-CF80704D0098}"/>
              </a:ext>
            </a:extLst>
          </p:cNvPr>
          <p:cNvSpPr/>
          <p:nvPr/>
        </p:nvSpPr>
        <p:spPr>
          <a:xfrm>
            <a:off x="5619665" y="4581128"/>
            <a:ext cx="2992294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314207-EA45-4FE5-9D13-D311F241563F}"/>
              </a:ext>
            </a:extLst>
          </p:cNvPr>
          <p:cNvSpPr/>
          <p:nvPr/>
        </p:nvSpPr>
        <p:spPr>
          <a:xfrm>
            <a:off x="5957484" y="5918118"/>
            <a:ext cx="2470905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D3800C-F308-4011-A6B6-75B0F2D4735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1" t="27881" r="21292" b="67266"/>
          <a:stretch/>
        </p:blipFill>
        <p:spPr>
          <a:xfrm>
            <a:off x="3886200" y="2767650"/>
            <a:ext cx="395750" cy="2265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C400AA-2529-45AB-B43B-D5A2134B2E9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7" t="85193" r="69490" b="9653"/>
          <a:stretch/>
        </p:blipFill>
        <p:spPr>
          <a:xfrm>
            <a:off x="1990630" y="5995951"/>
            <a:ext cx="362721" cy="2413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5C98FE5-DC36-4C28-933C-786BA63F35B6}"/>
              </a:ext>
            </a:extLst>
          </p:cNvPr>
          <p:cNvSpPr/>
          <p:nvPr/>
        </p:nvSpPr>
        <p:spPr>
          <a:xfrm>
            <a:off x="990082" y="778464"/>
            <a:ext cx="4112574" cy="2797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47A4B8-EB6F-43BC-9305-3C940E8DBF63}"/>
              </a:ext>
            </a:extLst>
          </p:cNvPr>
          <p:cNvSpPr/>
          <p:nvPr/>
        </p:nvSpPr>
        <p:spPr>
          <a:xfrm>
            <a:off x="990600" y="4084795"/>
            <a:ext cx="4112574" cy="266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1206B-DC2E-47AE-950F-777651368A37}"/>
              </a:ext>
            </a:extLst>
          </p:cNvPr>
          <p:cNvSpPr txBox="1"/>
          <p:nvPr/>
        </p:nvSpPr>
        <p:spPr>
          <a:xfrm>
            <a:off x="2015617" y="3665043"/>
            <a:ext cx="36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SRS Transmission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095129-5737-4A9F-9439-79FF73CBF0D1}"/>
              </a:ext>
            </a:extLst>
          </p:cNvPr>
          <p:cNvSpPr txBox="1"/>
          <p:nvPr/>
        </p:nvSpPr>
        <p:spPr>
          <a:xfrm>
            <a:off x="1143000" y="286350"/>
            <a:ext cx="427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 and SRS negotiation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9423B6-6587-498B-943B-B1A5D4F69C80}"/>
                  </a:ext>
                </a:extLst>
              </p:cNvPr>
              <p:cNvSpPr txBox="1"/>
              <p:nvPr/>
            </p:nvSpPr>
            <p:spPr>
              <a:xfrm>
                <a:off x="1410904" y="5602069"/>
                <a:ext cx="194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s-E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9423B6-6587-498B-943B-B1A5D4F6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904" y="5602069"/>
                <a:ext cx="1941896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48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9F8F2D4-7629-45FB-83B7-4C09F29AE15D}"/>
              </a:ext>
            </a:extLst>
          </p:cNvPr>
          <p:cNvSpPr/>
          <p:nvPr/>
        </p:nvSpPr>
        <p:spPr>
          <a:xfrm>
            <a:off x="5989630" y="1945956"/>
            <a:ext cx="2326786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C6B2-E266-4CA2-B4A5-14CD829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AoA</a:t>
            </a:r>
            <a:r>
              <a:rPr lang="en-US" dirty="0"/>
              <a:t> estimation. MUSIC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5542-876A-47E5-9B7D-05AE70CD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1392D-8D7F-4481-BF4A-8E3697F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D61D20-E3F1-4A03-8732-A996826531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FB214A-4E87-465D-84FA-DACE64855A42}"/>
              </a:ext>
            </a:extLst>
          </p:cNvPr>
          <p:cNvSpPr/>
          <p:nvPr/>
        </p:nvSpPr>
        <p:spPr>
          <a:xfrm>
            <a:off x="4014388" y="1945956"/>
            <a:ext cx="17097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20CF7-5E72-4991-AA06-7370DD8BDA0F}"/>
              </a:ext>
            </a:extLst>
          </p:cNvPr>
          <p:cNvSpPr txBox="1"/>
          <p:nvPr/>
        </p:nvSpPr>
        <p:spPr>
          <a:xfrm>
            <a:off x="5977380" y="201331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Correlation matrix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0F8C128-B0F9-4368-AB25-E4C56E746659}"/>
              </a:ext>
            </a:extLst>
          </p:cNvPr>
          <p:cNvSpPr/>
          <p:nvPr/>
        </p:nvSpPr>
        <p:spPr>
          <a:xfrm>
            <a:off x="6991005" y="2492896"/>
            <a:ext cx="324036" cy="79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27C08-C79D-46EA-8E08-9DCB3E2102C0}"/>
              </a:ext>
            </a:extLst>
          </p:cNvPr>
          <p:cNvSpPr txBox="1"/>
          <p:nvPr/>
        </p:nvSpPr>
        <p:spPr>
          <a:xfrm>
            <a:off x="5977380" y="34447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decomposition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2188-E804-479A-A2CE-08AD6BAF27FD}"/>
              </a:ext>
            </a:extLst>
          </p:cNvPr>
          <p:cNvSpPr txBox="1"/>
          <p:nvPr/>
        </p:nvSpPr>
        <p:spPr>
          <a:xfrm>
            <a:off x="5940176" y="497002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spectrum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9B1663-FA75-4FB6-9524-4680FEE7FA5B}"/>
              </a:ext>
            </a:extLst>
          </p:cNvPr>
          <p:cNvSpPr/>
          <p:nvPr/>
        </p:nvSpPr>
        <p:spPr>
          <a:xfrm>
            <a:off x="6997742" y="3977299"/>
            <a:ext cx="324036" cy="819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26C70-C82E-411F-93F3-5AF270AEAD62}"/>
              </a:ext>
            </a:extLst>
          </p:cNvPr>
          <p:cNvSpPr txBox="1"/>
          <p:nvPr/>
        </p:nvSpPr>
        <p:spPr>
          <a:xfrm>
            <a:off x="1223119" y="112764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0D0B1-DB7E-45F4-A88E-BC4FB8BCD19B}"/>
              </a:ext>
            </a:extLst>
          </p:cNvPr>
          <p:cNvSpPr txBox="1"/>
          <p:nvPr/>
        </p:nvSpPr>
        <p:spPr>
          <a:xfrm>
            <a:off x="2406713" y="312550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F96ED8E-1107-4EBC-AA9F-7BBC2CF9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8" y="1475973"/>
            <a:ext cx="2510946" cy="175333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C686D0-5CE7-46AF-A5BD-4EFEBBAB00B7}"/>
              </a:ext>
            </a:extLst>
          </p:cNvPr>
          <p:cNvSpPr txBox="1"/>
          <p:nvPr/>
        </p:nvSpPr>
        <p:spPr>
          <a:xfrm>
            <a:off x="3065027" y="2481262"/>
            <a:ext cx="72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F31D0-E893-411A-BADA-990EF4A8EF03}"/>
              </a:ext>
            </a:extLst>
          </p:cNvPr>
          <p:cNvSpPr txBox="1"/>
          <p:nvPr/>
        </p:nvSpPr>
        <p:spPr>
          <a:xfrm>
            <a:off x="3369605" y="157299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θ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17F433-FE55-4EBB-BF63-BADD0040794B}"/>
              </a:ext>
            </a:extLst>
          </p:cNvPr>
          <p:cNvSpPr txBox="1"/>
          <p:nvPr/>
        </p:nvSpPr>
        <p:spPr>
          <a:xfrm>
            <a:off x="2091302" y="3441989"/>
            <a:ext cx="19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Antenna array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6DE3D-CDE8-40FE-96ED-ADAE1592FD0B}"/>
              </a:ext>
            </a:extLst>
          </p:cNvPr>
          <p:cNvSpPr/>
          <p:nvPr/>
        </p:nvSpPr>
        <p:spPr>
          <a:xfrm>
            <a:off x="5989630" y="3397838"/>
            <a:ext cx="2326786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986AC8-0998-486A-AD8F-B50243C2784F}"/>
              </a:ext>
            </a:extLst>
          </p:cNvPr>
          <p:cNvSpPr/>
          <p:nvPr/>
        </p:nvSpPr>
        <p:spPr>
          <a:xfrm>
            <a:off x="5940152" y="4910006"/>
            <a:ext cx="2520280" cy="46321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C47EA-5109-4C36-9EBA-7FF3F8E73137}"/>
              </a:ext>
            </a:extLst>
          </p:cNvPr>
          <p:cNvSpPr txBox="1"/>
          <p:nvPr/>
        </p:nvSpPr>
        <p:spPr>
          <a:xfrm>
            <a:off x="2658667" y="1841474"/>
            <a:ext cx="123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dsin</a:t>
            </a:r>
            <a:r>
              <a:rPr lang="en-US" sz="1600" dirty="0"/>
              <a:t>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B747AB-BA28-475A-946D-C2827480F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3" y="3820701"/>
            <a:ext cx="3912722" cy="2934542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EB856A59-0C79-44F5-8290-41C5B00CAD64}"/>
              </a:ext>
            </a:extLst>
          </p:cNvPr>
          <p:cNvSpPr/>
          <p:nvPr/>
        </p:nvSpPr>
        <p:spPr>
          <a:xfrm rot="10800000">
            <a:off x="4950085" y="5487071"/>
            <a:ext cx="2259958" cy="67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/>
      <p:bldP spid="11" grpId="0" animBg="1"/>
      <p:bldP spid="12" grpId="0"/>
      <p:bldP spid="14" grpId="0"/>
      <p:bldP spid="16" grpId="0" animBg="1"/>
      <p:bldP spid="25" grpId="0" animBg="1"/>
      <p:bldP spid="2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5FE-7758-401E-953F-8FB19BAF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Implementation. The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6AD-D536-4D39-8479-95E5E54A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a real LTE testbed with SDR.</a:t>
            </a:r>
          </a:p>
          <a:p>
            <a:r>
              <a:rPr lang="en-US" dirty="0" err="1"/>
              <a:t>srsLTE</a:t>
            </a:r>
            <a:r>
              <a:rPr lang="en-US" dirty="0"/>
              <a:t> is the software chosen as an LTE emulator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A0AD1-787A-45B1-AE42-0124BE4B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732B-6C4E-4CD3-89AA-C4B5723E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EDA0-296C-4BA5-901B-5BF081192963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47BFB9-4B3C-41F7-B2F7-89A9368119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8731A-4399-4D41-BE3C-A07E6C0BC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0" y="2780928"/>
            <a:ext cx="7735056" cy="38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3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803&quot;&gt;&lt;property id=&quot;20148&quot; value=&quot;5&quot;/&gt;&lt;property id=&quot;20300&quot; value=&quot;Slide 1 - &amp;quot;Migración Web&amp;quot;&quot;/&gt;&lt;property id=&quot;20307&quot; value=&quot;260&quot;/&gt;&lt;/object&gt;&lt;object type=&quot;3&quot; unique_id=&quot;10804&quot;&gt;&lt;property id=&quot;20148&quot; value=&quot;5&quot;/&gt;&lt;property id=&quot;20300&quot; value=&quot;Slide 2 - &amp;quot;Agenda&amp;quot;&quot;/&gt;&lt;property id=&quot;20307&quot; value=&quot;261&quot;/&gt;&lt;/object&gt;&lt;object type=&quot;3&quot; unique_id=&quot;10805&quot;&gt;&lt;property id=&quot;20148&quot; value=&quot;5&quot;/&gt;&lt;property id=&quot;20300&quot; value=&quot;Slide 3 - &amp;quot;Workflow&amp;quot;&quot;/&gt;&lt;property id=&quot;20307&quot; value=&quot;26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stitute IMDEA Networks-UC3M-PowerPoint-White Background-TEMPLATE v03 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DEA Network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te IMDEA Networks-UC3M-PowerPoint-White Background-TEMPLATE v04 EN.potx" id="{532FA0B0-7F08-41F4-A96A-2E833345BE71}" vid="{C7D9742A-A6CB-4519-9D59-7290CCD222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Institute IMDEA Networks-UC3M-PowerPoint-White Background-TEMPLATE v04 EN</Template>
  <TotalTime>391</TotalTime>
  <Words>786</Words>
  <Application>Microsoft Office PowerPoint</Application>
  <PresentationFormat>On-screen Show (4:3)</PresentationFormat>
  <Paragraphs>144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Trebuchet MS</vt:lpstr>
      <vt:lpstr>Wingdings</vt:lpstr>
      <vt:lpstr>Wingdings 2</vt:lpstr>
      <vt:lpstr>Institute IMDEA Networks-UC3M-PowerPoint-White Background-TEMPLATE v03 EN</vt:lpstr>
      <vt:lpstr>Performance Evaluation of Single Base Station ToA-AoA Localization in an LTE Testbed</vt:lpstr>
      <vt:lpstr> Motivation</vt:lpstr>
      <vt:lpstr>Contribution</vt:lpstr>
      <vt:lpstr>LTE background. Sounding reference signal</vt:lpstr>
      <vt:lpstr>LTE background. Localization approaches</vt:lpstr>
      <vt:lpstr>System description</vt:lpstr>
      <vt:lpstr>ToA estimation</vt:lpstr>
      <vt:lpstr>AoA estimation. MUSIC</vt:lpstr>
      <vt:lpstr>Implementation. The setup</vt:lpstr>
      <vt:lpstr>Implementation. Scenarios</vt:lpstr>
      <vt:lpstr>Implementation. Office Scenario</vt:lpstr>
      <vt:lpstr>Further observations</vt:lpstr>
      <vt:lpstr>Results. AoA</vt:lpstr>
      <vt:lpstr>Results. ToA</vt:lpstr>
      <vt:lpstr>Results. Localization</vt:lpstr>
      <vt:lpstr>Conclusions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Single Base Station ToA-AoA Localization in an LTE Testbed</dc:title>
  <dc:creator>Alejandro Blanco Pizarro</dc:creator>
  <cp:lastModifiedBy>Alejandro Blanco Pizarro</cp:lastModifiedBy>
  <cp:revision>24</cp:revision>
  <dcterms:created xsi:type="dcterms:W3CDTF">2019-09-04T08:31:54Z</dcterms:created>
  <dcterms:modified xsi:type="dcterms:W3CDTF">2019-09-08T06:31:16Z</dcterms:modified>
</cp:coreProperties>
</file>