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2" r:id="rId3"/>
    <p:sldId id="294" r:id="rId4"/>
    <p:sldId id="295" r:id="rId5"/>
    <p:sldId id="301" r:id="rId6"/>
    <p:sldId id="312" r:id="rId7"/>
    <p:sldId id="296" r:id="rId8"/>
    <p:sldId id="309" r:id="rId9"/>
    <p:sldId id="310" r:id="rId10"/>
    <p:sldId id="311" r:id="rId11"/>
    <p:sldId id="302" r:id="rId12"/>
    <p:sldId id="303" r:id="rId13"/>
    <p:sldId id="304" r:id="rId14"/>
    <p:sldId id="333" r:id="rId15"/>
    <p:sldId id="334" r:id="rId16"/>
    <p:sldId id="305" r:id="rId17"/>
    <p:sldId id="306" r:id="rId18"/>
    <p:sldId id="314" r:id="rId19"/>
    <p:sldId id="307" r:id="rId20"/>
    <p:sldId id="315" r:id="rId21"/>
    <p:sldId id="316" r:id="rId22"/>
    <p:sldId id="317" r:id="rId23"/>
    <p:sldId id="318" r:id="rId24"/>
    <p:sldId id="319" r:id="rId25"/>
    <p:sldId id="320" r:id="rId26"/>
    <p:sldId id="321" r:id="rId27"/>
    <p:sldId id="322" r:id="rId28"/>
    <p:sldId id="323" r:id="rId29"/>
    <p:sldId id="324" r:id="rId30"/>
    <p:sldId id="325" r:id="rId31"/>
    <p:sldId id="327" r:id="rId32"/>
    <p:sldId id="330" r:id="rId33"/>
    <p:sldId id="331" r:id="rId34"/>
    <p:sldId id="332" r:id="rId35"/>
    <p:sldId id="335" r:id="rId36"/>
    <p:sldId id="308" r:id="rId37"/>
    <p:sldId id="328" r:id="rId38"/>
    <p:sldId id="32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45" autoAdjust="0"/>
  </p:normalViewPr>
  <p:slideViewPr>
    <p:cSldViewPr snapToGrid="0">
      <p:cViewPr>
        <p:scale>
          <a:sx n="66" d="100"/>
          <a:sy n="66" d="100"/>
        </p:scale>
        <p:origin x="33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A9D4E9-1E7D-4B52-A5D5-070211B9CDA4}" type="doc">
      <dgm:prSet loTypeId="urn:microsoft.com/office/officeart/2005/8/layout/hierarchy2" loCatId="hierarchy" qsTypeId="urn:microsoft.com/office/officeart/2005/8/quickstyle/3d6" qsCatId="3D" csTypeId="urn:microsoft.com/office/officeart/2005/8/colors/accent1_2" csCatId="accent1" phldr="1"/>
      <dgm:spPr/>
      <dgm:t>
        <a:bodyPr/>
        <a:lstStyle/>
        <a:p>
          <a:endParaRPr lang="es-ES"/>
        </a:p>
      </dgm:t>
    </dgm:pt>
    <dgm:pt modelId="{A196AF57-148A-491C-B38F-4F730AEE098B}">
      <dgm:prSet phldrT="[Texto]"/>
      <dgm:spPr/>
      <dgm:t>
        <a:bodyPr/>
        <a:lstStyle/>
        <a:p>
          <a:r>
            <a:rPr lang="es-ES" dirty="0" smtClean="0"/>
            <a:t>CARACTERISTICAS DE DATAWAREHOUSE</a:t>
          </a:r>
          <a:endParaRPr lang="es-ES" dirty="0"/>
        </a:p>
      </dgm:t>
    </dgm:pt>
    <dgm:pt modelId="{F705E83D-8BF1-4028-ADE8-D3439B889933}" type="parTrans" cxnId="{CEC06C31-61BB-4E4A-85D8-B269FD549D74}">
      <dgm:prSet/>
      <dgm:spPr/>
      <dgm:t>
        <a:bodyPr/>
        <a:lstStyle/>
        <a:p>
          <a:endParaRPr lang="es-ES"/>
        </a:p>
      </dgm:t>
    </dgm:pt>
    <dgm:pt modelId="{63E48FA6-DA14-4866-9E87-970B614E5F48}" type="sibTrans" cxnId="{CEC06C31-61BB-4E4A-85D8-B269FD549D74}">
      <dgm:prSet/>
      <dgm:spPr/>
      <dgm:t>
        <a:bodyPr/>
        <a:lstStyle/>
        <a:p>
          <a:endParaRPr lang="es-ES"/>
        </a:p>
      </dgm:t>
    </dgm:pt>
    <dgm:pt modelId="{5B544BC6-1522-4AC3-BB56-DEAECCDAED19}">
      <dgm:prSet phldrT="[Texto]"/>
      <dgm:spPr/>
      <dgm:t>
        <a:bodyPr/>
        <a:lstStyle/>
        <a:p>
          <a:r>
            <a:rPr lang="es-ES" dirty="0" smtClean="0"/>
            <a:t>INTEGRADA</a:t>
          </a:r>
          <a:endParaRPr lang="es-ES" dirty="0"/>
        </a:p>
      </dgm:t>
    </dgm:pt>
    <dgm:pt modelId="{7E5F0E0E-DFBD-4987-BF06-380AC22D23BB}" type="parTrans" cxnId="{E781BF9F-38FB-430B-AA94-298A1C37E569}">
      <dgm:prSet/>
      <dgm:spPr/>
      <dgm:t>
        <a:bodyPr/>
        <a:lstStyle/>
        <a:p>
          <a:endParaRPr lang="es-ES"/>
        </a:p>
      </dgm:t>
    </dgm:pt>
    <dgm:pt modelId="{B124DD28-110B-4EAF-98C2-A9D38F152526}" type="sibTrans" cxnId="{E781BF9F-38FB-430B-AA94-298A1C37E569}">
      <dgm:prSet/>
      <dgm:spPr/>
      <dgm:t>
        <a:bodyPr/>
        <a:lstStyle/>
        <a:p>
          <a:endParaRPr lang="es-ES"/>
        </a:p>
      </dgm:t>
    </dgm:pt>
    <dgm:pt modelId="{9F5AB83C-DA77-4189-AD3A-B8E7AE61C989}">
      <dgm:prSet phldrT="[Texto]"/>
      <dgm:spPr/>
      <dgm:t>
        <a:bodyPr/>
        <a:lstStyle/>
        <a:p>
          <a:r>
            <a:rPr lang="es-ES" dirty="0" smtClean="0"/>
            <a:t>TEMATICA</a:t>
          </a:r>
          <a:endParaRPr lang="es-ES" dirty="0"/>
        </a:p>
      </dgm:t>
    </dgm:pt>
    <dgm:pt modelId="{1A92829B-0092-4838-88DD-8812294460D1}" type="parTrans" cxnId="{6E202D1F-98D3-46D0-B624-92DDF99ECAAC}">
      <dgm:prSet/>
      <dgm:spPr/>
      <dgm:t>
        <a:bodyPr/>
        <a:lstStyle/>
        <a:p>
          <a:endParaRPr lang="es-ES"/>
        </a:p>
      </dgm:t>
    </dgm:pt>
    <dgm:pt modelId="{3A594B8E-C837-4C1C-8F7B-9FA9356E75F3}" type="sibTrans" cxnId="{6E202D1F-98D3-46D0-B624-92DDF99ECAAC}">
      <dgm:prSet/>
      <dgm:spPr/>
      <dgm:t>
        <a:bodyPr/>
        <a:lstStyle/>
        <a:p>
          <a:endParaRPr lang="es-ES"/>
        </a:p>
      </dgm:t>
    </dgm:pt>
    <dgm:pt modelId="{1403A95A-7EE5-4EC5-A9FE-F11EC1E23119}">
      <dgm:prSet phldrT="[Texto]"/>
      <dgm:spPr/>
      <dgm:t>
        <a:bodyPr/>
        <a:lstStyle/>
        <a:p>
          <a:r>
            <a:rPr lang="es-ES" dirty="0" smtClean="0"/>
            <a:t>HISTORICO</a:t>
          </a:r>
          <a:endParaRPr lang="es-ES" dirty="0"/>
        </a:p>
      </dgm:t>
    </dgm:pt>
    <dgm:pt modelId="{CB7441CB-6DF1-4238-ADAA-2A6993290168}" type="parTrans" cxnId="{04552386-FFA0-477D-988B-18FBAB2378A8}">
      <dgm:prSet/>
      <dgm:spPr/>
      <dgm:t>
        <a:bodyPr/>
        <a:lstStyle/>
        <a:p>
          <a:endParaRPr lang="es-ES"/>
        </a:p>
      </dgm:t>
    </dgm:pt>
    <dgm:pt modelId="{B953C550-B1E7-4680-843D-866377296FE6}" type="sibTrans" cxnId="{04552386-FFA0-477D-988B-18FBAB2378A8}">
      <dgm:prSet/>
      <dgm:spPr/>
      <dgm:t>
        <a:bodyPr/>
        <a:lstStyle/>
        <a:p>
          <a:endParaRPr lang="es-ES"/>
        </a:p>
      </dgm:t>
    </dgm:pt>
    <dgm:pt modelId="{3F4B0952-3630-433A-81CF-CC6D5CE96D40}">
      <dgm:prSet phldrT="[Texto]"/>
      <dgm:spPr/>
      <dgm:t>
        <a:bodyPr/>
        <a:lstStyle/>
        <a:p>
          <a:r>
            <a:rPr lang="es-ES" dirty="0" smtClean="0"/>
            <a:t>NO VOLATIL</a:t>
          </a:r>
          <a:endParaRPr lang="es-ES" dirty="0"/>
        </a:p>
      </dgm:t>
    </dgm:pt>
    <dgm:pt modelId="{85906841-0A99-4FC2-B2EF-C4E1F43AC034}" type="parTrans" cxnId="{58BC5F30-3C52-405F-9CA8-89542282EBD4}">
      <dgm:prSet/>
      <dgm:spPr/>
      <dgm:t>
        <a:bodyPr/>
        <a:lstStyle/>
        <a:p>
          <a:endParaRPr lang="es-ES"/>
        </a:p>
      </dgm:t>
    </dgm:pt>
    <dgm:pt modelId="{B4FAA3FF-F9AB-426A-9716-BB37B8DA047A}" type="sibTrans" cxnId="{58BC5F30-3C52-405F-9CA8-89542282EBD4}">
      <dgm:prSet/>
      <dgm:spPr/>
      <dgm:t>
        <a:bodyPr/>
        <a:lstStyle/>
        <a:p>
          <a:endParaRPr lang="es-ES"/>
        </a:p>
      </dgm:t>
    </dgm:pt>
    <dgm:pt modelId="{FBB7A960-D88E-428D-9F31-82FFD38D04CF}" type="pres">
      <dgm:prSet presAssocID="{5DA9D4E9-1E7D-4B52-A5D5-070211B9CDA4}" presName="diagram" presStyleCnt="0">
        <dgm:presLayoutVars>
          <dgm:chPref val="1"/>
          <dgm:dir/>
          <dgm:animOne val="branch"/>
          <dgm:animLvl val="lvl"/>
          <dgm:resizeHandles val="exact"/>
        </dgm:presLayoutVars>
      </dgm:prSet>
      <dgm:spPr/>
      <dgm:t>
        <a:bodyPr/>
        <a:lstStyle/>
        <a:p>
          <a:endParaRPr lang="es-ES"/>
        </a:p>
      </dgm:t>
    </dgm:pt>
    <dgm:pt modelId="{8D4664E7-DE24-41D3-A247-D58756B29CBB}" type="pres">
      <dgm:prSet presAssocID="{A196AF57-148A-491C-B38F-4F730AEE098B}" presName="root1" presStyleCnt="0"/>
      <dgm:spPr/>
    </dgm:pt>
    <dgm:pt modelId="{C06BE03F-F534-46E7-BD09-BBC2AC0555DA}" type="pres">
      <dgm:prSet presAssocID="{A196AF57-148A-491C-B38F-4F730AEE098B}" presName="LevelOneTextNode" presStyleLbl="node0" presStyleIdx="0" presStyleCnt="1">
        <dgm:presLayoutVars>
          <dgm:chPref val="3"/>
        </dgm:presLayoutVars>
      </dgm:prSet>
      <dgm:spPr/>
      <dgm:t>
        <a:bodyPr/>
        <a:lstStyle/>
        <a:p>
          <a:endParaRPr lang="es-ES"/>
        </a:p>
      </dgm:t>
    </dgm:pt>
    <dgm:pt modelId="{DAC684E3-B531-4690-8330-818E834BEFA7}" type="pres">
      <dgm:prSet presAssocID="{A196AF57-148A-491C-B38F-4F730AEE098B}" presName="level2hierChild" presStyleCnt="0"/>
      <dgm:spPr/>
    </dgm:pt>
    <dgm:pt modelId="{02466363-2F9F-4268-9353-32A827D96667}" type="pres">
      <dgm:prSet presAssocID="{7E5F0E0E-DFBD-4987-BF06-380AC22D23BB}" presName="conn2-1" presStyleLbl="parChTrans1D2" presStyleIdx="0" presStyleCnt="4"/>
      <dgm:spPr/>
      <dgm:t>
        <a:bodyPr/>
        <a:lstStyle/>
        <a:p>
          <a:endParaRPr lang="es-ES"/>
        </a:p>
      </dgm:t>
    </dgm:pt>
    <dgm:pt modelId="{9CF7856C-BE18-4B36-8A06-87F601E7D399}" type="pres">
      <dgm:prSet presAssocID="{7E5F0E0E-DFBD-4987-BF06-380AC22D23BB}" presName="connTx" presStyleLbl="parChTrans1D2" presStyleIdx="0" presStyleCnt="4"/>
      <dgm:spPr/>
      <dgm:t>
        <a:bodyPr/>
        <a:lstStyle/>
        <a:p>
          <a:endParaRPr lang="es-ES"/>
        </a:p>
      </dgm:t>
    </dgm:pt>
    <dgm:pt modelId="{58DFCC5A-BCFC-4573-8BF8-50EF8A3ACC22}" type="pres">
      <dgm:prSet presAssocID="{5B544BC6-1522-4AC3-BB56-DEAECCDAED19}" presName="root2" presStyleCnt="0"/>
      <dgm:spPr/>
    </dgm:pt>
    <dgm:pt modelId="{162BCF0E-7C2C-48AD-AAB7-59A00480102F}" type="pres">
      <dgm:prSet presAssocID="{5B544BC6-1522-4AC3-BB56-DEAECCDAED19}" presName="LevelTwoTextNode" presStyleLbl="node2" presStyleIdx="0" presStyleCnt="4">
        <dgm:presLayoutVars>
          <dgm:chPref val="3"/>
        </dgm:presLayoutVars>
      </dgm:prSet>
      <dgm:spPr/>
      <dgm:t>
        <a:bodyPr/>
        <a:lstStyle/>
        <a:p>
          <a:endParaRPr lang="es-ES"/>
        </a:p>
      </dgm:t>
    </dgm:pt>
    <dgm:pt modelId="{D0C4EC0A-55C7-489A-AE0C-0CBAD2BB5064}" type="pres">
      <dgm:prSet presAssocID="{5B544BC6-1522-4AC3-BB56-DEAECCDAED19}" presName="level3hierChild" presStyleCnt="0"/>
      <dgm:spPr/>
    </dgm:pt>
    <dgm:pt modelId="{8780C92A-9659-4643-BC04-4907A8E612D8}" type="pres">
      <dgm:prSet presAssocID="{1A92829B-0092-4838-88DD-8812294460D1}" presName="conn2-1" presStyleLbl="parChTrans1D2" presStyleIdx="1" presStyleCnt="4"/>
      <dgm:spPr/>
      <dgm:t>
        <a:bodyPr/>
        <a:lstStyle/>
        <a:p>
          <a:endParaRPr lang="es-ES"/>
        </a:p>
      </dgm:t>
    </dgm:pt>
    <dgm:pt modelId="{26B105BA-3E78-418A-BDEA-086DF65CCC9A}" type="pres">
      <dgm:prSet presAssocID="{1A92829B-0092-4838-88DD-8812294460D1}" presName="connTx" presStyleLbl="parChTrans1D2" presStyleIdx="1" presStyleCnt="4"/>
      <dgm:spPr/>
      <dgm:t>
        <a:bodyPr/>
        <a:lstStyle/>
        <a:p>
          <a:endParaRPr lang="es-ES"/>
        </a:p>
      </dgm:t>
    </dgm:pt>
    <dgm:pt modelId="{DF62F8A6-4AEB-4206-A2F5-FDD098C04AAF}" type="pres">
      <dgm:prSet presAssocID="{9F5AB83C-DA77-4189-AD3A-B8E7AE61C989}" presName="root2" presStyleCnt="0"/>
      <dgm:spPr/>
    </dgm:pt>
    <dgm:pt modelId="{5A49453A-4CC7-41B7-A7C9-72F74FC4CD64}" type="pres">
      <dgm:prSet presAssocID="{9F5AB83C-DA77-4189-AD3A-B8E7AE61C989}" presName="LevelTwoTextNode" presStyleLbl="node2" presStyleIdx="1" presStyleCnt="4">
        <dgm:presLayoutVars>
          <dgm:chPref val="3"/>
        </dgm:presLayoutVars>
      </dgm:prSet>
      <dgm:spPr/>
      <dgm:t>
        <a:bodyPr/>
        <a:lstStyle/>
        <a:p>
          <a:endParaRPr lang="es-ES"/>
        </a:p>
      </dgm:t>
    </dgm:pt>
    <dgm:pt modelId="{641819C3-DAC0-4758-823B-76C2A14DAE43}" type="pres">
      <dgm:prSet presAssocID="{9F5AB83C-DA77-4189-AD3A-B8E7AE61C989}" presName="level3hierChild" presStyleCnt="0"/>
      <dgm:spPr/>
    </dgm:pt>
    <dgm:pt modelId="{8D3915DE-BBEB-4F99-9399-BB03064415C9}" type="pres">
      <dgm:prSet presAssocID="{CB7441CB-6DF1-4238-ADAA-2A6993290168}" presName="conn2-1" presStyleLbl="parChTrans1D2" presStyleIdx="2" presStyleCnt="4"/>
      <dgm:spPr/>
      <dgm:t>
        <a:bodyPr/>
        <a:lstStyle/>
        <a:p>
          <a:endParaRPr lang="es-ES"/>
        </a:p>
      </dgm:t>
    </dgm:pt>
    <dgm:pt modelId="{C1782F18-B99C-4AC7-9417-90ACE33B64A7}" type="pres">
      <dgm:prSet presAssocID="{CB7441CB-6DF1-4238-ADAA-2A6993290168}" presName="connTx" presStyleLbl="parChTrans1D2" presStyleIdx="2" presStyleCnt="4"/>
      <dgm:spPr/>
      <dgm:t>
        <a:bodyPr/>
        <a:lstStyle/>
        <a:p>
          <a:endParaRPr lang="es-ES"/>
        </a:p>
      </dgm:t>
    </dgm:pt>
    <dgm:pt modelId="{1750C46E-18DC-49EC-843D-0CD921789A34}" type="pres">
      <dgm:prSet presAssocID="{1403A95A-7EE5-4EC5-A9FE-F11EC1E23119}" presName="root2" presStyleCnt="0"/>
      <dgm:spPr/>
    </dgm:pt>
    <dgm:pt modelId="{1CD9D304-C034-40E3-AB25-23D42FB1B2B3}" type="pres">
      <dgm:prSet presAssocID="{1403A95A-7EE5-4EC5-A9FE-F11EC1E23119}" presName="LevelTwoTextNode" presStyleLbl="node2" presStyleIdx="2" presStyleCnt="4">
        <dgm:presLayoutVars>
          <dgm:chPref val="3"/>
        </dgm:presLayoutVars>
      </dgm:prSet>
      <dgm:spPr/>
      <dgm:t>
        <a:bodyPr/>
        <a:lstStyle/>
        <a:p>
          <a:endParaRPr lang="es-ES"/>
        </a:p>
      </dgm:t>
    </dgm:pt>
    <dgm:pt modelId="{C64CE07F-90D8-4E18-8204-B1679FD02281}" type="pres">
      <dgm:prSet presAssocID="{1403A95A-7EE5-4EC5-A9FE-F11EC1E23119}" presName="level3hierChild" presStyleCnt="0"/>
      <dgm:spPr/>
    </dgm:pt>
    <dgm:pt modelId="{4F3A75C6-B3BB-41C4-81A5-98D01B765FF7}" type="pres">
      <dgm:prSet presAssocID="{85906841-0A99-4FC2-B2EF-C4E1F43AC034}" presName="conn2-1" presStyleLbl="parChTrans1D2" presStyleIdx="3" presStyleCnt="4"/>
      <dgm:spPr/>
      <dgm:t>
        <a:bodyPr/>
        <a:lstStyle/>
        <a:p>
          <a:endParaRPr lang="es-ES"/>
        </a:p>
      </dgm:t>
    </dgm:pt>
    <dgm:pt modelId="{287D62D5-3B42-4690-8436-9082B9935C8A}" type="pres">
      <dgm:prSet presAssocID="{85906841-0A99-4FC2-B2EF-C4E1F43AC034}" presName="connTx" presStyleLbl="parChTrans1D2" presStyleIdx="3" presStyleCnt="4"/>
      <dgm:spPr/>
      <dgm:t>
        <a:bodyPr/>
        <a:lstStyle/>
        <a:p>
          <a:endParaRPr lang="es-ES"/>
        </a:p>
      </dgm:t>
    </dgm:pt>
    <dgm:pt modelId="{2BAB056C-054F-4655-9C2B-B53F83391149}" type="pres">
      <dgm:prSet presAssocID="{3F4B0952-3630-433A-81CF-CC6D5CE96D40}" presName="root2" presStyleCnt="0"/>
      <dgm:spPr/>
    </dgm:pt>
    <dgm:pt modelId="{113A373E-97E4-41D2-9C64-A63B5409D899}" type="pres">
      <dgm:prSet presAssocID="{3F4B0952-3630-433A-81CF-CC6D5CE96D40}" presName="LevelTwoTextNode" presStyleLbl="node2" presStyleIdx="3" presStyleCnt="4">
        <dgm:presLayoutVars>
          <dgm:chPref val="3"/>
        </dgm:presLayoutVars>
      </dgm:prSet>
      <dgm:spPr/>
      <dgm:t>
        <a:bodyPr/>
        <a:lstStyle/>
        <a:p>
          <a:endParaRPr lang="es-ES"/>
        </a:p>
      </dgm:t>
    </dgm:pt>
    <dgm:pt modelId="{2EA2859D-0982-482F-A878-75F6839B6A20}" type="pres">
      <dgm:prSet presAssocID="{3F4B0952-3630-433A-81CF-CC6D5CE96D40}" presName="level3hierChild" presStyleCnt="0"/>
      <dgm:spPr/>
    </dgm:pt>
  </dgm:ptLst>
  <dgm:cxnLst>
    <dgm:cxn modelId="{8D6FE499-07B9-4F9F-9114-F37260F79A8A}" type="presOf" srcId="{85906841-0A99-4FC2-B2EF-C4E1F43AC034}" destId="{287D62D5-3B42-4690-8436-9082B9935C8A}" srcOrd="1" destOrd="0" presId="urn:microsoft.com/office/officeart/2005/8/layout/hierarchy2"/>
    <dgm:cxn modelId="{3119EF2A-0F24-423F-A3B7-372B0EFDE983}" type="presOf" srcId="{85906841-0A99-4FC2-B2EF-C4E1F43AC034}" destId="{4F3A75C6-B3BB-41C4-81A5-98D01B765FF7}" srcOrd="0" destOrd="0" presId="urn:microsoft.com/office/officeart/2005/8/layout/hierarchy2"/>
    <dgm:cxn modelId="{468CECD9-223A-4222-B971-22928D945961}" type="presOf" srcId="{3F4B0952-3630-433A-81CF-CC6D5CE96D40}" destId="{113A373E-97E4-41D2-9C64-A63B5409D899}" srcOrd="0" destOrd="0" presId="urn:microsoft.com/office/officeart/2005/8/layout/hierarchy2"/>
    <dgm:cxn modelId="{4C7D5193-B501-4051-8F4F-69FAC1EC6993}" type="presOf" srcId="{CB7441CB-6DF1-4238-ADAA-2A6993290168}" destId="{8D3915DE-BBEB-4F99-9399-BB03064415C9}" srcOrd="0" destOrd="0" presId="urn:microsoft.com/office/officeart/2005/8/layout/hierarchy2"/>
    <dgm:cxn modelId="{6E202D1F-98D3-46D0-B624-92DDF99ECAAC}" srcId="{A196AF57-148A-491C-B38F-4F730AEE098B}" destId="{9F5AB83C-DA77-4189-AD3A-B8E7AE61C989}" srcOrd="1" destOrd="0" parTransId="{1A92829B-0092-4838-88DD-8812294460D1}" sibTransId="{3A594B8E-C837-4C1C-8F7B-9FA9356E75F3}"/>
    <dgm:cxn modelId="{6D00F019-38F0-4C92-ADB7-F3DA23BAD873}" type="presOf" srcId="{7E5F0E0E-DFBD-4987-BF06-380AC22D23BB}" destId="{9CF7856C-BE18-4B36-8A06-87F601E7D399}" srcOrd="1" destOrd="0" presId="urn:microsoft.com/office/officeart/2005/8/layout/hierarchy2"/>
    <dgm:cxn modelId="{9061669E-599D-4A51-945E-29BEC74B2C79}" type="presOf" srcId="{A196AF57-148A-491C-B38F-4F730AEE098B}" destId="{C06BE03F-F534-46E7-BD09-BBC2AC0555DA}" srcOrd="0" destOrd="0" presId="urn:microsoft.com/office/officeart/2005/8/layout/hierarchy2"/>
    <dgm:cxn modelId="{F6211F39-B738-4831-B709-2FD16830AF8A}" type="presOf" srcId="{1403A95A-7EE5-4EC5-A9FE-F11EC1E23119}" destId="{1CD9D304-C034-40E3-AB25-23D42FB1B2B3}" srcOrd="0" destOrd="0" presId="urn:microsoft.com/office/officeart/2005/8/layout/hierarchy2"/>
    <dgm:cxn modelId="{CF823898-F9E5-4E3B-A74B-E14DAB4ACFA2}" type="presOf" srcId="{1A92829B-0092-4838-88DD-8812294460D1}" destId="{26B105BA-3E78-418A-BDEA-086DF65CCC9A}" srcOrd="1" destOrd="0" presId="urn:microsoft.com/office/officeart/2005/8/layout/hierarchy2"/>
    <dgm:cxn modelId="{04552386-FFA0-477D-988B-18FBAB2378A8}" srcId="{A196AF57-148A-491C-B38F-4F730AEE098B}" destId="{1403A95A-7EE5-4EC5-A9FE-F11EC1E23119}" srcOrd="2" destOrd="0" parTransId="{CB7441CB-6DF1-4238-ADAA-2A6993290168}" sibTransId="{B953C550-B1E7-4680-843D-866377296FE6}"/>
    <dgm:cxn modelId="{CEC06C31-61BB-4E4A-85D8-B269FD549D74}" srcId="{5DA9D4E9-1E7D-4B52-A5D5-070211B9CDA4}" destId="{A196AF57-148A-491C-B38F-4F730AEE098B}" srcOrd="0" destOrd="0" parTransId="{F705E83D-8BF1-4028-ADE8-D3439B889933}" sibTransId="{63E48FA6-DA14-4866-9E87-970B614E5F48}"/>
    <dgm:cxn modelId="{A17FF967-F87C-4F46-B623-64F0CE57E268}" type="presOf" srcId="{1A92829B-0092-4838-88DD-8812294460D1}" destId="{8780C92A-9659-4643-BC04-4907A8E612D8}" srcOrd="0" destOrd="0" presId="urn:microsoft.com/office/officeart/2005/8/layout/hierarchy2"/>
    <dgm:cxn modelId="{EFCBB39F-8389-4748-82FF-91E1C2588AF5}" type="presOf" srcId="{9F5AB83C-DA77-4189-AD3A-B8E7AE61C989}" destId="{5A49453A-4CC7-41B7-A7C9-72F74FC4CD64}" srcOrd="0" destOrd="0" presId="urn:microsoft.com/office/officeart/2005/8/layout/hierarchy2"/>
    <dgm:cxn modelId="{1EBC28CC-73BA-4CBF-BED6-0675350E65E0}" type="presOf" srcId="{CB7441CB-6DF1-4238-ADAA-2A6993290168}" destId="{C1782F18-B99C-4AC7-9417-90ACE33B64A7}" srcOrd="1" destOrd="0" presId="urn:microsoft.com/office/officeart/2005/8/layout/hierarchy2"/>
    <dgm:cxn modelId="{58BC5F30-3C52-405F-9CA8-89542282EBD4}" srcId="{A196AF57-148A-491C-B38F-4F730AEE098B}" destId="{3F4B0952-3630-433A-81CF-CC6D5CE96D40}" srcOrd="3" destOrd="0" parTransId="{85906841-0A99-4FC2-B2EF-C4E1F43AC034}" sibTransId="{B4FAA3FF-F9AB-426A-9716-BB37B8DA047A}"/>
    <dgm:cxn modelId="{1483A2FD-F836-4B3F-883D-1E9AE163B62A}" type="presOf" srcId="{5DA9D4E9-1E7D-4B52-A5D5-070211B9CDA4}" destId="{FBB7A960-D88E-428D-9F31-82FFD38D04CF}" srcOrd="0" destOrd="0" presId="urn:microsoft.com/office/officeart/2005/8/layout/hierarchy2"/>
    <dgm:cxn modelId="{E781BF9F-38FB-430B-AA94-298A1C37E569}" srcId="{A196AF57-148A-491C-B38F-4F730AEE098B}" destId="{5B544BC6-1522-4AC3-BB56-DEAECCDAED19}" srcOrd="0" destOrd="0" parTransId="{7E5F0E0E-DFBD-4987-BF06-380AC22D23BB}" sibTransId="{B124DD28-110B-4EAF-98C2-A9D38F152526}"/>
    <dgm:cxn modelId="{5604CDD8-A371-4925-825F-37523729E1C6}" type="presOf" srcId="{5B544BC6-1522-4AC3-BB56-DEAECCDAED19}" destId="{162BCF0E-7C2C-48AD-AAB7-59A00480102F}" srcOrd="0" destOrd="0" presId="urn:microsoft.com/office/officeart/2005/8/layout/hierarchy2"/>
    <dgm:cxn modelId="{63D48C08-B9BA-46FF-ABB3-ECA2452F516D}" type="presOf" srcId="{7E5F0E0E-DFBD-4987-BF06-380AC22D23BB}" destId="{02466363-2F9F-4268-9353-32A827D96667}" srcOrd="0" destOrd="0" presId="urn:microsoft.com/office/officeart/2005/8/layout/hierarchy2"/>
    <dgm:cxn modelId="{B393FF1F-157B-4D2F-8668-BDE1EA092A48}" type="presParOf" srcId="{FBB7A960-D88E-428D-9F31-82FFD38D04CF}" destId="{8D4664E7-DE24-41D3-A247-D58756B29CBB}" srcOrd="0" destOrd="0" presId="urn:microsoft.com/office/officeart/2005/8/layout/hierarchy2"/>
    <dgm:cxn modelId="{1EE92D16-60AD-4D23-910B-CAC7607B9C15}" type="presParOf" srcId="{8D4664E7-DE24-41D3-A247-D58756B29CBB}" destId="{C06BE03F-F534-46E7-BD09-BBC2AC0555DA}" srcOrd="0" destOrd="0" presId="urn:microsoft.com/office/officeart/2005/8/layout/hierarchy2"/>
    <dgm:cxn modelId="{2E64B730-0FCF-4F0C-955A-B9196B4A6D64}" type="presParOf" srcId="{8D4664E7-DE24-41D3-A247-D58756B29CBB}" destId="{DAC684E3-B531-4690-8330-818E834BEFA7}" srcOrd="1" destOrd="0" presId="urn:microsoft.com/office/officeart/2005/8/layout/hierarchy2"/>
    <dgm:cxn modelId="{957C590B-07D5-4416-B793-E6962FBE2CFC}" type="presParOf" srcId="{DAC684E3-B531-4690-8330-818E834BEFA7}" destId="{02466363-2F9F-4268-9353-32A827D96667}" srcOrd="0" destOrd="0" presId="urn:microsoft.com/office/officeart/2005/8/layout/hierarchy2"/>
    <dgm:cxn modelId="{B44847B6-4DCB-4AD1-8213-DE7C28382DF1}" type="presParOf" srcId="{02466363-2F9F-4268-9353-32A827D96667}" destId="{9CF7856C-BE18-4B36-8A06-87F601E7D399}" srcOrd="0" destOrd="0" presId="urn:microsoft.com/office/officeart/2005/8/layout/hierarchy2"/>
    <dgm:cxn modelId="{B695D0FF-BDF5-4DB7-989C-A2EED3C50960}" type="presParOf" srcId="{DAC684E3-B531-4690-8330-818E834BEFA7}" destId="{58DFCC5A-BCFC-4573-8BF8-50EF8A3ACC22}" srcOrd="1" destOrd="0" presId="urn:microsoft.com/office/officeart/2005/8/layout/hierarchy2"/>
    <dgm:cxn modelId="{559D236B-D7B6-4656-A0CC-82AF547BAA77}" type="presParOf" srcId="{58DFCC5A-BCFC-4573-8BF8-50EF8A3ACC22}" destId="{162BCF0E-7C2C-48AD-AAB7-59A00480102F}" srcOrd="0" destOrd="0" presId="urn:microsoft.com/office/officeart/2005/8/layout/hierarchy2"/>
    <dgm:cxn modelId="{35CA59B1-0E87-4721-983C-9680075B6FC4}" type="presParOf" srcId="{58DFCC5A-BCFC-4573-8BF8-50EF8A3ACC22}" destId="{D0C4EC0A-55C7-489A-AE0C-0CBAD2BB5064}" srcOrd="1" destOrd="0" presId="urn:microsoft.com/office/officeart/2005/8/layout/hierarchy2"/>
    <dgm:cxn modelId="{BBFB3FBA-0F0B-4535-B56C-62067AECCBE2}" type="presParOf" srcId="{DAC684E3-B531-4690-8330-818E834BEFA7}" destId="{8780C92A-9659-4643-BC04-4907A8E612D8}" srcOrd="2" destOrd="0" presId="urn:microsoft.com/office/officeart/2005/8/layout/hierarchy2"/>
    <dgm:cxn modelId="{D431355A-6FC7-4AEC-8A18-F8A2B426CC9F}" type="presParOf" srcId="{8780C92A-9659-4643-BC04-4907A8E612D8}" destId="{26B105BA-3E78-418A-BDEA-086DF65CCC9A}" srcOrd="0" destOrd="0" presId="urn:microsoft.com/office/officeart/2005/8/layout/hierarchy2"/>
    <dgm:cxn modelId="{32418179-FDF5-41A4-B90D-5518935070CE}" type="presParOf" srcId="{DAC684E3-B531-4690-8330-818E834BEFA7}" destId="{DF62F8A6-4AEB-4206-A2F5-FDD098C04AAF}" srcOrd="3" destOrd="0" presId="urn:microsoft.com/office/officeart/2005/8/layout/hierarchy2"/>
    <dgm:cxn modelId="{5DDFB1A8-069A-4EAE-B4CC-38709466ADC0}" type="presParOf" srcId="{DF62F8A6-4AEB-4206-A2F5-FDD098C04AAF}" destId="{5A49453A-4CC7-41B7-A7C9-72F74FC4CD64}" srcOrd="0" destOrd="0" presId="urn:microsoft.com/office/officeart/2005/8/layout/hierarchy2"/>
    <dgm:cxn modelId="{0F31FC38-543E-4223-8898-73921BAB8B92}" type="presParOf" srcId="{DF62F8A6-4AEB-4206-A2F5-FDD098C04AAF}" destId="{641819C3-DAC0-4758-823B-76C2A14DAE43}" srcOrd="1" destOrd="0" presId="urn:microsoft.com/office/officeart/2005/8/layout/hierarchy2"/>
    <dgm:cxn modelId="{0B2D28E8-5233-46DD-A466-54479B296086}" type="presParOf" srcId="{DAC684E3-B531-4690-8330-818E834BEFA7}" destId="{8D3915DE-BBEB-4F99-9399-BB03064415C9}" srcOrd="4" destOrd="0" presId="urn:microsoft.com/office/officeart/2005/8/layout/hierarchy2"/>
    <dgm:cxn modelId="{BD51038F-58D4-4822-9296-4983CF3DE756}" type="presParOf" srcId="{8D3915DE-BBEB-4F99-9399-BB03064415C9}" destId="{C1782F18-B99C-4AC7-9417-90ACE33B64A7}" srcOrd="0" destOrd="0" presId="urn:microsoft.com/office/officeart/2005/8/layout/hierarchy2"/>
    <dgm:cxn modelId="{523D0988-08F2-4003-AF4A-C6FBC69CC5E1}" type="presParOf" srcId="{DAC684E3-B531-4690-8330-818E834BEFA7}" destId="{1750C46E-18DC-49EC-843D-0CD921789A34}" srcOrd="5" destOrd="0" presId="urn:microsoft.com/office/officeart/2005/8/layout/hierarchy2"/>
    <dgm:cxn modelId="{8B60822B-346C-43EF-A42B-8CB587B38834}" type="presParOf" srcId="{1750C46E-18DC-49EC-843D-0CD921789A34}" destId="{1CD9D304-C034-40E3-AB25-23D42FB1B2B3}" srcOrd="0" destOrd="0" presId="urn:microsoft.com/office/officeart/2005/8/layout/hierarchy2"/>
    <dgm:cxn modelId="{E1F8ED6D-AF67-44CA-9D25-F59A252B9AF9}" type="presParOf" srcId="{1750C46E-18DC-49EC-843D-0CD921789A34}" destId="{C64CE07F-90D8-4E18-8204-B1679FD02281}" srcOrd="1" destOrd="0" presId="urn:microsoft.com/office/officeart/2005/8/layout/hierarchy2"/>
    <dgm:cxn modelId="{A8D4EACD-9306-4CC0-A920-24585C542D84}" type="presParOf" srcId="{DAC684E3-B531-4690-8330-818E834BEFA7}" destId="{4F3A75C6-B3BB-41C4-81A5-98D01B765FF7}" srcOrd="6" destOrd="0" presId="urn:microsoft.com/office/officeart/2005/8/layout/hierarchy2"/>
    <dgm:cxn modelId="{CE16636D-7E77-4374-A9C7-1A39B5CCB44D}" type="presParOf" srcId="{4F3A75C6-B3BB-41C4-81A5-98D01B765FF7}" destId="{287D62D5-3B42-4690-8436-9082B9935C8A}" srcOrd="0" destOrd="0" presId="urn:microsoft.com/office/officeart/2005/8/layout/hierarchy2"/>
    <dgm:cxn modelId="{931313C0-DA10-4951-841B-53FA02FA608B}" type="presParOf" srcId="{DAC684E3-B531-4690-8330-818E834BEFA7}" destId="{2BAB056C-054F-4655-9C2B-B53F83391149}" srcOrd="7" destOrd="0" presId="urn:microsoft.com/office/officeart/2005/8/layout/hierarchy2"/>
    <dgm:cxn modelId="{CD133198-E6DF-4077-A073-5FBFC54B5079}" type="presParOf" srcId="{2BAB056C-054F-4655-9C2B-B53F83391149}" destId="{113A373E-97E4-41D2-9C64-A63B5409D899}" srcOrd="0" destOrd="0" presId="urn:microsoft.com/office/officeart/2005/8/layout/hierarchy2"/>
    <dgm:cxn modelId="{4F6339EF-B2AF-4371-AE42-4D6F39B8E3E0}" type="presParOf" srcId="{2BAB056C-054F-4655-9C2B-B53F83391149}" destId="{2EA2859D-0982-482F-A878-75F6839B6A2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BE03F-F534-46E7-BD09-BBC2AC0555DA}">
      <dsp:nvSpPr>
        <dsp:cNvPr id="0" name=""/>
        <dsp:cNvSpPr/>
      </dsp:nvSpPr>
      <dsp:spPr>
        <a:xfrm>
          <a:off x="1372910" y="1772073"/>
          <a:ext cx="2053284" cy="1026642"/>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CARACTERISTICAS DE DATAWAREHOUSE</a:t>
          </a:r>
          <a:endParaRPr lang="es-ES" sz="2000" kern="1200" dirty="0"/>
        </a:p>
      </dsp:txBody>
      <dsp:txXfrm>
        <a:off x="1402979" y="1802142"/>
        <a:ext cx="1993146" cy="966504"/>
      </dsp:txXfrm>
    </dsp:sp>
    <dsp:sp modelId="{02466363-2F9F-4268-9353-32A827D96667}">
      <dsp:nvSpPr>
        <dsp:cNvPr id="0" name=""/>
        <dsp:cNvSpPr/>
      </dsp:nvSpPr>
      <dsp:spPr>
        <a:xfrm rot="17692822">
          <a:off x="2860781" y="1379701"/>
          <a:ext cx="1952139" cy="40429"/>
        </a:xfrm>
        <a:custGeom>
          <a:avLst/>
          <a:gdLst/>
          <a:ahLst/>
          <a:cxnLst/>
          <a:rect l="0" t="0" r="0" b="0"/>
          <a:pathLst>
            <a:path>
              <a:moveTo>
                <a:pt x="0" y="20214"/>
              </a:moveTo>
              <a:lnTo>
                <a:pt x="1952139" y="20214"/>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ES" sz="600" kern="1200"/>
        </a:p>
      </dsp:txBody>
      <dsp:txXfrm>
        <a:off x="3788048" y="1351112"/>
        <a:ext cx="97606" cy="97606"/>
      </dsp:txXfrm>
    </dsp:sp>
    <dsp:sp modelId="{162BCF0E-7C2C-48AD-AAB7-59A00480102F}">
      <dsp:nvSpPr>
        <dsp:cNvPr id="0" name=""/>
        <dsp:cNvSpPr/>
      </dsp:nvSpPr>
      <dsp:spPr>
        <a:xfrm>
          <a:off x="4247508" y="1115"/>
          <a:ext cx="2053284" cy="1026642"/>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INTEGRADA</a:t>
          </a:r>
          <a:endParaRPr lang="es-ES" sz="2000" kern="1200" dirty="0"/>
        </a:p>
      </dsp:txBody>
      <dsp:txXfrm>
        <a:off x="4277577" y="31184"/>
        <a:ext cx="1993146" cy="966504"/>
      </dsp:txXfrm>
    </dsp:sp>
    <dsp:sp modelId="{8780C92A-9659-4643-BC04-4907A8E612D8}">
      <dsp:nvSpPr>
        <dsp:cNvPr id="0" name=""/>
        <dsp:cNvSpPr/>
      </dsp:nvSpPr>
      <dsp:spPr>
        <a:xfrm rot="19457599">
          <a:off x="3331125" y="1970020"/>
          <a:ext cx="1011451" cy="40429"/>
        </a:xfrm>
        <a:custGeom>
          <a:avLst/>
          <a:gdLst/>
          <a:ahLst/>
          <a:cxnLst/>
          <a:rect l="0" t="0" r="0" b="0"/>
          <a:pathLst>
            <a:path>
              <a:moveTo>
                <a:pt x="0" y="20214"/>
              </a:moveTo>
              <a:lnTo>
                <a:pt x="1011451" y="20214"/>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811565" y="1964949"/>
        <a:ext cx="50572" cy="50572"/>
      </dsp:txXfrm>
    </dsp:sp>
    <dsp:sp modelId="{5A49453A-4CC7-41B7-A7C9-72F74FC4CD64}">
      <dsp:nvSpPr>
        <dsp:cNvPr id="0" name=""/>
        <dsp:cNvSpPr/>
      </dsp:nvSpPr>
      <dsp:spPr>
        <a:xfrm>
          <a:off x="4247508" y="1181754"/>
          <a:ext cx="2053284" cy="1026642"/>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TEMATICA</a:t>
          </a:r>
          <a:endParaRPr lang="es-ES" sz="2000" kern="1200" dirty="0"/>
        </a:p>
      </dsp:txBody>
      <dsp:txXfrm>
        <a:off x="4277577" y="1211823"/>
        <a:ext cx="1993146" cy="966504"/>
      </dsp:txXfrm>
    </dsp:sp>
    <dsp:sp modelId="{8D3915DE-BBEB-4F99-9399-BB03064415C9}">
      <dsp:nvSpPr>
        <dsp:cNvPr id="0" name=""/>
        <dsp:cNvSpPr/>
      </dsp:nvSpPr>
      <dsp:spPr>
        <a:xfrm rot="2142401">
          <a:off x="3331125" y="2560339"/>
          <a:ext cx="1011451" cy="40429"/>
        </a:xfrm>
        <a:custGeom>
          <a:avLst/>
          <a:gdLst/>
          <a:ahLst/>
          <a:cxnLst/>
          <a:rect l="0" t="0" r="0" b="0"/>
          <a:pathLst>
            <a:path>
              <a:moveTo>
                <a:pt x="0" y="20214"/>
              </a:moveTo>
              <a:lnTo>
                <a:pt x="1011451" y="20214"/>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811565" y="2555268"/>
        <a:ext cx="50572" cy="50572"/>
      </dsp:txXfrm>
    </dsp:sp>
    <dsp:sp modelId="{1CD9D304-C034-40E3-AB25-23D42FB1B2B3}">
      <dsp:nvSpPr>
        <dsp:cNvPr id="0" name=""/>
        <dsp:cNvSpPr/>
      </dsp:nvSpPr>
      <dsp:spPr>
        <a:xfrm>
          <a:off x="4247508" y="2362393"/>
          <a:ext cx="2053284" cy="1026642"/>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HISTORICO</a:t>
          </a:r>
          <a:endParaRPr lang="es-ES" sz="2000" kern="1200" dirty="0"/>
        </a:p>
      </dsp:txBody>
      <dsp:txXfrm>
        <a:off x="4277577" y="2392462"/>
        <a:ext cx="1993146" cy="966504"/>
      </dsp:txXfrm>
    </dsp:sp>
    <dsp:sp modelId="{4F3A75C6-B3BB-41C4-81A5-98D01B765FF7}">
      <dsp:nvSpPr>
        <dsp:cNvPr id="0" name=""/>
        <dsp:cNvSpPr/>
      </dsp:nvSpPr>
      <dsp:spPr>
        <a:xfrm rot="3907178">
          <a:off x="2860781" y="3150659"/>
          <a:ext cx="1952139" cy="40429"/>
        </a:xfrm>
        <a:custGeom>
          <a:avLst/>
          <a:gdLst/>
          <a:ahLst/>
          <a:cxnLst/>
          <a:rect l="0" t="0" r="0" b="0"/>
          <a:pathLst>
            <a:path>
              <a:moveTo>
                <a:pt x="0" y="20214"/>
              </a:moveTo>
              <a:lnTo>
                <a:pt x="1952139" y="20214"/>
              </a:lnTo>
            </a:path>
          </a:pathLst>
        </a:custGeom>
        <a:noFill/>
        <a:ln w="12700" cap="flat" cmpd="sng" algn="ctr">
          <a:solidFill>
            <a:schemeClr val="accent1">
              <a:shade val="60000"/>
              <a:hueOff val="0"/>
              <a:satOff val="0"/>
              <a:lumOff val="0"/>
              <a:alphaOff val="0"/>
            </a:schemeClr>
          </a:solidFill>
          <a:prstDash val="solid"/>
          <a:miter lim="800000"/>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ES" sz="600" kern="1200"/>
        </a:p>
      </dsp:txBody>
      <dsp:txXfrm>
        <a:off x="3788048" y="3122070"/>
        <a:ext cx="97606" cy="97606"/>
      </dsp:txXfrm>
    </dsp:sp>
    <dsp:sp modelId="{113A373E-97E4-41D2-9C64-A63B5409D899}">
      <dsp:nvSpPr>
        <dsp:cNvPr id="0" name=""/>
        <dsp:cNvSpPr/>
      </dsp:nvSpPr>
      <dsp:spPr>
        <a:xfrm>
          <a:off x="4247508" y="3543031"/>
          <a:ext cx="2053284" cy="1026642"/>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NO VOLATIL</a:t>
          </a:r>
          <a:endParaRPr lang="es-ES" sz="2000" kern="1200" dirty="0"/>
        </a:p>
      </dsp:txBody>
      <dsp:txXfrm>
        <a:off x="4277577" y="3573100"/>
        <a:ext cx="1993146" cy="9665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A1D25-BE55-4DDA-A53D-2DE4E5FBD0EB}" type="datetimeFigureOut">
              <a:rPr lang="es-CL" smtClean="0"/>
              <a:t>29-09-2017</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A323E-1139-48D1-B96E-A3FBF1166AFF}" type="slidenum">
              <a:rPr lang="es-CL" smtClean="0"/>
              <a:t>‹Nº›</a:t>
            </a:fld>
            <a:endParaRPr lang="es-CL"/>
          </a:p>
        </p:txBody>
      </p:sp>
    </p:spTree>
    <p:extLst>
      <p:ext uri="{BB962C8B-B14F-4D97-AF65-F5344CB8AC3E}">
        <p14:creationId xmlns:p14="http://schemas.microsoft.com/office/powerpoint/2010/main" val="376638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27</a:t>
            </a:fld>
            <a:endParaRPr lang="es-CL"/>
          </a:p>
        </p:txBody>
      </p:sp>
    </p:spTree>
    <p:extLst>
      <p:ext uri="{BB962C8B-B14F-4D97-AF65-F5344CB8AC3E}">
        <p14:creationId xmlns:p14="http://schemas.microsoft.com/office/powerpoint/2010/main" val="105041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28</a:t>
            </a:fld>
            <a:endParaRPr lang="es-CL"/>
          </a:p>
        </p:txBody>
      </p:sp>
    </p:spTree>
    <p:extLst>
      <p:ext uri="{BB962C8B-B14F-4D97-AF65-F5344CB8AC3E}">
        <p14:creationId xmlns:p14="http://schemas.microsoft.com/office/powerpoint/2010/main" val="270218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29</a:t>
            </a:fld>
            <a:endParaRPr lang="es-CL"/>
          </a:p>
        </p:txBody>
      </p:sp>
    </p:spTree>
    <p:extLst>
      <p:ext uri="{BB962C8B-B14F-4D97-AF65-F5344CB8AC3E}">
        <p14:creationId xmlns:p14="http://schemas.microsoft.com/office/powerpoint/2010/main" val="14724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30</a:t>
            </a:fld>
            <a:endParaRPr lang="es-CL"/>
          </a:p>
        </p:txBody>
      </p:sp>
    </p:spTree>
    <p:extLst>
      <p:ext uri="{BB962C8B-B14F-4D97-AF65-F5344CB8AC3E}">
        <p14:creationId xmlns:p14="http://schemas.microsoft.com/office/powerpoint/2010/main" val="56962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31</a:t>
            </a:fld>
            <a:endParaRPr lang="es-CL"/>
          </a:p>
        </p:txBody>
      </p:sp>
    </p:spTree>
    <p:extLst>
      <p:ext uri="{BB962C8B-B14F-4D97-AF65-F5344CB8AC3E}">
        <p14:creationId xmlns:p14="http://schemas.microsoft.com/office/powerpoint/2010/main" val="36650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32</a:t>
            </a:fld>
            <a:endParaRPr lang="es-CL"/>
          </a:p>
        </p:txBody>
      </p:sp>
    </p:spTree>
    <p:extLst>
      <p:ext uri="{BB962C8B-B14F-4D97-AF65-F5344CB8AC3E}">
        <p14:creationId xmlns:p14="http://schemas.microsoft.com/office/powerpoint/2010/main" val="23490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33</a:t>
            </a:fld>
            <a:endParaRPr lang="es-CL"/>
          </a:p>
        </p:txBody>
      </p:sp>
    </p:spTree>
    <p:extLst>
      <p:ext uri="{BB962C8B-B14F-4D97-AF65-F5344CB8AC3E}">
        <p14:creationId xmlns:p14="http://schemas.microsoft.com/office/powerpoint/2010/main" val="10317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34</a:t>
            </a:fld>
            <a:endParaRPr lang="es-CL"/>
          </a:p>
        </p:txBody>
      </p:sp>
    </p:spTree>
    <p:extLst>
      <p:ext uri="{BB962C8B-B14F-4D97-AF65-F5344CB8AC3E}">
        <p14:creationId xmlns:p14="http://schemas.microsoft.com/office/powerpoint/2010/main" val="1947585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B3A323E-1139-48D1-B96E-A3FBF1166AFF}" type="slidenum">
              <a:rPr lang="es-CL" smtClean="0"/>
              <a:t>35</a:t>
            </a:fld>
            <a:endParaRPr lang="es-CL"/>
          </a:p>
        </p:txBody>
      </p:sp>
    </p:spTree>
    <p:extLst>
      <p:ext uri="{BB962C8B-B14F-4D97-AF65-F5344CB8AC3E}">
        <p14:creationId xmlns:p14="http://schemas.microsoft.com/office/powerpoint/2010/main" val="12365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0D4F6F74-67C9-4AC1-A523-F202E676B1EB}" type="datetimeFigureOut">
              <a:rPr lang="en-US" smtClean="0"/>
              <a:t>9/29/2017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307427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D4F6F74-67C9-4AC1-A523-F202E676B1EB}" type="datetimeFigureOut">
              <a:rPr lang="en-US" smtClean="0"/>
              <a:t>9/29/2017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130772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D4F6F74-67C9-4AC1-A523-F202E676B1EB}" type="datetimeFigureOut">
              <a:rPr lang="en-US" smtClean="0"/>
              <a:t>9/29/2017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106116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D4F6F74-67C9-4AC1-A523-F202E676B1EB}" type="datetimeFigureOut">
              <a:rPr lang="en-US" smtClean="0"/>
              <a:t>9/29/2017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82537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D4F6F74-67C9-4AC1-A523-F202E676B1EB}" type="datetimeFigureOut">
              <a:rPr lang="en-US" smtClean="0"/>
              <a:t>9/29/2017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351297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D4F6F74-67C9-4AC1-A523-F202E676B1EB}" type="datetimeFigureOut">
              <a:rPr lang="en-US" smtClean="0"/>
              <a:t>9/29/2017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271879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0D4F6F74-67C9-4AC1-A523-F202E676B1EB}" type="datetimeFigureOut">
              <a:rPr lang="en-US" smtClean="0"/>
              <a:t>9/29/2017</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82599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0D4F6F74-67C9-4AC1-A523-F202E676B1EB}" type="datetimeFigureOut">
              <a:rPr lang="en-US" smtClean="0"/>
              <a:t>9/29/2017</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215878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D4F6F74-67C9-4AC1-A523-F202E676B1EB}" type="datetimeFigureOut">
              <a:rPr lang="en-US" smtClean="0"/>
              <a:t>9/29/2017</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263029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D4F6F74-67C9-4AC1-A523-F202E676B1EB}" type="datetimeFigureOut">
              <a:rPr lang="en-US" smtClean="0"/>
              <a:t>9/29/2017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304678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D4F6F74-67C9-4AC1-A523-F202E676B1EB}" type="datetimeFigureOut">
              <a:rPr lang="en-US" smtClean="0"/>
              <a:t>9/29/2017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358D3AB-E0D5-4641-87AE-91DE3F142554}" type="slidenum">
              <a:rPr lang="en-US" smtClean="0"/>
              <a:t>‹Nº›</a:t>
            </a:fld>
            <a:endParaRPr lang="en-US"/>
          </a:p>
        </p:txBody>
      </p:sp>
    </p:spTree>
    <p:extLst>
      <p:ext uri="{BB962C8B-B14F-4D97-AF65-F5344CB8AC3E}">
        <p14:creationId xmlns:p14="http://schemas.microsoft.com/office/powerpoint/2010/main" val="380523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F6F74-67C9-4AC1-A523-F202E676B1EB}" type="datetimeFigureOut">
              <a:rPr lang="en-US" smtClean="0"/>
              <a:t>9/29/2017</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8D3AB-E0D5-4641-87AE-91DE3F142554}" type="slidenum">
              <a:rPr lang="en-US" smtClean="0"/>
              <a:t>‹Nº›</a:t>
            </a:fld>
            <a:endParaRPr lang="en-US"/>
          </a:p>
        </p:txBody>
      </p:sp>
    </p:spTree>
    <p:extLst>
      <p:ext uri="{BB962C8B-B14F-4D97-AF65-F5344CB8AC3E}">
        <p14:creationId xmlns:p14="http://schemas.microsoft.com/office/powerpoint/2010/main" val="2985569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52697" y="2105390"/>
            <a:ext cx="11482252" cy="1108073"/>
          </a:xfrm>
        </p:spPr>
        <p:txBody>
          <a:bodyPr>
            <a:noAutofit/>
          </a:bodyPr>
          <a:lstStyle/>
          <a:p>
            <a:r>
              <a:rPr lang="es-ES" sz="5400" b="1" dirty="0">
                <a:solidFill>
                  <a:schemeClr val="bg1"/>
                </a:solidFill>
                <a:latin typeface="+mn-lt"/>
              </a:rPr>
              <a:t>Tecnologías de Información y Comunicación II</a:t>
            </a:r>
            <a:endParaRPr lang="en-US" sz="5400" b="1" dirty="0">
              <a:solidFill>
                <a:schemeClr val="bg1"/>
              </a:solidFill>
              <a:latin typeface="+mn-lt"/>
            </a:endParaRPr>
          </a:p>
        </p:txBody>
      </p:sp>
      <p:sp>
        <p:nvSpPr>
          <p:cNvPr id="6" name="2 Subtítulo"/>
          <p:cNvSpPr>
            <a:spLocks noGrp="1"/>
          </p:cNvSpPr>
          <p:nvPr>
            <p:ph type="subTitle" idx="1"/>
          </p:nvPr>
        </p:nvSpPr>
        <p:spPr>
          <a:xfrm>
            <a:off x="352697" y="3801794"/>
            <a:ext cx="11482252" cy="1752600"/>
          </a:xfrm>
        </p:spPr>
        <p:txBody>
          <a:bodyPr>
            <a:normAutofit/>
          </a:bodyPr>
          <a:lstStyle/>
          <a:p>
            <a:r>
              <a:rPr lang="es-ES" sz="3600" dirty="0">
                <a:solidFill>
                  <a:schemeClr val="bg1"/>
                </a:solidFill>
              </a:rPr>
              <a:t>2.Datawarehouse</a:t>
            </a:r>
            <a:endParaRPr lang="es-CL" sz="3600" dirty="0">
              <a:solidFill>
                <a:schemeClr val="bg1"/>
              </a:solidFill>
            </a:endParaRPr>
          </a:p>
        </p:txBody>
      </p:sp>
    </p:spTree>
    <p:extLst>
      <p:ext uri="{BB962C8B-B14F-4D97-AF65-F5344CB8AC3E}">
        <p14:creationId xmlns:p14="http://schemas.microsoft.com/office/powerpoint/2010/main" val="2616663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5731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UN DATAWAREHOUSE SE CARACTERIZA POR SER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6" name="Rectángulo 5"/>
          <p:cNvSpPr/>
          <p:nvPr/>
        </p:nvSpPr>
        <p:spPr>
          <a:xfrm>
            <a:off x="445633" y="2945363"/>
            <a:ext cx="1859280" cy="338554"/>
          </a:xfrm>
          <a:prstGeom prst="rect">
            <a:avLst/>
          </a:prstGeom>
        </p:spPr>
        <p:txBody>
          <a:bodyPr wrap="square">
            <a:spAutoFit/>
          </a:bodyPr>
          <a:lstStyle/>
          <a:p>
            <a:pPr algn="just"/>
            <a:r>
              <a:rPr lang="es-CL" sz="1600" b="1" dirty="0" smtClean="0">
                <a:solidFill>
                  <a:schemeClr val="bg1">
                    <a:lumMod val="50000"/>
                  </a:schemeClr>
                </a:solidFill>
                <a:latin typeface="+mj-lt"/>
              </a:rPr>
              <a:t>NO VOLÁTIL:</a:t>
            </a:r>
            <a:r>
              <a:rPr lang="es-CL" sz="1600" dirty="0" smtClean="0">
                <a:solidFill>
                  <a:schemeClr val="bg1">
                    <a:lumMod val="50000"/>
                  </a:schemeClr>
                </a:solidFill>
                <a:latin typeface="+mj-lt"/>
              </a:rPr>
              <a:t> </a:t>
            </a:r>
            <a:endParaRPr lang="es-CL" sz="1600" dirty="0">
              <a:solidFill>
                <a:schemeClr val="bg1">
                  <a:lumMod val="50000"/>
                </a:schemeClr>
              </a:solidFill>
              <a:latin typeface="+mj-lt"/>
            </a:endParaRPr>
          </a:p>
        </p:txBody>
      </p:sp>
      <p:sp>
        <p:nvSpPr>
          <p:cNvPr id="11" name="Rectángulo 10"/>
          <p:cNvSpPr/>
          <p:nvPr/>
        </p:nvSpPr>
        <p:spPr>
          <a:xfrm>
            <a:off x="2304912" y="2635247"/>
            <a:ext cx="9191898" cy="830997"/>
          </a:xfrm>
          <a:prstGeom prst="rect">
            <a:avLst/>
          </a:prstGeom>
        </p:spPr>
        <p:txBody>
          <a:bodyPr wrap="square">
            <a:spAutoFit/>
          </a:bodyPr>
          <a:lstStyle/>
          <a:p>
            <a:pPr algn="just"/>
            <a:r>
              <a:rPr lang="es-CL" sz="1600" dirty="0" smtClean="0">
                <a:solidFill>
                  <a:schemeClr val="bg1">
                    <a:lumMod val="50000"/>
                  </a:schemeClr>
                </a:solidFill>
                <a:latin typeface="+mj-lt"/>
              </a:rPr>
              <a:t>El </a:t>
            </a:r>
            <a:r>
              <a:rPr lang="es-CL" sz="1600" dirty="0">
                <a:solidFill>
                  <a:schemeClr val="bg1">
                    <a:lumMod val="50000"/>
                  </a:schemeClr>
                </a:solidFill>
                <a:latin typeface="+mj-lt"/>
              </a:rPr>
              <a:t>almacén de información de un </a:t>
            </a:r>
            <a:r>
              <a:rPr lang="es-CL" sz="1600" dirty="0" err="1">
                <a:solidFill>
                  <a:schemeClr val="bg1">
                    <a:lumMod val="50000"/>
                  </a:schemeClr>
                </a:solidFill>
                <a:latin typeface="+mj-lt"/>
              </a:rPr>
              <a:t>datawarehouse</a:t>
            </a:r>
            <a:r>
              <a:rPr lang="es-CL" sz="1600" dirty="0">
                <a:solidFill>
                  <a:schemeClr val="bg1">
                    <a:lumMod val="50000"/>
                  </a:schemeClr>
                </a:solidFill>
                <a:latin typeface="+mj-lt"/>
              </a:rPr>
              <a:t> existe para ser leído, pero no modificado. La información es por tanto permanente, significando la actualización del </a:t>
            </a:r>
            <a:r>
              <a:rPr lang="es-CL" sz="1600" dirty="0" err="1">
                <a:solidFill>
                  <a:schemeClr val="bg1">
                    <a:lumMod val="50000"/>
                  </a:schemeClr>
                </a:solidFill>
                <a:latin typeface="+mj-lt"/>
              </a:rPr>
              <a:t>datawarehouse</a:t>
            </a:r>
            <a:r>
              <a:rPr lang="es-CL" sz="1600" dirty="0">
                <a:solidFill>
                  <a:schemeClr val="bg1">
                    <a:lumMod val="50000"/>
                  </a:schemeClr>
                </a:solidFill>
                <a:latin typeface="+mj-lt"/>
              </a:rPr>
              <a:t> la incorporación de los últimos valores que tomaron las distintas variables contenidas en él sin ningún tipo de acción sobre lo que ya existía.</a:t>
            </a:r>
          </a:p>
        </p:txBody>
      </p:sp>
      <p:pic>
        <p:nvPicPr>
          <p:cNvPr id="12" name="Imagen 11"/>
          <p:cNvPicPr>
            <a:picLocks noChangeAspect="1"/>
          </p:cNvPicPr>
          <p:nvPr/>
        </p:nvPicPr>
        <p:blipFill>
          <a:blip r:embed="rId3"/>
          <a:stretch>
            <a:fillRect/>
          </a:stretch>
        </p:blipFill>
        <p:spPr>
          <a:xfrm>
            <a:off x="3128106" y="3466244"/>
            <a:ext cx="5935788" cy="2940864"/>
          </a:xfrm>
          <a:prstGeom prst="rect">
            <a:avLst/>
          </a:prstGeom>
        </p:spPr>
      </p:pic>
    </p:spTree>
    <p:extLst>
      <p:ext uri="{BB962C8B-B14F-4D97-AF65-F5344CB8AC3E}">
        <p14:creationId xmlns:p14="http://schemas.microsoft.com/office/powerpoint/2010/main" val="354824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94396"/>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UN DATAWAREHOUSE SE CARACTERIZA POR SER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8" name="Rectángulo 7"/>
          <p:cNvSpPr/>
          <p:nvPr/>
        </p:nvSpPr>
        <p:spPr>
          <a:xfrm>
            <a:off x="365500" y="3264681"/>
            <a:ext cx="2338332" cy="369332"/>
          </a:xfrm>
          <a:prstGeom prst="rect">
            <a:avLst/>
          </a:prstGeom>
        </p:spPr>
        <p:txBody>
          <a:bodyPr wrap="none">
            <a:spAutoFit/>
          </a:bodyPr>
          <a:lstStyle/>
          <a:p>
            <a:r>
              <a:rPr lang="es-CL" dirty="0" smtClean="0">
                <a:solidFill>
                  <a:srgbClr val="777777"/>
                </a:solidFill>
                <a:latin typeface="+mj-lt"/>
                <a:ea typeface="Times New Roman" panose="02020603050405020304" pitchFamily="18" charset="0"/>
                <a:cs typeface="Times New Roman" panose="02020603050405020304" pitchFamily="18" charset="0"/>
              </a:rPr>
              <a:t>CONTIENE METADATOS</a:t>
            </a:r>
            <a:endParaRPr lang="es-CL" dirty="0">
              <a:latin typeface="+mj-lt"/>
            </a:endParaRPr>
          </a:p>
        </p:txBody>
      </p:sp>
      <p:sp>
        <p:nvSpPr>
          <p:cNvPr id="9" name="Rectángulo 8"/>
          <p:cNvSpPr/>
          <p:nvPr/>
        </p:nvSpPr>
        <p:spPr>
          <a:xfrm>
            <a:off x="2808335" y="3167155"/>
            <a:ext cx="8477794" cy="584775"/>
          </a:xfrm>
          <a:prstGeom prst="rect">
            <a:avLst/>
          </a:prstGeom>
        </p:spPr>
        <p:txBody>
          <a:bodyPr wrap="square">
            <a:spAutoFit/>
          </a:bodyPr>
          <a:lstStyle/>
          <a:p>
            <a:pPr algn="just"/>
            <a:r>
              <a:rPr lang="es-ES" sz="1600" dirty="0" smtClean="0">
                <a:solidFill>
                  <a:schemeClr val="bg1">
                    <a:lumMod val="50000"/>
                  </a:schemeClr>
                </a:solidFill>
                <a:latin typeface="+mj-lt"/>
              </a:rPr>
              <a:t>Es </a:t>
            </a:r>
            <a:r>
              <a:rPr lang="es-ES" sz="1600" dirty="0">
                <a:solidFill>
                  <a:schemeClr val="bg1">
                    <a:lumMod val="50000"/>
                  </a:schemeClr>
                </a:solidFill>
                <a:latin typeface="+mj-lt"/>
              </a:rPr>
              <a:t>decir, datos sobre los datos. Los metadatos permiten saber la procedencia de la información, su periodicidad de refresco, su fiabilidad, forma de cálculo... etc</a:t>
            </a:r>
            <a:r>
              <a:rPr lang="es-ES" sz="1600" dirty="0" smtClean="0">
                <a:solidFill>
                  <a:schemeClr val="bg1">
                    <a:lumMod val="50000"/>
                  </a:schemeClr>
                </a:solidFill>
                <a:latin typeface="+mj-lt"/>
              </a:rPr>
              <a:t>.</a:t>
            </a:r>
            <a:endParaRPr lang="es-ES" sz="1600" dirty="0">
              <a:solidFill>
                <a:schemeClr val="bg1">
                  <a:lumMod val="50000"/>
                </a:schemeClr>
              </a:solidFill>
              <a:latin typeface="+mj-lt"/>
            </a:endParaRPr>
          </a:p>
        </p:txBody>
      </p:sp>
      <p:sp>
        <p:nvSpPr>
          <p:cNvPr id="10" name="Rectángulo 9"/>
          <p:cNvSpPr/>
          <p:nvPr/>
        </p:nvSpPr>
        <p:spPr>
          <a:xfrm>
            <a:off x="776837" y="4720224"/>
            <a:ext cx="4836563" cy="1200329"/>
          </a:xfrm>
          <a:prstGeom prst="rect">
            <a:avLst/>
          </a:prstGeom>
        </p:spPr>
        <p:txBody>
          <a:bodyPr wrap="square">
            <a:spAutoFit/>
          </a:bodyPr>
          <a:lstStyle/>
          <a:p>
            <a:pPr algn="just"/>
            <a:r>
              <a:rPr lang="es-ES" dirty="0">
                <a:solidFill>
                  <a:srgbClr val="FF0000"/>
                </a:solidFill>
              </a:rPr>
              <a:t>Los metadatos serán los que permiten simplificar y automatizar la obtención de la información desde los sistemas operacionales a los sistemas informacionales.</a:t>
            </a:r>
          </a:p>
        </p:txBody>
      </p:sp>
      <p:pic>
        <p:nvPicPr>
          <p:cNvPr id="2054" name="Picture 6" descr="Resultado de imagen para meta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945" y="3724591"/>
            <a:ext cx="3174479" cy="302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11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wipe(down)">
                                      <p:cBhvr>
                                        <p:cTn id="10" dur="5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12700"/>
            <a:ext cx="12202088" cy="1505243"/>
          </a:xfrm>
          <a:prstGeom prst="rect">
            <a:avLst/>
          </a:prstGeom>
        </p:spPr>
      </p:pic>
      <p:sp>
        <p:nvSpPr>
          <p:cNvPr id="7" name="1 Título"/>
          <p:cNvSpPr>
            <a:spLocks noGrp="1"/>
          </p:cNvSpPr>
          <p:nvPr>
            <p:ph type="title"/>
          </p:nvPr>
        </p:nvSpPr>
        <p:spPr>
          <a:xfrm>
            <a:off x="0" y="1304465"/>
            <a:ext cx="12192000" cy="98202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UN DATAWAREHOUSE SE CARACTERIZA POR SER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11" name="Rectángulo 10"/>
          <p:cNvSpPr/>
          <p:nvPr/>
        </p:nvSpPr>
        <p:spPr>
          <a:xfrm>
            <a:off x="522255" y="2967100"/>
            <a:ext cx="4848677" cy="1569660"/>
          </a:xfrm>
          <a:prstGeom prst="rect">
            <a:avLst/>
          </a:prstGeom>
        </p:spPr>
        <p:txBody>
          <a:bodyPr wrap="square">
            <a:spAutoFit/>
          </a:bodyPr>
          <a:lstStyle/>
          <a:p>
            <a:pPr marL="285750" indent="-285750" algn="just">
              <a:buFont typeface="Arial" panose="020B0604020202020204" pitchFamily="34" charset="0"/>
              <a:buChar char="•"/>
            </a:pPr>
            <a:r>
              <a:rPr lang="es-CL" sz="1600" b="1" dirty="0">
                <a:solidFill>
                  <a:srgbClr val="777777"/>
                </a:solidFill>
                <a:latin typeface="+mj-lt"/>
                <a:ea typeface="Times New Roman" panose="02020603050405020304" pitchFamily="18" charset="0"/>
                <a:cs typeface="Times New Roman" panose="02020603050405020304" pitchFamily="18" charset="0"/>
              </a:rPr>
              <a:t>Dar soporte al usuario final</a:t>
            </a:r>
            <a:r>
              <a:rPr lang="es-CL" sz="1600" dirty="0">
                <a:solidFill>
                  <a:srgbClr val="777777"/>
                </a:solidFill>
                <a:latin typeface="+mj-lt"/>
                <a:ea typeface="Times New Roman" panose="02020603050405020304" pitchFamily="18" charset="0"/>
                <a:cs typeface="Times New Roman" panose="02020603050405020304" pitchFamily="18" charset="0"/>
              </a:rPr>
              <a:t>, ayudándole a acceder al </a:t>
            </a:r>
            <a:r>
              <a:rPr lang="es-CL" sz="1600" dirty="0" err="1">
                <a:solidFill>
                  <a:srgbClr val="777777"/>
                </a:solidFill>
                <a:latin typeface="+mj-lt"/>
                <a:ea typeface="Times New Roman" panose="02020603050405020304" pitchFamily="18" charset="0"/>
                <a:cs typeface="Times New Roman" panose="02020603050405020304" pitchFamily="18" charset="0"/>
              </a:rPr>
              <a:t>datawarehouse</a:t>
            </a:r>
            <a:r>
              <a:rPr lang="es-CL" sz="1600" dirty="0">
                <a:solidFill>
                  <a:srgbClr val="777777"/>
                </a:solidFill>
                <a:latin typeface="+mj-lt"/>
                <a:ea typeface="Times New Roman" panose="02020603050405020304" pitchFamily="18" charset="0"/>
                <a:cs typeface="Times New Roman" panose="02020603050405020304" pitchFamily="18" charset="0"/>
              </a:rPr>
              <a:t> con su propio lenguaje de negocio, indicando qué información hay y qué significado tiene. Ayudar a construir consultas, informes y análisis, mediante herramientas de Business </a:t>
            </a:r>
            <a:r>
              <a:rPr lang="es-CL" sz="1600" dirty="0" err="1">
                <a:solidFill>
                  <a:srgbClr val="777777"/>
                </a:solidFill>
                <a:latin typeface="+mj-lt"/>
                <a:ea typeface="Times New Roman" panose="02020603050405020304" pitchFamily="18" charset="0"/>
                <a:cs typeface="Times New Roman" panose="02020603050405020304" pitchFamily="18" charset="0"/>
              </a:rPr>
              <a:t>Intelligence</a:t>
            </a:r>
            <a:r>
              <a:rPr lang="es-CL" sz="1600" dirty="0">
                <a:solidFill>
                  <a:srgbClr val="777777"/>
                </a:solidFill>
                <a:latin typeface="+mj-lt"/>
                <a:ea typeface="Times New Roman" panose="02020603050405020304" pitchFamily="18" charset="0"/>
                <a:cs typeface="Times New Roman" panose="02020603050405020304" pitchFamily="18" charset="0"/>
              </a:rPr>
              <a:t> como </a:t>
            </a:r>
            <a:r>
              <a:rPr lang="es-CL" sz="1600" dirty="0">
                <a:solidFill>
                  <a:srgbClr val="6262AF"/>
                </a:solidFill>
                <a:latin typeface="+mj-lt"/>
                <a:ea typeface="Times New Roman" panose="02020603050405020304" pitchFamily="18" charset="0"/>
                <a:cs typeface="Times New Roman" panose="02020603050405020304" pitchFamily="18" charset="0"/>
              </a:rPr>
              <a:t>DSS</a:t>
            </a:r>
            <a:r>
              <a:rPr lang="es-CL" sz="1600" dirty="0">
                <a:solidFill>
                  <a:srgbClr val="777777"/>
                </a:solidFill>
                <a:latin typeface="+mj-lt"/>
                <a:ea typeface="Times New Roman" panose="02020603050405020304" pitchFamily="18" charset="0"/>
                <a:cs typeface="Times New Roman" panose="02020603050405020304" pitchFamily="18" charset="0"/>
              </a:rPr>
              <a:t>, </a:t>
            </a:r>
            <a:r>
              <a:rPr lang="es-CL" sz="1600" dirty="0">
                <a:solidFill>
                  <a:srgbClr val="6262AF"/>
                </a:solidFill>
                <a:latin typeface="+mj-lt"/>
                <a:ea typeface="Times New Roman" panose="02020603050405020304" pitchFamily="18" charset="0"/>
                <a:cs typeface="Times New Roman" panose="02020603050405020304" pitchFamily="18" charset="0"/>
              </a:rPr>
              <a:t>EIS</a:t>
            </a:r>
            <a:r>
              <a:rPr lang="es-CL" sz="1600" dirty="0">
                <a:solidFill>
                  <a:srgbClr val="777777"/>
                </a:solidFill>
                <a:latin typeface="+mj-lt"/>
                <a:ea typeface="Times New Roman" panose="02020603050405020304" pitchFamily="18" charset="0"/>
                <a:cs typeface="Times New Roman" panose="02020603050405020304" pitchFamily="18" charset="0"/>
              </a:rPr>
              <a:t> o </a:t>
            </a:r>
            <a:r>
              <a:rPr lang="es-CL" sz="1600" dirty="0">
                <a:solidFill>
                  <a:srgbClr val="6262AF"/>
                </a:solidFill>
                <a:latin typeface="+mj-lt"/>
                <a:ea typeface="Times New Roman" panose="02020603050405020304" pitchFamily="18" charset="0"/>
                <a:cs typeface="Times New Roman" panose="02020603050405020304" pitchFamily="18" charset="0"/>
              </a:rPr>
              <a:t>CMI</a:t>
            </a:r>
            <a:r>
              <a:rPr lang="es-CL" sz="1600" dirty="0">
                <a:solidFill>
                  <a:srgbClr val="777777"/>
                </a:solidFill>
                <a:latin typeface="+mj-lt"/>
                <a:ea typeface="Times New Roman" panose="02020603050405020304" pitchFamily="18" charset="0"/>
                <a:cs typeface="Times New Roman" panose="02020603050405020304" pitchFamily="18" charset="0"/>
              </a:rPr>
              <a:t>.</a:t>
            </a:r>
            <a:endParaRPr lang="es-CL" sz="1600" dirty="0">
              <a:latin typeface="+mj-lt"/>
            </a:endParaRPr>
          </a:p>
        </p:txBody>
      </p:sp>
      <p:sp>
        <p:nvSpPr>
          <p:cNvPr id="12" name="Rectángulo 11"/>
          <p:cNvSpPr/>
          <p:nvPr/>
        </p:nvSpPr>
        <p:spPr>
          <a:xfrm>
            <a:off x="3265161" y="2347438"/>
            <a:ext cx="5661678" cy="369332"/>
          </a:xfrm>
          <a:prstGeom prst="rect">
            <a:avLst/>
          </a:prstGeom>
        </p:spPr>
        <p:txBody>
          <a:bodyPr wrap="none">
            <a:spAutoFit/>
          </a:bodyPr>
          <a:lstStyle/>
          <a:p>
            <a:r>
              <a:rPr lang="es-CL" dirty="0">
                <a:solidFill>
                  <a:srgbClr val="777777"/>
                </a:solidFill>
                <a:latin typeface="Verdana" panose="020B0604030504040204" pitchFamily="34" charset="0"/>
                <a:ea typeface="Times New Roman" panose="02020603050405020304" pitchFamily="18" charset="0"/>
                <a:cs typeface="Times New Roman" panose="02020603050405020304" pitchFamily="18" charset="0"/>
              </a:rPr>
              <a:t>Los objetivos que deben cumplir los metadatos</a:t>
            </a:r>
            <a:endParaRPr lang="es-CL" dirty="0"/>
          </a:p>
        </p:txBody>
      </p:sp>
      <p:sp>
        <p:nvSpPr>
          <p:cNvPr id="13" name="Rectángulo 12"/>
          <p:cNvSpPr/>
          <p:nvPr/>
        </p:nvSpPr>
        <p:spPr>
          <a:xfrm>
            <a:off x="8229600" y="2920328"/>
            <a:ext cx="3735798" cy="7386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 sz="1400" dirty="0">
                <a:solidFill>
                  <a:schemeClr val="tx1"/>
                </a:solidFill>
                <a:latin typeface="+mj-lt"/>
              </a:rPr>
              <a:t>Un Sistema de Soporte a la Decisión (DSS) es una herramienta de Business </a:t>
            </a:r>
            <a:r>
              <a:rPr lang="es-ES" sz="1400" dirty="0" err="1">
                <a:solidFill>
                  <a:schemeClr val="tx1"/>
                </a:solidFill>
                <a:latin typeface="+mj-lt"/>
              </a:rPr>
              <a:t>Intelligence</a:t>
            </a:r>
            <a:r>
              <a:rPr lang="es-ES" sz="1400" dirty="0">
                <a:solidFill>
                  <a:schemeClr val="tx1"/>
                </a:solidFill>
                <a:latin typeface="+mj-lt"/>
              </a:rPr>
              <a:t> enfocada al análisis de los datos de una organización.</a:t>
            </a:r>
            <a:endParaRPr lang="es-CL" sz="1400" dirty="0">
              <a:solidFill>
                <a:schemeClr val="tx1"/>
              </a:solidFill>
              <a:latin typeface="+mj-lt"/>
            </a:endParaRPr>
          </a:p>
        </p:txBody>
      </p:sp>
      <p:sp>
        <p:nvSpPr>
          <p:cNvPr id="14" name="Rectángulo 13"/>
          <p:cNvSpPr/>
          <p:nvPr/>
        </p:nvSpPr>
        <p:spPr>
          <a:xfrm>
            <a:off x="8229600" y="3862550"/>
            <a:ext cx="3735798"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dirty="0">
                <a:solidFill>
                  <a:schemeClr val="tx1"/>
                </a:solidFill>
                <a:latin typeface="+mj-lt"/>
              </a:rPr>
              <a:t>Un </a:t>
            </a:r>
            <a:r>
              <a:rPr lang="es-ES" sz="1400" dirty="0" smtClean="0">
                <a:solidFill>
                  <a:schemeClr val="tx1"/>
                </a:solidFill>
                <a:latin typeface="+mj-lt"/>
              </a:rPr>
              <a:t>Sistema </a:t>
            </a:r>
            <a:r>
              <a:rPr lang="es-ES" sz="1400" dirty="0">
                <a:solidFill>
                  <a:schemeClr val="tx1"/>
                </a:solidFill>
                <a:latin typeface="+mj-lt"/>
              </a:rPr>
              <a:t>de Información </a:t>
            </a:r>
            <a:r>
              <a:rPr lang="es-ES" sz="1400" dirty="0" smtClean="0">
                <a:solidFill>
                  <a:schemeClr val="tx1"/>
                </a:solidFill>
                <a:latin typeface="+mj-lt"/>
              </a:rPr>
              <a:t>Ejecutiva (EIS) es </a:t>
            </a:r>
            <a:r>
              <a:rPr lang="es-ES" sz="1400" dirty="0">
                <a:solidFill>
                  <a:schemeClr val="tx1"/>
                </a:solidFill>
                <a:latin typeface="+mj-lt"/>
              </a:rPr>
              <a:t>una herramienta </a:t>
            </a:r>
            <a:r>
              <a:rPr lang="es-ES" sz="1400" dirty="0" smtClean="0">
                <a:solidFill>
                  <a:schemeClr val="tx1"/>
                </a:solidFill>
                <a:latin typeface="+mj-lt"/>
              </a:rPr>
              <a:t>software </a:t>
            </a:r>
            <a:r>
              <a:rPr lang="es-ES" sz="1400" dirty="0">
                <a:solidFill>
                  <a:schemeClr val="tx1"/>
                </a:solidFill>
                <a:latin typeface="+mj-lt"/>
              </a:rPr>
              <a:t>que provee a los gerentes de un acceso sencillo a información interna y externa de su compañía</a:t>
            </a:r>
            <a:r>
              <a:rPr lang="es-ES" sz="1400" dirty="0" smtClean="0">
                <a:solidFill>
                  <a:schemeClr val="tx1"/>
                </a:solidFill>
                <a:latin typeface="+mj-lt"/>
              </a:rPr>
              <a:t>,</a:t>
            </a:r>
            <a:endParaRPr lang="es-CL" sz="1400" dirty="0">
              <a:solidFill>
                <a:schemeClr val="tx1"/>
              </a:solidFill>
              <a:latin typeface="+mj-lt"/>
            </a:endParaRPr>
          </a:p>
        </p:txBody>
      </p:sp>
      <p:sp>
        <p:nvSpPr>
          <p:cNvPr id="15" name="Rectángulo 14"/>
          <p:cNvSpPr/>
          <p:nvPr/>
        </p:nvSpPr>
        <p:spPr>
          <a:xfrm>
            <a:off x="8229600" y="5020215"/>
            <a:ext cx="3735798"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dirty="0">
                <a:latin typeface="+mj-lt"/>
              </a:rPr>
              <a:t>El Cuadro de Mando Integral (CMI), también conocido como </a:t>
            </a:r>
            <a:r>
              <a:rPr lang="es-ES" sz="1400" dirty="0" err="1">
                <a:latin typeface="+mj-lt"/>
              </a:rPr>
              <a:t>dashboard</a:t>
            </a:r>
            <a:r>
              <a:rPr lang="es-ES" sz="1400" dirty="0">
                <a:latin typeface="+mj-lt"/>
              </a:rPr>
              <a:t>, es una herramienta de control empresarial que permite establecer y monitorizar los objetivos de una empresa </a:t>
            </a:r>
            <a:endParaRPr lang="es-CL" sz="1400" dirty="0">
              <a:latin typeface="+mj-lt"/>
            </a:endParaRPr>
          </a:p>
        </p:txBody>
      </p:sp>
      <p:sp>
        <p:nvSpPr>
          <p:cNvPr id="2" name="Rectángulo 1"/>
          <p:cNvSpPr/>
          <p:nvPr/>
        </p:nvSpPr>
        <p:spPr>
          <a:xfrm>
            <a:off x="522255" y="4787090"/>
            <a:ext cx="4848677" cy="1815882"/>
          </a:xfrm>
          <a:prstGeom prst="rect">
            <a:avLst/>
          </a:prstGeom>
        </p:spPr>
        <p:txBody>
          <a:bodyPr wrap="square">
            <a:spAutoFit/>
          </a:bodyPr>
          <a:lstStyle/>
          <a:p>
            <a:pPr marL="285750" indent="-285750" algn="just">
              <a:buFont typeface="Arial" panose="020B0604020202020204" pitchFamily="34" charset="0"/>
              <a:buChar char="•"/>
            </a:pPr>
            <a:r>
              <a:rPr lang="es-CL" sz="1600" b="1" dirty="0">
                <a:solidFill>
                  <a:srgbClr val="777777"/>
                </a:solidFill>
                <a:latin typeface="+mj-lt"/>
                <a:ea typeface="Times New Roman" panose="02020603050405020304" pitchFamily="18" charset="0"/>
                <a:cs typeface="Times New Roman" panose="02020603050405020304" pitchFamily="18" charset="0"/>
              </a:rPr>
              <a:t>Dar soporte a los responsables técnicos del </a:t>
            </a:r>
            <a:r>
              <a:rPr lang="es-CL" sz="1600" b="1" dirty="0" err="1">
                <a:solidFill>
                  <a:srgbClr val="777777"/>
                </a:solidFill>
                <a:latin typeface="+mj-lt"/>
                <a:ea typeface="Times New Roman" panose="02020603050405020304" pitchFamily="18" charset="0"/>
                <a:cs typeface="Times New Roman" panose="02020603050405020304" pitchFamily="18" charset="0"/>
              </a:rPr>
              <a:t>datawarehouse</a:t>
            </a:r>
            <a:r>
              <a:rPr lang="es-CL" sz="1600" b="1" dirty="0">
                <a:solidFill>
                  <a:srgbClr val="777777"/>
                </a:solidFill>
                <a:latin typeface="+mj-lt"/>
                <a:ea typeface="Times New Roman" panose="02020603050405020304" pitchFamily="18" charset="0"/>
                <a:cs typeface="Times New Roman" panose="02020603050405020304" pitchFamily="18" charset="0"/>
              </a:rPr>
              <a:t> en aspectos de auditoría</a:t>
            </a:r>
            <a:r>
              <a:rPr lang="es-CL" sz="1600" dirty="0">
                <a:solidFill>
                  <a:srgbClr val="777777"/>
                </a:solidFill>
                <a:latin typeface="+mj-lt"/>
                <a:ea typeface="Times New Roman" panose="02020603050405020304" pitchFamily="18" charset="0"/>
                <a:cs typeface="Times New Roman" panose="02020603050405020304" pitchFamily="18" charset="0"/>
              </a:rPr>
              <a:t>, gestión de la información histórica, administración del </a:t>
            </a:r>
            <a:r>
              <a:rPr lang="es-CL" sz="1600" dirty="0" err="1">
                <a:solidFill>
                  <a:srgbClr val="777777"/>
                </a:solidFill>
                <a:latin typeface="+mj-lt"/>
                <a:ea typeface="Times New Roman" panose="02020603050405020304" pitchFamily="18" charset="0"/>
                <a:cs typeface="Times New Roman" panose="02020603050405020304" pitchFamily="18" charset="0"/>
              </a:rPr>
              <a:t>datawarehouse</a:t>
            </a:r>
            <a:r>
              <a:rPr lang="es-CL" sz="1600" dirty="0">
                <a:solidFill>
                  <a:srgbClr val="777777"/>
                </a:solidFill>
                <a:latin typeface="+mj-lt"/>
                <a:ea typeface="Times New Roman" panose="02020603050405020304" pitchFamily="18" charset="0"/>
                <a:cs typeface="Times New Roman" panose="02020603050405020304" pitchFamily="18" charset="0"/>
              </a:rPr>
              <a:t>, elaboración de programas de extracción de la información, especificación de las interfaces para la realimentación a los sistemas operacionales de los resultados obtenidos... etc.</a:t>
            </a:r>
            <a:endParaRPr lang="en-US" sz="1600" dirty="0">
              <a:solidFill>
                <a:srgbClr val="777777"/>
              </a:solidFill>
              <a:latin typeface="+mj-lt"/>
              <a:ea typeface="Times New Roman" panose="02020603050405020304" pitchFamily="18" charset="0"/>
              <a:cs typeface="Times New Roman" panose="02020603050405020304" pitchFamily="18" charset="0"/>
            </a:endParaRPr>
          </a:p>
        </p:txBody>
      </p:sp>
      <p:cxnSp>
        <p:nvCxnSpPr>
          <p:cNvPr id="6" name="Conector recto de flecha 5"/>
          <p:cNvCxnSpPr>
            <a:stCxn id="11" idx="3"/>
            <a:endCxn id="13" idx="1"/>
          </p:cNvCxnSpPr>
          <p:nvPr/>
        </p:nvCxnSpPr>
        <p:spPr>
          <a:xfrm flipV="1">
            <a:off x="5370932" y="3289660"/>
            <a:ext cx="2858668" cy="46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11" idx="3"/>
            <a:endCxn id="14" idx="1"/>
          </p:cNvCxnSpPr>
          <p:nvPr/>
        </p:nvCxnSpPr>
        <p:spPr>
          <a:xfrm>
            <a:off x="5370932" y="3751930"/>
            <a:ext cx="2858668" cy="587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stCxn id="11" idx="3"/>
            <a:endCxn id="15" idx="1"/>
          </p:cNvCxnSpPr>
          <p:nvPr/>
        </p:nvCxnSpPr>
        <p:spPr>
          <a:xfrm>
            <a:off x="5370932" y="3751930"/>
            <a:ext cx="2858668" cy="1745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760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8202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PROCESO DE CONSTRUCCION DEL DATAWAREHOUSE</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13" name="Rectángulo 12"/>
          <p:cNvSpPr/>
          <p:nvPr/>
        </p:nvSpPr>
        <p:spPr>
          <a:xfrm>
            <a:off x="8108687" y="6015247"/>
            <a:ext cx="3735798"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 sz="1400" dirty="0">
                <a:solidFill>
                  <a:schemeClr val="tx1"/>
                </a:solidFill>
                <a:latin typeface="+mj-lt"/>
              </a:rPr>
              <a:t>Extracción: obtención de información de las distintas fuentes tanto internas como externas</a:t>
            </a:r>
            <a:r>
              <a:rPr lang="es-ES" sz="1400" dirty="0" smtClean="0">
                <a:solidFill>
                  <a:schemeClr val="tx1"/>
                </a:solidFill>
                <a:latin typeface="+mj-lt"/>
              </a:rPr>
              <a:t>..</a:t>
            </a:r>
            <a:endParaRPr lang="es-CL" sz="1400" dirty="0">
              <a:solidFill>
                <a:schemeClr val="tx1"/>
              </a:solidFill>
              <a:latin typeface="+mj-lt"/>
            </a:endParaRPr>
          </a:p>
        </p:txBody>
      </p:sp>
      <p:sp>
        <p:nvSpPr>
          <p:cNvPr id="14" name="Rectángulo 13"/>
          <p:cNvSpPr/>
          <p:nvPr/>
        </p:nvSpPr>
        <p:spPr>
          <a:xfrm>
            <a:off x="8061528" y="4232612"/>
            <a:ext cx="3735798"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dirty="0">
                <a:solidFill>
                  <a:schemeClr val="tx1"/>
                </a:solidFill>
                <a:latin typeface="+mj-lt"/>
              </a:rPr>
              <a:t>Transformación: filtrado, limpieza, depuración, homogeneización y agrupación de la información.</a:t>
            </a:r>
          </a:p>
        </p:txBody>
      </p:sp>
      <p:sp>
        <p:nvSpPr>
          <p:cNvPr id="15" name="Rectángulo 14"/>
          <p:cNvSpPr/>
          <p:nvPr/>
        </p:nvSpPr>
        <p:spPr>
          <a:xfrm>
            <a:off x="8061528" y="5115563"/>
            <a:ext cx="3735798"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dirty="0">
                <a:latin typeface="+mj-lt"/>
              </a:rPr>
              <a:t>Carga: organización y actualización de los datos y los metadatos en la base de datos.</a:t>
            </a:r>
          </a:p>
        </p:txBody>
      </p:sp>
      <p:pic>
        <p:nvPicPr>
          <p:cNvPr id="3074" name="Picture 2" descr="Resultado de imagen para ET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644" y="2212701"/>
            <a:ext cx="2828925" cy="16192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p:cNvCxnSpPr/>
          <p:nvPr/>
        </p:nvCxnSpPr>
        <p:spPr>
          <a:xfrm>
            <a:off x="5718629" y="3590953"/>
            <a:ext cx="2423069" cy="242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endCxn id="14" idx="1"/>
          </p:cNvCxnSpPr>
          <p:nvPr/>
        </p:nvCxnSpPr>
        <p:spPr>
          <a:xfrm>
            <a:off x="6865257" y="3349661"/>
            <a:ext cx="1196271" cy="114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6346542" y="3533262"/>
            <a:ext cx="1723761" cy="159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8786597" y="2161423"/>
            <a:ext cx="3057888" cy="1200329"/>
          </a:xfrm>
          <a:prstGeom prst="rect">
            <a:avLst/>
          </a:prstGeom>
        </p:spPr>
        <p:txBody>
          <a:bodyPr wrap="square">
            <a:spAutoFit/>
          </a:bodyPr>
          <a:lstStyle/>
          <a:p>
            <a:r>
              <a:rPr lang="es-ES" dirty="0">
                <a:solidFill>
                  <a:srgbClr val="5D5D5D"/>
                </a:solidFill>
                <a:latin typeface="Open Sans"/>
              </a:rPr>
              <a:t>Las siglas ETL componen una parte muy importante en el mundo del Business </a:t>
            </a:r>
            <a:r>
              <a:rPr lang="es-ES" dirty="0" err="1">
                <a:solidFill>
                  <a:srgbClr val="5D5D5D"/>
                </a:solidFill>
                <a:latin typeface="Open Sans"/>
              </a:rPr>
              <a:t>Intelligence</a:t>
            </a:r>
            <a:endParaRPr lang="es-CL" dirty="0"/>
          </a:p>
        </p:txBody>
      </p:sp>
      <p:pic>
        <p:nvPicPr>
          <p:cNvPr id="26" name="Imagen 25" descr="Datawarehouse"/>
          <p:cNvPicPr/>
          <p:nvPr/>
        </p:nvPicPr>
        <p:blipFill>
          <a:blip r:embed="rId4">
            <a:extLst>
              <a:ext uri="{28A0092B-C50C-407E-A947-70E740481C1C}">
                <a14:useLocalDpi xmlns:a14="http://schemas.microsoft.com/office/drawing/2010/main" val="0"/>
              </a:ext>
            </a:extLst>
          </a:blip>
          <a:srcRect/>
          <a:stretch>
            <a:fillRect/>
          </a:stretch>
        </p:blipFill>
        <p:spPr bwMode="auto">
          <a:xfrm>
            <a:off x="146320" y="2488499"/>
            <a:ext cx="4847240" cy="3680072"/>
          </a:xfrm>
          <a:prstGeom prst="rect">
            <a:avLst/>
          </a:prstGeom>
          <a:noFill/>
          <a:ln>
            <a:noFill/>
          </a:ln>
        </p:spPr>
      </p:pic>
    </p:spTree>
    <p:extLst>
      <p:ext uri="{BB962C8B-B14F-4D97-AF65-F5344CB8AC3E}">
        <p14:creationId xmlns:p14="http://schemas.microsoft.com/office/powerpoint/2010/main" val="1572143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par>
                                <p:cTn id="13" presetID="6" presetClass="entr" presetSubtype="16"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ircle(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8202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Ejemplo de ETL</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689429" y="2809708"/>
            <a:ext cx="10813142" cy="2031325"/>
          </a:xfrm>
          <a:prstGeom prst="rect">
            <a:avLst/>
          </a:prstGeom>
        </p:spPr>
        <p:txBody>
          <a:bodyPr wrap="square">
            <a:spAutoFit/>
          </a:bodyPr>
          <a:lstStyle/>
          <a:p>
            <a:pPr algn="just"/>
            <a:r>
              <a:rPr lang="es-ES" dirty="0">
                <a:solidFill>
                  <a:srgbClr val="5D5D5D"/>
                </a:solidFill>
                <a:latin typeface="Open Sans"/>
              </a:rPr>
              <a:t>El banco </a:t>
            </a:r>
            <a:r>
              <a:rPr lang="es-ES" dirty="0" smtClean="0">
                <a:solidFill>
                  <a:srgbClr val="5D5D5D"/>
                </a:solidFill>
                <a:latin typeface="Open Sans"/>
              </a:rPr>
              <a:t>Santander Chile, </a:t>
            </a:r>
            <a:r>
              <a:rPr lang="es-ES" dirty="0">
                <a:solidFill>
                  <a:srgbClr val="5D5D5D"/>
                </a:solidFill>
                <a:latin typeface="Open Sans"/>
              </a:rPr>
              <a:t>que quiere saber el riesgo de impago de sus clientes </a:t>
            </a:r>
            <a:r>
              <a:rPr lang="es-ES" dirty="0" smtClean="0">
                <a:solidFill>
                  <a:srgbClr val="5D5D5D"/>
                </a:solidFill>
                <a:latin typeface="Open Sans"/>
              </a:rPr>
              <a:t>minoristas, </a:t>
            </a:r>
            <a:r>
              <a:rPr lang="es-ES" dirty="0">
                <a:solidFill>
                  <a:srgbClr val="5D5D5D"/>
                </a:solidFill>
                <a:latin typeface="Open Sans"/>
              </a:rPr>
              <a:t>tiene la información de éstos tanto en Oracle, CSV y </a:t>
            </a:r>
            <a:r>
              <a:rPr lang="es-ES" dirty="0" err="1">
                <a:solidFill>
                  <a:srgbClr val="5D5D5D"/>
                </a:solidFill>
                <a:latin typeface="Open Sans"/>
              </a:rPr>
              <a:t>MySQL</a:t>
            </a:r>
            <a:r>
              <a:rPr lang="es-ES" dirty="0">
                <a:solidFill>
                  <a:srgbClr val="5D5D5D"/>
                </a:solidFill>
                <a:latin typeface="Open Sans"/>
              </a:rPr>
              <a:t>.  La parte de extracción con herramientas ETL permite trabajar con orígenes de datos distintos, por lo que el problema de extracción de datos por parte de Banco Santander </a:t>
            </a:r>
            <a:r>
              <a:rPr lang="es-ES" dirty="0" smtClean="0">
                <a:solidFill>
                  <a:srgbClr val="5D5D5D"/>
                </a:solidFill>
                <a:latin typeface="Open Sans"/>
              </a:rPr>
              <a:t>Chile queda </a:t>
            </a:r>
            <a:r>
              <a:rPr lang="es-ES" dirty="0">
                <a:solidFill>
                  <a:srgbClr val="5D5D5D"/>
                </a:solidFill>
                <a:latin typeface="Open Sans"/>
              </a:rPr>
              <a:t>cubierto. Posterior a la extracción se necesitan calcular índices, ratios y porcentajes para medir el riesgo que se desea. En esto consiste la transformación de los datos, se les da la forma necesaria para convertirlos en información. Por último realizando una carga de dichos datos a un </a:t>
            </a:r>
            <a:r>
              <a:rPr lang="es-ES" dirty="0" err="1">
                <a:solidFill>
                  <a:srgbClr val="5D5D5D"/>
                </a:solidFill>
                <a:latin typeface="Open Sans"/>
              </a:rPr>
              <a:t>DataMart</a:t>
            </a:r>
            <a:r>
              <a:rPr lang="es-ES" dirty="0">
                <a:solidFill>
                  <a:srgbClr val="5D5D5D"/>
                </a:solidFill>
                <a:latin typeface="Open Sans"/>
              </a:rPr>
              <a:t> se podrán explotar mediante las herramientas de </a:t>
            </a:r>
            <a:r>
              <a:rPr lang="es-ES" dirty="0" err="1">
                <a:solidFill>
                  <a:srgbClr val="5D5D5D"/>
                </a:solidFill>
                <a:latin typeface="Open Sans"/>
              </a:rPr>
              <a:t>Reporting</a:t>
            </a:r>
            <a:endParaRPr lang="es-CL" dirty="0"/>
          </a:p>
        </p:txBody>
      </p:sp>
    </p:spTree>
    <p:extLst>
      <p:ext uri="{BB962C8B-B14F-4D97-AF65-F5344CB8AC3E}">
        <p14:creationId xmlns:p14="http://schemas.microsoft.com/office/powerpoint/2010/main" val="284051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8202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Ejemplo de ETL</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3" name="Rectángulo redondeado 2"/>
          <p:cNvSpPr/>
          <p:nvPr/>
        </p:nvSpPr>
        <p:spPr>
          <a:xfrm>
            <a:off x="1669142" y="2670628"/>
            <a:ext cx="1611087"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SQL_SERVER</a:t>
            </a:r>
            <a:endParaRPr lang="es-CL" dirty="0"/>
          </a:p>
        </p:txBody>
      </p:sp>
      <p:sp>
        <p:nvSpPr>
          <p:cNvPr id="6" name="Rectángulo redondeado 5"/>
          <p:cNvSpPr/>
          <p:nvPr/>
        </p:nvSpPr>
        <p:spPr>
          <a:xfrm>
            <a:off x="1669142" y="3590953"/>
            <a:ext cx="1611087"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CSV</a:t>
            </a:r>
            <a:endParaRPr lang="es-CL" dirty="0"/>
          </a:p>
        </p:txBody>
      </p:sp>
      <p:sp>
        <p:nvSpPr>
          <p:cNvPr id="8" name="Rectángulo redondeado 7"/>
          <p:cNvSpPr/>
          <p:nvPr/>
        </p:nvSpPr>
        <p:spPr>
          <a:xfrm>
            <a:off x="1669142" y="4511278"/>
            <a:ext cx="1611087"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ORACLE</a:t>
            </a:r>
            <a:endParaRPr lang="es-CL" dirty="0"/>
          </a:p>
        </p:txBody>
      </p:sp>
      <p:cxnSp>
        <p:nvCxnSpPr>
          <p:cNvPr id="9" name="Conector recto 8"/>
          <p:cNvCxnSpPr/>
          <p:nvPr/>
        </p:nvCxnSpPr>
        <p:spPr>
          <a:xfrm>
            <a:off x="4107544" y="2495121"/>
            <a:ext cx="0" cy="300445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4978394" y="3590953"/>
            <a:ext cx="1676404" cy="6531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lgn="ctr">
              <a:buFont typeface="Arial" panose="020B0604020202020204" pitchFamily="34" charset="0"/>
              <a:buChar char="•"/>
            </a:pPr>
            <a:r>
              <a:rPr lang="es-CL" dirty="0" smtClean="0"/>
              <a:t>Adecuación</a:t>
            </a:r>
          </a:p>
          <a:p>
            <a:pPr marL="285750" indent="-285750" algn="ctr">
              <a:buFont typeface="Arial" panose="020B0604020202020204" pitchFamily="34" charset="0"/>
              <a:buChar char="•"/>
            </a:pPr>
            <a:r>
              <a:rPr lang="es-CL" dirty="0" smtClean="0"/>
              <a:t>Cálculos</a:t>
            </a:r>
            <a:endParaRPr lang="es-CL" dirty="0"/>
          </a:p>
        </p:txBody>
      </p:sp>
      <p:cxnSp>
        <p:nvCxnSpPr>
          <p:cNvPr id="11" name="Conector recto 10"/>
          <p:cNvCxnSpPr/>
          <p:nvPr/>
        </p:nvCxnSpPr>
        <p:spPr>
          <a:xfrm>
            <a:off x="7482114" y="2495120"/>
            <a:ext cx="0" cy="300445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redondeado 11"/>
          <p:cNvSpPr/>
          <p:nvPr/>
        </p:nvSpPr>
        <p:spPr>
          <a:xfrm>
            <a:off x="8352974" y="3590953"/>
            <a:ext cx="1611087" cy="6531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DATAMART</a:t>
            </a:r>
            <a:endParaRPr lang="es-CL" dirty="0"/>
          </a:p>
        </p:txBody>
      </p:sp>
      <p:sp>
        <p:nvSpPr>
          <p:cNvPr id="13" name="Cerrar llave 12"/>
          <p:cNvSpPr/>
          <p:nvPr/>
        </p:nvSpPr>
        <p:spPr>
          <a:xfrm rot="5400000">
            <a:off x="5571856" y="4718659"/>
            <a:ext cx="322571" cy="2532743"/>
          </a:xfrm>
          <a:prstGeom prst="rightBrace">
            <a:avLst>
              <a:gd name="adj1" fmla="val 8333"/>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4" name="Cerrar llave 13"/>
          <p:cNvSpPr/>
          <p:nvPr/>
        </p:nvSpPr>
        <p:spPr>
          <a:xfrm rot="5400000">
            <a:off x="2315025" y="4720286"/>
            <a:ext cx="319318" cy="2532743"/>
          </a:xfrm>
          <a:prstGeom prst="rightBrace">
            <a:avLst>
              <a:gd name="adj1" fmla="val 8333"/>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5" name="Cerrar llave 14"/>
          <p:cNvSpPr/>
          <p:nvPr/>
        </p:nvSpPr>
        <p:spPr>
          <a:xfrm rot="5400000">
            <a:off x="9004483" y="4718659"/>
            <a:ext cx="322571" cy="2532743"/>
          </a:xfrm>
          <a:prstGeom prst="rightBrace">
            <a:avLst>
              <a:gd name="adj1" fmla="val 8333"/>
              <a:gd name="adj2" fmla="val 492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17" name="Conector recto de flecha 16"/>
          <p:cNvCxnSpPr>
            <a:stCxn id="3" idx="3"/>
            <a:endCxn id="10" idx="1"/>
          </p:cNvCxnSpPr>
          <p:nvPr/>
        </p:nvCxnSpPr>
        <p:spPr>
          <a:xfrm>
            <a:off x="3280229" y="2997200"/>
            <a:ext cx="1698165" cy="92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6" idx="3"/>
            <a:endCxn id="10" idx="1"/>
          </p:cNvCxnSpPr>
          <p:nvPr/>
        </p:nvCxnSpPr>
        <p:spPr>
          <a:xfrm>
            <a:off x="3280229" y="3917525"/>
            <a:ext cx="1698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8" idx="3"/>
            <a:endCxn id="10" idx="1"/>
          </p:cNvCxnSpPr>
          <p:nvPr/>
        </p:nvCxnSpPr>
        <p:spPr>
          <a:xfrm flipV="1">
            <a:off x="3280229" y="3917525"/>
            <a:ext cx="1698165" cy="92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stCxn id="10" idx="3"/>
            <a:endCxn id="12" idx="1"/>
          </p:cNvCxnSpPr>
          <p:nvPr/>
        </p:nvCxnSpPr>
        <p:spPr>
          <a:xfrm>
            <a:off x="6654798" y="3917525"/>
            <a:ext cx="1698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1890482" y="6261877"/>
            <a:ext cx="1168403" cy="369332"/>
          </a:xfrm>
          <a:prstGeom prst="rect">
            <a:avLst/>
          </a:prstGeom>
          <a:noFill/>
        </p:spPr>
        <p:txBody>
          <a:bodyPr wrap="square" rtlCol="0">
            <a:spAutoFit/>
          </a:bodyPr>
          <a:lstStyle/>
          <a:p>
            <a:r>
              <a:rPr lang="es-CL" dirty="0" smtClean="0"/>
              <a:t>Extracción</a:t>
            </a:r>
          </a:p>
        </p:txBody>
      </p:sp>
      <p:sp>
        <p:nvSpPr>
          <p:cNvPr id="26" name="CuadroTexto 25"/>
          <p:cNvSpPr txBox="1"/>
          <p:nvPr/>
        </p:nvSpPr>
        <p:spPr>
          <a:xfrm>
            <a:off x="4889496" y="6261877"/>
            <a:ext cx="1687290" cy="369332"/>
          </a:xfrm>
          <a:prstGeom prst="rect">
            <a:avLst/>
          </a:prstGeom>
          <a:noFill/>
        </p:spPr>
        <p:txBody>
          <a:bodyPr wrap="square" rtlCol="0">
            <a:spAutoFit/>
          </a:bodyPr>
          <a:lstStyle/>
          <a:p>
            <a:r>
              <a:rPr lang="es-CL" dirty="0"/>
              <a:t>T</a:t>
            </a:r>
            <a:r>
              <a:rPr lang="es-CL" dirty="0" smtClean="0"/>
              <a:t>ransformación</a:t>
            </a:r>
          </a:p>
        </p:txBody>
      </p:sp>
      <p:sp>
        <p:nvSpPr>
          <p:cNvPr id="27" name="CuadroTexto 26"/>
          <p:cNvSpPr txBox="1"/>
          <p:nvPr/>
        </p:nvSpPr>
        <p:spPr>
          <a:xfrm>
            <a:off x="8804722" y="6245543"/>
            <a:ext cx="722091" cy="369332"/>
          </a:xfrm>
          <a:prstGeom prst="rect">
            <a:avLst/>
          </a:prstGeom>
          <a:noFill/>
        </p:spPr>
        <p:txBody>
          <a:bodyPr wrap="square" rtlCol="0">
            <a:spAutoFit/>
          </a:bodyPr>
          <a:lstStyle/>
          <a:p>
            <a:r>
              <a:rPr lang="es-CL" dirty="0" smtClean="0"/>
              <a:t>Carga</a:t>
            </a:r>
          </a:p>
        </p:txBody>
      </p:sp>
    </p:spTree>
    <p:extLst>
      <p:ext uri="{BB962C8B-B14F-4D97-AF65-F5344CB8AC3E}">
        <p14:creationId xmlns:p14="http://schemas.microsoft.com/office/powerpoint/2010/main" val="3577983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circle(in)">
                                      <p:cBhvr>
                                        <p:cTn id="16" dur="2000"/>
                                        <p:tgtEl>
                                          <p:spTgt spid="2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32"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circle(out)">
                                      <p:cBhvr>
                                        <p:cTn id="51" dur="2000"/>
                                        <p:tgtEl>
                                          <p:spTgt spid="12"/>
                                        </p:tgtEl>
                                      </p:cBhvr>
                                    </p:animEffect>
                                  </p:childTnLst>
                                </p:cTn>
                              </p:par>
                              <p:par>
                                <p:cTn id="52" presetID="6" presetClass="entr" presetSubtype="3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ircle(out)">
                                      <p:cBhvr>
                                        <p:cTn id="54" dur="2000"/>
                                        <p:tgtEl>
                                          <p:spTgt spid="15"/>
                                        </p:tgtEl>
                                      </p:cBhvr>
                                    </p:animEffect>
                                  </p:childTnLst>
                                </p:cTn>
                              </p:par>
                              <p:par>
                                <p:cTn id="55" presetID="6" presetClass="entr" presetSubtype="32"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circle(out)">
                                      <p:cBhvr>
                                        <p:cTn id="5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3" grpId="0" animBg="1"/>
      <p:bldP spid="14" grpId="0" animBg="1"/>
      <p:bldP spid="15" grpId="0" animBg="1"/>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2344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¿Qué nos aporta la implementación de un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Datawarehouse</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6" name="Picture 2" descr="Resultado de imagen para data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0506" y="3123601"/>
            <a:ext cx="3809148" cy="19335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475680" y="2831214"/>
            <a:ext cx="672891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L" altLang="en-US" sz="1600" b="0" i="0" u="none" strike="noStrike" cap="none" normalizeH="0" baseline="0" dirty="0" smtClean="0">
                <a:ln>
                  <a:noFill/>
                </a:ln>
                <a:solidFill>
                  <a:srgbClr val="777777"/>
                </a:solidFill>
                <a:effectLst/>
                <a:latin typeface="+mj-lt"/>
                <a:ea typeface="Times New Roman" panose="02020603050405020304" pitchFamily="18" charset="0"/>
                <a:cs typeface="Times New Roman" panose="02020603050405020304" pitchFamily="18" charset="0"/>
              </a:rPr>
              <a:t> Proporciona una herramienta para la toma de decisiones en cualquier área funcional, basándose en información integrada y global del negocio.</a:t>
            </a:r>
            <a:endParaRPr kumimoji="0" lang="es-CL" altLang="en-US" sz="1600" b="0" i="0" u="none" strike="noStrike" cap="none" normalizeH="0" baseline="0" dirty="0" smtClean="0">
              <a:ln>
                <a:noFill/>
              </a:ln>
              <a:solidFill>
                <a:schemeClr val="tx1"/>
              </a:solidFill>
              <a:effectLst/>
              <a:latin typeface="+mj-lt"/>
            </a:endParaRPr>
          </a:p>
        </p:txBody>
      </p:sp>
      <p:sp>
        <p:nvSpPr>
          <p:cNvPr id="19" name="Rectangle 6"/>
          <p:cNvSpPr>
            <a:spLocks noChangeArrowheads="1"/>
          </p:cNvSpPr>
          <p:nvPr/>
        </p:nvSpPr>
        <p:spPr bwMode="auto">
          <a:xfrm>
            <a:off x="475679" y="3725335"/>
            <a:ext cx="672891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smtClean="0">
                <a:solidFill>
                  <a:srgbClr val="777777"/>
                </a:solidFill>
                <a:latin typeface="+mj-lt"/>
                <a:ea typeface="Times New Roman" panose="02020603050405020304" pitchFamily="18" charset="0"/>
                <a:cs typeface="Times New Roman" panose="02020603050405020304" pitchFamily="18" charset="0"/>
              </a:rPr>
              <a:t>Facilita </a:t>
            </a:r>
            <a:r>
              <a:rPr lang="es-ES" altLang="en-US" sz="1600" dirty="0">
                <a:solidFill>
                  <a:srgbClr val="777777"/>
                </a:solidFill>
                <a:latin typeface="+mj-lt"/>
                <a:ea typeface="Times New Roman" panose="02020603050405020304" pitchFamily="18" charset="0"/>
                <a:cs typeface="Times New Roman" panose="02020603050405020304" pitchFamily="18" charset="0"/>
              </a:rPr>
              <a:t>la aplicación de técnicas estadísticas de análisis y modelización para encontrar relaciones ocultas entre los datos del almacén; obteniendo un valor añadido para el negocio de dicha información</a:t>
            </a:r>
            <a:endParaRPr kumimoji="0" lang="es-CL" altLang="en-US" sz="1600" b="0" i="0" u="none" strike="noStrike" cap="none" normalizeH="0" baseline="0" dirty="0" smtClean="0">
              <a:ln>
                <a:noFill/>
              </a:ln>
              <a:solidFill>
                <a:schemeClr val="tx1"/>
              </a:solidFill>
              <a:effectLst/>
              <a:latin typeface="+mj-lt"/>
            </a:endParaRPr>
          </a:p>
        </p:txBody>
      </p:sp>
      <p:sp>
        <p:nvSpPr>
          <p:cNvPr id="20" name="Rectangle 6"/>
          <p:cNvSpPr>
            <a:spLocks noChangeArrowheads="1"/>
          </p:cNvSpPr>
          <p:nvPr/>
        </p:nvSpPr>
        <p:spPr bwMode="auto">
          <a:xfrm>
            <a:off x="475677" y="4757957"/>
            <a:ext cx="672891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Proporciona la capacidad de aprender de los datos del pasado y de predecir situaciones futuras en diversos escenarios.</a:t>
            </a:r>
            <a:endParaRPr kumimoji="0" lang="es-CL" altLang="en-US" sz="1600" b="0" i="0" u="none" strike="noStrike" cap="none" normalizeH="0" baseline="0" dirty="0" smtClean="0">
              <a:ln>
                <a:noFill/>
              </a:ln>
              <a:solidFill>
                <a:schemeClr val="tx1"/>
              </a:solidFill>
              <a:effectLst/>
              <a:latin typeface="+mj-lt"/>
            </a:endParaRPr>
          </a:p>
        </p:txBody>
      </p:sp>
      <p:sp>
        <p:nvSpPr>
          <p:cNvPr id="21" name="Rectangle 6"/>
          <p:cNvSpPr>
            <a:spLocks noChangeArrowheads="1"/>
          </p:cNvSpPr>
          <p:nvPr/>
        </p:nvSpPr>
        <p:spPr bwMode="auto">
          <a:xfrm>
            <a:off x="475676" y="5452024"/>
            <a:ext cx="672891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Simplifica dentro de la empresa la implantación de sistemas de gestión integral de la relación con el cliente.</a:t>
            </a:r>
            <a:endParaRPr kumimoji="0" lang="es-CL" alt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134469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up)">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wipe(up)">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wipe(up)">
                                      <p:cBhvr>
                                        <p:cTn id="2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9" grpId="0" uiExpand="1" build="p"/>
      <p:bldP spid="20" grpId="0" uiExpand="1" build="p"/>
      <p:bldP spid="2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5451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Los sistemas OLTP - On-Line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Transactional</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Processing</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 </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10" name="Rectangle 6"/>
          <p:cNvSpPr>
            <a:spLocks noChangeArrowheads="1"/>
          </p:cNvSpPr>
          <p:nvPr/>
        </p:nvSpPr>
        <p:spPr bwMode="auto">
          <a:xfrm>
            <a:off x="475676" y="2543104"/>
            <a:ext cx="1087925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ES" altLang="en-US" sz="1600" dirty="0" smtClean="0">
                <a:solidFill>
                  <a:srgbClr val="777777"/>
                </a:solidFill>
                <a:latin typeface="+mj-lt"/>
                <a:ea typeface="Times New Roman" panose="02020603050405020304" pitchFamily="18" charset="0"/>
                <a:cs typeface="Times New Roman" panose="02020603050405020304" pitchFamily="18" charset="0"/>
              </a:rPr>
              <a:t>	Los </a:t>
            </a:r>
            <a:r>
              <a:rPr lang="es-ES" altLang="en-US" sz="1600" dirty="0">
                <a:solidFill>
                  <a:srgbClr val="777777"/>
                </a:solidFill>
                <a:latin typeface="+mj-lt"/>
                <a:ea typeface="Times New Roman" panose="02020603050405020304" pitchFamily="18" charset="0"/>
                <a:cs typeface="Times New Roman" panose="02020603050405020304" pitchFamily="18" charset="0"/>
              </a:rPr>
              <a:t>sistemas OLTP son bases de datos orientadas al procesamiento de transacciones. Una transacción genera un proceso atómico (que debe ser validado con un </a:t>
            </a:r>
            <a:r>
              <a:rPr lang="es-ES" altLang="en-US" sz="1600" dirty="0" err="1">
                <a:solidFill>
                  <a:srgbClr val="777777"/>
                </a:solidFill>
                <a:latin typeface="+mj-lt"/>
                <a:ea typeface="Times New Roman" panose="02020603050405020304" pitchFamily="18" charset="0"/>
                <a:cs typeface="Times New Roman" panose="02020603050405020304" pitchFamily="18" charset="0"/>
              </a:rPr>
              <a:t>commit</a:t>
            </a:r>
            <a:r>
              <a:rPr lang="es-ES" altLang="en-US" sz="1600" dirty="0">
                <a:solidFill>
                  <a:srgbClr val="777777"/>
                </a:solidFill>
                <a:latin typeface="+mj-lt"/>
                <a:ea typeface="Times New Roman" panose="02020603050405020304" pitchFamily="18" charset="0"/>
                <a:cs typeface="Times New Roman" panose="02020603050405020304" pitchFamily="18" charset="0"/>
              </a:rPr>
              <a:t>, o invalidado con un </a:t>
            </a:r>
            <a:r>
              <a:rPr lang="es-ES" altLang="en-US" sz="1600" dirty="0" err="1">
                <a:solidFill>
                  <a:srgbClr val="777777"/>
                </a:solidFill>
                <a:latin typeface="+mj-lt"/>
                <a:ea typeface="Times New Roman" panose="02020603050405020304" pitchFamily="18" charset="0"/>
                <a:cs typeface="Times New Roman" panose="02020603050405020304" pitchFamily="18" charset="0"/>
              </a:rPr>
              <a:t>rollback</a:t>
            </a:r>
            <a:r>
              <a:rPr lang="es-ES" altLang="en-US" sz="1600" dirty="0">
                <a:solidFill>
                  <a:srgbClr val="777777"/>
                </a:solidFill>
                <a:latin typeface="+mj-lt"/>
                <a:ea typeface="Times New Roman" panose="02020603050405020304" pitchFamily="18" charset="0"/>
                <a:cs typeface="Times New Roman" panose="02020603050405020304" pitchFamily="18" charset="0"/>
              </a:rPr>
              <a:t>), y que puede involucrar operaciones de inserción, modificación y borrado de datos. El proceso transaccional es típico de las bases de datos operacionales.</a:t>
            </a:r>
            <a:endParaRPr kumimoji="0" lang="es-CL" altLang="en-US" sz="1600" b="0" i="0" u="none" strike="noStrike" cap="none" normalizeH="0" baseline="0" dirty="0" smtClean="0">
              <a:ln>
                <a:noFill/>
              </a:ln>
              <a:solidFill>
                <a:schemeClr val="tx1"/>
              </a:solidFill>
              <a:effectLst/>
              <a:latin typeface="+mj-lt"/>
            </a:endParaRPr>
          </a:p>
        </p:txBody>
      </p:sp>
      <p:sp>
        <p:nvSpPr>
          <p:cNvPr id="19" name="Rectangle 6"/>
          <p:cNvSpPr>
            <a:spLocks noChangeArrowheads="1"/>
          </p:cNvSpPr>
          <p:nvPr/>
        </p:nvSpPr>
        <p:spPr bwMode="auto">
          <a:xfrm>
            <a:off x="454204" y="3642835"/>
            <a:ext cx="695653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El acceso a los datos está optimizado para tareas frecuentes de lectura y escritura. (Por ejemplo, la enorme cantidad de transacciones que tienen que soportar las BD de bancos o hipermercados diariamente).</a:t>
            </a:r>
            <a:endParaRPr kumimoji="0" lang="es-CL" altLang="en-US" sz="1600" b="0" i="0" u="none" strike="noStrike" cap="none" normalizeH="0" baseline="0" dirty="0" smtClean="0">
              <a:ln>
                <a:noFill/>
              </a:ln>
              <a:solidFill>
                <a:schemeClr val="tx1"/>
              </a:solidFill>
              <a:effectLst/>
              <a:latin typeface="+mj-lt"/>
            </a:endParaRPr>
          </a:p>
        </p:txBody>
      </p:sp>
      <p:sp>
        <p:nvSpPr>
          <p:cNvPr id="20" name="Rectangle 6"/>
          <p:cNvSpPr>
            <a:spLocks noChangeArrowheads="1"/>
          </p:cNvSpPr>
          <p:nvPr/>
        </p:nvSpPr>
        <p:spPr bwMode="auto">
          <a:xfrm>
            <a:off x="475676" y="4757956"/>
            <a:ext cx="693505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Los datos se estructuran según el nivel aplicación (programa de gestión a medida, ERP o CRM implantado, sistema de información departamental...).</a:t>
            </a:r>
            <a:endParaRPr kumimoji="0" lang="es-CL" altLang="en-US" sz="1600" b="0" i="0" u="none" strike="noStrike" cap="none" normalizeH="0" baseline="0" dirty="0" smtClean="0">
              <a:ln>
                <a:noFill/>
              </a:ln>
              <a:solidFill>
                <a:schemeClr val="tx1"/>
              </a:solidFill>
              <a:effectLst/>
              <a:latin typeface="+mj-lt"/>
            </a:endParaRPr>
          </a:p>
        </p:txBody>
      </p:sp>
      <p:sp>
        <p:nvSpPr>
          <p:cNvPr id="21" name="Rectangle 6"/>
          <p:cNvSpPr>
            <a:spLocks noChangeArrowheads="1"/>
          </p:cNvSpPr>
          <p:nvPr/>
        </p:nvSpPr>
        <p:spPr bwMode="auto">
          <a:xfrm>
            <a:off x="475676" y="5519133"/>
            <a:ext cx="693505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Los formatos de los datos no son necesariamente uniformes en los diferentes departamentos (es común la falta de compatibilidad y la existencia de islas de datos).</a:t>
            </a:r>
            <a:endParaRPr kumimoji="0" lang="es-CL" altLang="en-US" sz="1600" b="0" i="0" u="none" strike="noStrike" cap="none" normalizeH="0" baseline="0" dirty="0" smtClean="0">
              <a:ln>
                <a:noFill/>
              </a:ln>
              <a:solidFill>
                <a:schemeClr val="tx1"/>
              </a:solidFill>
              <a:effectLst/>
              <a:latin typeface="+mj-lt"/>
            </a:endParaRPr>
          </a:p>
        </p:txBody>
      </p:sp>
      <p:pic>
        <p:nvPicPr>
          <p:cNvPr id="5122" name="Picture 2" descr="Resultado de imagen para OL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414" y="3476428"/>
            <a:ext cx="2301022" cy="267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37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up)">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wipe(up)">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wipe(up)">
                                      <p:cBhvr>
                                        <p:cTn id="2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9" grpId="0" uiExpand="1" build="p"/>
      <p:bldP spid="20" grpId="0" uiExpand="1" build="p"/>
      <p:bldP spid="2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98432"/>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Modelo de Dato OLTP</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4" name="Imagen 3"/>
          <p:cNvPicPr>
            <a:picLocks noChangeAspect="1"/>
          </p:cNvPicPr>
          <p:nvPr/>
        </p:nvPicPr>
        <p:blipFill>
          <a:blip r:embed="rId3"/>
          <a:stretch>
            <a:fillRect/>
          </a:stretch>
        </p:blipFill>
        <p:spPr>
          <a:xfrm>
            <a:off x="2285926" y="2202897"/>
            <a:ext cx="7477052" cy="4655103"/>
          </a:xfrm>
          <a:prstGeom prst="rect">
            <a:avLst/>
          </a:prstGeom>
        </p:spPr>
      </p:pic>
    </p:spTree>
    <p:extLst>
      <p:ext uri="{BB962C8B-B14F-4D97-AF65-F5344CB8AC3E}">
        <p14:creationId xmlns:p14="http://schemas.microsoft.com/office/powerpoint/2010/main" val="1712143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1000682"/>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Los sistemas OLAP - On-Line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Analytical</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Processing</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10" name="Rectangle 6"/>
          <p:cNvSpPr>
            <a:spLocks noChangeArrowheads="1"/>
          </p:cNvSpPr>
          <p:nvPr/>
        </p:nvSpPr>
        <p:spPr bwMode="auto">
          <a:xfrm>
            <a:off x="475676" y="2543104"/>
            <a:ext cx="1087925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ES" altLang="en-US" sz="1600" dirty="0">
                <a:solidFill>
                  <a:srgbClr val="777777"/>
                </a:solidFill>
                <a:latin typeface="+mj-lt"/>
                <a:ea typeface="Times New Roman" panose="02020603050405020304" pitchFamily="18" charset="0"/>
                <a:cs typeface="Times New Roman" panose="02020603050405020304" pitchFamily="18" charset="0"/>
              </a:rPr>
              <a:t>	Los sistemas OLAP son bases de datos orientadas al procesamiento analítico. Este análisis suele implicar, generalmente, la lectura de grandes cantidades de datos para llegar a extraer algún tipo de información útil: tendencias de ventas, patrones de comportamiento de los consumidores, elaboración de informes complejos… etc. Este sistema es típico de los </a:t>
            </a:r>
            <a:r>
              <a:rPr lang="es-ES" altLang="en-US" sz="1600" dirty="0" err="1">
                <a:solidFill>
                  <a:srgbClr val="777777"/>
                </a:solidFill>
                <a:latin typeface="+mj-lt"/>
                <a:ea typeface="Times New Roman" panose="02020603050405020304" pitchFamily="18" charset="0"/>
                <a:cs typeface="Times New Roman" panose="02020603050405020304" pitchFamily="18" charset="0"/>
              </a:rPr>
              <a:t>datamarts</a:t>
            </a:r>
            <a:r>
              <a:rPr lang="es-ES" altLang="en-US" sz="1600" dirty="0">
                <a:solidFill>
                  <a:srgbClr val="777777"/>
                </a:solidFill>
                <a:latin typeface="+mj-lt"/>
                <a:ea typeface="Times New Roman" panose="02020603050405020304" pitchFamily="18" charset="0"/>
                <a:cs typeface="Times New Roman" panose="02020603050405020304" pitchFamily="18" charset="0"/>
              </a:rPr>
              <a:t>.</a:t>
            </a:r>
            <a:endParaRPr kumimoji="0" lang="es-CL" altLang="en-US" sz="1600" b="0" i="0" u="none" strike="noStrike" cap="none" normalizeH="0" baseline="0" dirty="0" smtClean="0">
              <a:ln>
                <a:noFill/>
              </a:ln>
              <a:solidFill>
                <a:schemeClr val="tx1"/>
              </a:solidFill>
              <a:effectLst/>
              <a:latin typeface="+mj-lt"/>
            </a:endParaRPr>
          </a:p>
        </p:txBody>
      </p:sp>
      <p:sp>
        <p:nvSpPr>
          <p:cNvPr id="19" name="Rectangle 6"/>
          <p:cNvSpPr>
            <a:spLocks noChangeArrowheads="1"/>
          </p:cNvSpPr>
          <p:nvPr/>
        </p:nvSpPr>
        <p:spPr bwMode="auto">
          <a:xfrm>
            <a:off x="454204" y="3612058"/>
            <a:ext cx="695653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El acceso a los datos suele ser de sólo lectura. La acción más común es la consulta, con muy pocas inserciones, actualizaciones o eliminaciones</a:t>
            </a:r>
            <a:endParaRPr kumimoji="0" lang="es-CL" altLang="en-US" sz="1600" b="0" i="0" u="none" strike="noStrike" cap="none" normalizeH="0" baseline="0" dirty="0" smtClean="0">
              <a:ln>
                <a:noFill/>
              </a:ln>
              <a:solidFill>
                <a:schemeClr val="tx1"/>
              </a:solidFill>
              <a:effectLst/>
              <a:latin typeface="+mj-lt"/>
            </a:endParaRPr>
          </a:p>
        </p:txBody>
      </p:sp>
      <p:sp>
        <p:nvSpPr>
          <p:cNvPr id="20" name="Rectangle 6"/>
          <p:cNvSpPr>
            <a:spLocks noChangeArrowheads="1"/>
          </p:cNvSpPr>
          <p:nvPr/>
        </p:nvSpPr>
        <p:spPr bwMode="auto">
          <a:xfrm>
            <a:off x="475676" y="4379565"/>
            <a:ext cx="693505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Los datos se estructuran según las áreas de negocio, y los formatos de los datos están integrados de manera uniforme en toda la organización.</a:t>
            </a:r>
            <a:endParaRPr kumimoji="0" lang="es-CL" altLang="en-US" sz="1600" b="0" i="0" u="none" strike="noStrike" cap="none" normalizeH="0" baseline="0" dirty="0" smtClean="0">
              <a:ln>
                <a:noFill/>
              </a:ln>
              <a:solidFill>
                <a:schemeClr val="tx1"/>
              </a:solidFill>
              <a:effectLst/>
              <a:latin typeface="+mj-lt"/>
            </a:endParaRPr>
          </a:p>
        </p:txBody>
      </p:sp>
      <p:sp>
        <p:nvSpPr>
          <p:cNvPr id="21" name="Rectangle 6"/>
          <p:cNvSpPr>
            <a:spLocks noChangeArrowheads="1"/>
          </p:cNvSpPr>
          <p:nvPr/>
        </p:nvSpPr>
        <p:spPr bwMode="auto">
          <a:xfrm>
            <a:off x="495147" y="5346037"/>
            <a:ext cx="6935058"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El historial de datos es a largo plazo, normalmente de dos a cinco años.</a:t>
            </a:r>
            <a:endParaRPr kumimoji="0" lang="es-CL" altLang="en-US" sz="1600" b="0" i="0" u="none" strike="noStrike" cap="none" normalizeH="0" baseline="0" dirty="0" smtClean="0">
              <a:ln>
                <a:noFill/>
              </a:ln>
              <a:solidFill>
                <a:schemeClr val="tx1"/>
              </a:solidFill>
              <a:effectLst/>
              <a:latin typeface="+mj-lt"/>
            </a:endParaRPr>
          </a:p>
        </p:txBody>
      </p:sp>
      <p:sp>
        <p:nvSpPr>
          <p:cNvPr id="9" name="Rectangle 6"/>
          <p:cNvSpPr>
            <a:spLocks noChangeArrowheads="1"/>
          </p:cNvSpPr>
          <p:nvPr/>
        </p:nvSpPr>
        <p:spPr bwMode="auto">
          <a:xfrm>
            <a:off x="495147" y="5830215"/>
            <a:ext cx="693505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Las bases de datos OLAP se suelen alimentar de información procedente de los sistemas operacionales existentes, mediante un proceso de extracción, transformación y carga (ETL)..</a:t>
            </a:r>
            <a:endParaRPr kumimoji="0" lang="es-CL" altLang="en-US" sz="1600" b="0" i="0" u="none" strike="noStrike" cap="none" normalizeH="0" baseline="0" dirty="0" smtClean="0">
              <a:ln>
                <a:noFill/>
              </a:ln>
              <a:solidFill>
                <a:schemeClr val="tx1"/>
              </a:solidFill>
              <a:effectLst/>
              <a:latin typeface="+mj-lt"/>
            </a:endParaRPr>
          </a:p>
        </p:txBody>
      </p:sp>
      <p:pic>
        <p:nvPicPr>
          <p:cNvPr id="6146" name="Picture 2" descr="Resultado de imagen para OL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734" y="3642835"/>
            <a:ext cx="4393305" cy="276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63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wipe(up)">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wipe(up)">
                                      <p:cBhvr>
                                        <p:cTn id="15" dur="500"/>
                                        <p:tgtEl>
                                          <p:spTgt spid="1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up)">
                                      <p:cBhvr>
                                        <p:cTn id="20" dur="500"/>
                                        <p:tgtEl>
                                          <p:spTgt spid="2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wipe(up)">
                                      <p:cBhvr>
                                        <p:cTn id="25" dur="500"/>
                                        <p:tgtEl>
                                          <p:spTgt spid="2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up)">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uiExpand="1" build="p"/>
      <p:bldP spid="20" grpId="0" uiExpand="1" build="p"/>
      <p:bldP spid="21" grpId="0" uiExpand="1" build="p"/>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OBJETIVO</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9" name="Rectángulo 8"/>
          <p:cNvSpPr/>
          <p:nvPr/>
        </p:nvSpPr>
        <p:spPr>
          <a:xfrm>
            <a:off x="822960" y="2879733"/>
            <a:ext cx="9997440" cy="487506"/>
          </a:xfrm>
          <a:prstGeom prst="rect">
            <a:avLst/>
          </a:prstGeom>
        </p:spPr>
        <p:txBody>
          <a:bodyPr wrap="square">
            <a:spAutoFit/>
          </a:bodyPr>
          <a:lstStyle/>
          <a:p>
            <a:pPr algn="ctr">
              <a:lnSpc>
                <a:spcPct val="107000"/>
              </a:lnSpc>
              <a:spcAft>
                <a:spcPts val="800"/>
              </a:spcAft>
            </a:pPr>
            <a:r>
              <a:rPr lang="es-ES" sz="2400" b="1" dirty="0">
                <a:latin typeface="+mj-lt"/>
                <a:ea typeface="Calibri" panose="020F0502020204030204" pitchFamily="34" charset="0"/>
                <a:cs typeface="Times New Roman" panose="02020603050405020304" pitchFamily="18" charset="0"/>
              </a:rPr>
              <a:t>Reconoce los componentes de </a:t>
            </a:r>
            <a:r>
              <a:rPr lang="es-ES" sz="2400" b="1" dirty="0" smtClean="0">
                <a:latin typeface="+mj-lt"/>
                <a:ea typeface="Calibri" panose="020F0502020204030204" pitchFamily="34" charset="0"/>
                <a:cs typeface="Times New Roman" panose="02020603050405020304" pitchFamily="18" charset="0"/>
              </a:rPr>
              <a:t>un </a:t>
            </a:r>
            <a:r>
              <a:rPr lang="es-ES" sz="2400" b="1" dirty="0" err="1" smtClean="0">
                <a:latin typeface="+mj-lt"/>
                <a:ea typeface="Calibri" panose="020F0502020204030204" pitchFamily="34" charset="0"/>
                <a:cs typeface="Times New Roman" panose="02020603050405020304" pitchFamily="18" charset="0"/>
              </a:rPr>
              <a:t>datawarehouse</a:t>
            </a:r>
            <a:r>
              <a:rPr lang="es-ES" sz="2400" b="1" dirty="0" smtClean="0">
                <a:latin typeface="+mj-lt"/>
                <a:ea typeface="Calibri" panose="020F0502020204030204" pitchFamily="34" charset="0"/>
                <a:cs typeface="Times New Roman" panose="02020603050405020304" pitchFamily="18" charset="0"/>
              </a:rPr>
              <a:t> </a:t>
            </a:r>
            <a:r>
              <a:rPr lang="es-ES" sz="2400" b="1" dirty="0">
                <a:latin typeface="+mj-lt"/>
                <a:ea typeface="Calibri" panose="020F0502020204030204" pitchFamily="34" charset="0"/>
                <a:cs typeface="Times New Roman" panose="02020603050405020304" pitchFamily="18" charset="0"/>
              </a:rPr>
              <a:t>indicando </a:t>
            </a:r>
            <a:r>
              <a:rPr lang="es-ES" sz="2400" b="1" dirty="0" smtClean="0">
                <a:latin typeface="+mj-lt"/>
                <a:ea typeface="Calibri" panose="020F0502020204030204" pitchFamily="34" charset="0"/>
                <a:cs typeface="Times New Roman" panose="02020603050405020304" pitchFamily="18" charset="0"/>
              </a:rPr>
              <a:t>sus características</a:t>
            </a:r>
            <a:r>
              <a:rPr lang="es-ES" sz="2400" b="1" dirty="0">
                <a:latin typeface="+mj-lt"/>
                <a:ea typeface="Calibri" panose="020F0502020204030204" pitchFamily="34" charset="0"/>
                <a:cs typeface="Times New Roman" panose="02020603050405020304" pitchFamily="18" charset="0"/>
              </a:rPr>
              <a:t>.</a:t>
            </a:r>
            <a:endParaRPr lang="es-CL" sz="2400" dirty="0">
              <a:latin typeface="+mj-lt"/>
              <a:ea typeface="Calibri" panose="020F0502020204030204" pitchFamily="34" charset="0"/>
              <a:cs typeface="Times New Roman" panose="02020603050405020304" pitchFamily="18" charset="0"/>
            </a:endParaRPr>
          </a:p>
        </p:txBody>
      </p:sp>
      <p:pic>
        <p:nvPicPr>
          <p:cNvPr id="6" name="Imagen 5" descr="Datawarehouse"/>
          <p:cNvPicPr/>
          <p:nvPr/>
        </p:nvPicPr>
        <p:blipFill>
          <a:blip r:embed="rId3">
            <a:extLst>
              <a:ext uri="{28A0092B-C50C-407E-A947-70E740481C1C}">
                <a14:useLocalDpi xmlns:a14="http://schemas.microsoft.com/office/drawing/2010/main" val="0"/>
              </a:ext>
            </a:extLst>
          </a:blip>
          <a:srcRect/>
          <a:stretch>
            <a:fillRect/>
          </a:stretch>
        </p:blipFill>
        <p:spPr bwMode="auto">
          <a:xfrm>
            <a:off x="453379" y="3428999"/>
            <a:ext cx="3975599" cy="3067050"/>
          </a:xfrm>
          <a:prstGeom prst="rect">
            <a:avLst/>
          </a:prstGeom>
          <a:noFill/>
          <a:ln>
            <a:noFill/>
          </a:ln>
        </p:spPr>
      </p:pic>
      <p:pic>
        <p:nvPicPr>
          <p:cNvPr id="8" name="Picture 2" descr="Resultado de imagen para data wareh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488" y="3799507"/>
            <a:ext cx="3809148" cy="193357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5354689" y="3889770"/>
            <a:ext cx="1824141" cy="1843313"/>
          </a:xfrm>
          <a:prstGeom prst="rect">
            <a:avLst/>
          </a:prstGeom>
        </p:spPr>
      </p:pic>
    </p:spTree>
    <p:extLst>
      <p:ext uri="{BB962C8B-B14F-4D97-AF65-F5344CB8AC3E}">
        <p14:creationId xmlns:p14="http://schemas.microsoft.com/office/powerpoint/2010/main" val="123456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7602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Componentes del </a:t>
            </a: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Cubo OLAP</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1571972" y="2585965"/>
            <a:ext cx="1708738" cy="369332"/>
          </a:xfrm>
          <a:prstGeom prst="rect">
            <a:avLst/>
          </a:prstGeom>
        </p:spPr>
        <p:txBody>
          <a:bodyPr wrap="none">
            <a:spAutoFit/>
          </a:bodyPr>
          <a:lstStyle/>
          <a:p>
            <a:r>
              <a:rPr lang="es-CL" dirty="0"/>
              <a:t>Tabla de Hechos</a:t>
            </a:r>
          </a:p>
        </p:txBody>
      </p:sp>
      <p:sp>
        <p:nvSpPr>
          <p:cNvPr id="4" name="Rectángulo 3"/>
          <p:cNvSpPr/>
          <p:nvPr/>
        </p:nvSpPr>
        <p:spPr>
          <a:xfrm>
            <a:off x="1571972" y="4418316"/>
            <a:ext cx="2226507" cy="369332"/>
          </a:xfrm>
          <a:prstGeom prst="rect">
            <a:avLst/>
          </a:prstGeom>
        </p:spPr>
        <p:txBody>
          <a:bodyPr wrap="none">
            <a:spAutoFit/>
          </a:bodyPr>
          <a:lstStyle/>
          <a:p>
            <a:r>
              <a:rPr lang="es-CL" dirty="0"/>
              <a:t>Tabla de Dimensiones</a:t>
            </a:r>
          </a:p>
        </p:txBody>
      </p:sp>
      <p:sp>
        <p:nvSpPr>
          <p:cNvPr id="6" name="Rectángulo 5"/>
          <p:cNvSpPr/>
          <p:nvPr/>
        </p:nvSpPr>
        <p:spPr>
          <a:xfrm>
            <a:off x="4015655" y="2447465"/>
            <a:ext cx="6096000" cy="646331"/>
          </a:xfrm>
          <a:prstGeom prst="rect">
            <a:avLst/>
          </a:prstGeom>
        </p:spPr>
        <p:txBody>
          <a:bodyPr>
            <a:spAutoFit/>
          </a:bodyPr>
          <a:lstStyle/>
          <a:p>
            <a:r>
              <a:rPr lang="es-CL" dirty="0"/>
              <a:t>Almacena los indicadores del negocio (datos numéricos), tanto básicos como elementos calculados.</a:t>
            </a:r>
          </a:p>
        </p:txBody>
      </p:sp>
      <p:sp>
        <p:nvSpPr>
          <p:cNvPr id="8" name="Rectángulo 7"/>
          <p:cNvSpPr/>
          <p:nvPr/>
        </p:nvSpPr>
        <p:spPr>
          <a:xfrm>
            <a:off x="4015655" y="3910485"/>
            <a:ext cx="6096000" cy="1754326"/>
          </a:xfrm>
          <a:prstGeom prst="rect">
            <a:avLst/>
          </a:prstGeom>
        </p:spPr>
        <p:txBody>
          <a:bodyPr>
            <a:spAutoFit/>
          </a:bodyPr>
          <a:lstStyle/>
          <a:p>
            <a:r>
              <a:rPr lang="es-CL" dirty="0"/>
              <a:t>Almacena los datos descriptivos, por lo general son tablas con un porcentaje muy bajo de filas en relación a las tablas de Hechos, pero pueden contener muchas más columnas.</a:t>
            </a:r>
          </a:p>
          <a:p>
            <a:r>
              <a:rPr lang="es-CL" dirty="0"/>
              <a:t>Una correcta y completa definición de campos en la tabla de dimensiones puede ayudar a realizar análisis robusto sobre los datos.</a:t>
            </a:r>
          </a:p>
        </p:txBody>
      </p:sp>
      <p:pic>
        <p:nvPicPr>
          <p:cNvPr id="10" name="Imagen 9"/>
          <p:cNvPicPr>
            <a:picLocks noChangeAspect="1"/>
          </p:cNvPicPr>
          <p:nvPr/>
        </p:nvPicPr>
        <p:blipFill>
          <a:blip r:embed="rId3"/>
          <a:stretch>
            <a:fillRect/>
          </a:stretch>
        </p:blipFill>
        <p:spPr>
          <a:xfrm>
            <a:off x="10111655" y="4787648"/>
            <a:ext cx="1824141" cy="1843313"/>
          </a:xfrm>
          <a:prstGeom prst="rect">
            <a:avLst/>
          </a:prstGeom>
        </p:spPr>
      </p:pic>
    </p:spTree>
    <p:extLst>
      <p:ext uri="{BB962C8B-B14F-4D97-AF65-F5344CB8AC3E}">
        <p14:creationId xmlns:p14="http://schemas.microsoft.com/office/powerpoint/2010/main" val="351625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1975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TOPOLOGIAS OLAP</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1895529" y="2585965"/>
            <a:ext cx="869982" cy="369332"/>
          </a:xfrm>
          <a:prstGeom prst="rect">
            <a:avLst/>
          </a:prstGeom>
        </p:spPr>
        <p:txBody>
          <a:bodyPr wrap="none">
            <a:spAutoFit/>
          </a:bodyPr>
          <a:lstStyle/>
          <a:p>
            <a:r>
              <a:rPr lang="es-CL" dirty="0"/>
              <a:t>Estrella</a:t>
            </a:r>
          </a:p>
        </p:txBody>
      </p:sp>
      <p:sp>
        <p:nvSpPr>
          <p:cNvPr id="4" name="Rectángulo 3"/>
          <p:cNvSpPr/>
          <p:nvPr/>
        </p:nvSpPr>
        <p:spPr>
          <a:xfrm>
            <a:off x="1895529" y="4418316"/>
            <a:ext cx="2226507" cy="369332"/>
          </a:xfrm>
          <a:prstGeom prst="rect">
            <a:avLst/>
          </a:prstGeom>
        </p:spPr>
        <p:txBody>
          <a:bodyPr wrap="none">
            <a:spAutoFit/>
          </a:bodyPr>
          <a:lstStyle/>
          <a:p>
            <a:r>
              <a:rPr lang="es-CL" dirty="0"/>
              <a:t>Tabla de Dimensiones</a:t>
            </a:r>
          </a:p>
        </p:txBody>
      </p:sp>
      <p:sp>
        <p:nvSpPr>
          <p:cNvPr id="6" name="Rectángulo 5"/>
          <p:cNvSpPr/>
          <p:nvPr/>
        </p:nvSpPr>
        <p:spPr>
          <a:xfrm>
            <a:off x="4339212" y="2447465"/>
            <a:ext cx="6096000" cy="1477328"/>
          </a:xfrm>
          <a:prstGeom prst="rect">
            <a:avLst/>
          </a:prstGeom>
        </p:spPr>
        <p:txBody>
          <a:bodyPr>
            <a:spAutoFit/>
          </a:bodyPr>
          <a:lstStyle/>
          <a:p>
            <a:pPr algn="just"/>
            <a:r>
              <a:rPr lang="es-ES" dirty="0"/>
              <a:t>Las dimensiones se relacionan directamente con la tabla de hechos.</a:t>
            </a:r>
          </a:p>
          <a:p>
            <a:pPr algn="just"/>
            <a:r>
              <a:rPr lang="es-ES" dirty="0"/>
              <a:t>Por lo general esta estrategia es utilizada cuando hay grandes volúmenes de información y/o cuando existe un proceso robusto de administración de Información (por ejemplo EIAD).</a:t>
            </a:r>
            <a:endParaRPr lang="es-CL" dirty="0"/>
          </a:p>
        </p:txBody>
      </p:sp>
      <p:sp>
        <p:nvSpPr>
          <p:cNvPr id="8" name="Rectángulo 7"/>
          <p:cNvSpPr/>
          <p:nvPr/>
        </p:nvSpPr>
        <p:spPr>
          <a:xfrm>
            <a:off x="4339212" y="4418316"/>
            <a:ext cx="6096000" cy="1200329"/>
          </a:xfrm>
          <a:prstGeom prst="rect">
            <a:avLst/>
          </a:prstGeom>
        </p:spPr>
        <p:txBody>
          <a:bodyPr>
            <a:spAutoFit/>
          </a:bodyPr>
          <a:lstStyle/>
          <a:p>
            <a:r>
              <a:rPr lang="es-ES" dirty="0"/>
              <a:t>Las dimensiones se pueden relacionar con las tablas de hechos, o con otras dimensiones.</a:t>
            </a:r>
          </a:p>
          <a:p>
            <a:r>
              <a:rPr lang="es-ES" dirty="0"/>
              <a:t>Esta estrategia es mejor para la administración directa en el modelo de DW.</a:t>
            </a:r>
            <a:endParaRPr lang="es-CL" dirty="0"/>
          </a:p>
        </p:txBody>
      </p:sp>
      <p:pic>
        <p:nvPicPr>
          <p:cNvPr id="3" name="Imagen 2"/>
          <p:cNvPicPr>
            <a:picLocks noChangeAspect="1"/>
          </p:cNvPicPr>
          <p:nvPr/>
        </p:nvPicPr>
        <p:blipFill>
          <a:blip r:embed="rId3"/>
          <a:stretch>
            <a:fillRect/>
          </a:stretch>
        </p:blipFill>
        <p:spPr>
          <a:xfrm>
            <a:off x="71388" y="2765150"/>
            <a:ext cx="1824141" cy="1843313"/>
          </a:xfrm>
          <a:prstGeom prst="rect">
            <a:avLst/>
          </a:prstGeom>
        </p:spPr>
      </p:pic>
    </p:spTree>
    <p:extLst>
      <p:ext uri="{BB962C8B-B14F-4D97-AF65-F5344CB8AC3E}">
        <p14:creationId xmlns:p14="http://schemas.microsoft.com/office/powerpoint/2010/main" val="984169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1615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Modelo de Datos OLAP – Copo de Nieve</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3"/>
          <a:stretch>
            <a:fillRect/>
          </a:stretch>
        </p:blipFill>
        <p:spPr>
          <a:xfrm>
            <a:off x="2987993" y="2220623"/>
            <a:ext cx="6080508" cy="4637377"/>
          </a:xfrm>
          <a:prstGeom prst="rect">
            <a:avLst/>
          </a:prstGeom>
        </p:spPr>
      </p:pic>
      <p:pic>
        <p:nvPicPr>
          <p:cNvPr id="12" name="Imagen 11"/>
          <p:cNvPicPr>
            <a:picLocks noChangeAspect="1"/>
          </p:cNvPicPr>
          <p:nvPr/>
        </p:nvPicPr>
        <p:blipFill>
          <a:blip r:embed="rId4"/>
          <a:stretch>
            <a:fillRect/>
          </a:stretch>
        </p:blipFill>
        <p:spPr>
          <a:xfrm>
            <a:off x="9718180" y="3281066"/>
            <a:ext cx="1824141" cy="1843313"/>
          </a:xfrm>
          <a:prstGeom prst="rect">
            <a:avLst/>
          </a:prstGeom>
        </p:spPr>
      </p:pic>
    </p:spTree>
    <p:extLst>
      <p:ext uri="{BB962C8B-B14F-4D97-AF65-F5344CB8AC3E}">
        <p14:creationId xmlns:p14="http://schemas.microsoft.com/office/powerpoint/2010/main" val="408293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988865"/>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Modelo de Datos OLAP – Estrella</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2" name="Imagen 1"/>
          <p:cNvPicPr>
            <a:picLocks noChangeAspect="1"/>
          </p:cNvPicPr>
          <p:nvPr/>
        </p:nvPicPr>
        <p:blipFill>
          <a:blip r:embed="rId3"/>
          <a:stretch>
            <a:fillRect/>
          </a:stretch>
        </p:blipFill>
        <p:spPr>
          <a:xfrm>
            <a:off x="2504048" y="2293330"/>
            <a:ext cx="7293439" cy="4564670"/>
          </a:xfrm>
          <a:prstGeom prst="rect">
            <a:avLst/>
          </a:prstGeom>
        </p:spPr>
      </p:pic>
      <p:pic>
        <p:nvPicPr>
          <p:cNvPr id="3" name="Imagen 2"/>
          <p:cNvPicPr>
            <a:picLocks noChangeAspect="1"/>
          </p:cNvPicPr>
          <p:nvPr/>
        </p:nvPicPr>
        <p:blipFill>
          <a:blip r:embed="rId4"/>
          <a:stretch>
            <a:fillRect/>
          </a:stretch>
        </p:blipFill>
        <p:spPr>
          <a:xfrm>
            <a:off x="339954" y="3323269"/>
            <a:ext cx="1824141" cy="1843313"/>
          </a:xfrm>
          <a:prstGeom prst="rect">
            <a:avLst/>
          </a:prstGeom>
        </p:spPr>
      </p:pic>
    </p:spTree>
    <p:extLst>
      <p:ext uri="{BB962C8B-B14F-4D97-AF65-F5344CB8AC3E}">
        <p14:creationId xmlns:p14="http://schemas.microsoft.com/office/powerpoint/2010/main" val="1520073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Tipos de Tablas de Hechos.</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3" name="Rectángulo 2"/>
          <p:cNvSpPr/>
          <p:nvPr/>
        </p:nvSpPr>
        <p:spPr>
          <a:xfrm>
            <a:off x="2370166" y="2865979"/>
            <a:ext cx="1261884" cy="369332"/>
          </a:xfrm>
          <a:prstGeom prst="rect">
            <a:avLst/>
          </a:prstGeom>
        </p:spPr>
        <p:txBody>
          <a:bodyPr wrap="none">
            <a:spAutoFit/>
          </a:bodyPr>
          <a:lstStyle/>
          <a:p>
            <a:r>
              <a:rPr lang="es-CL" b="1" dirty="0" err="1">
                <a:solidFill>
                  <a:srgbClr val="10253F"/>
                </a:solidFill>
                <a:latin typeface="Calibri,Bold"/>
              </a:rPr>
              <a:t>SnapShot</a:t>
            </a:r>
            <a:endParaRPr lang="es-CL" dirty="0"/>
          </a:p>
        </p:txBody>
      </p:sp>
      <p:sp>
        <p:nvSpPr>
          <p:cNvPr id="4" name="Rectángulo 3"/>
          <p:cNvSpPr/>
          <p:nvPr/>
        </p:nvSpPr>
        <p:spPr>
          <a:xfrm>
            <a:off x="3892062" y="2588980"/>
            <a:ext cx="6096000" cy="923330"/>
          </a:xfrm>
          <a:prstGeom prst="rect">
            <a:avLst/>
          </a:prstGeom>
        </p:spPr>
        <p:txBody>
          <a:bodyPr>
            <a:spAutoFit/>
          </a:bodyPr>
          <a:lstStyle/>
          <a:p>
            <a:r>
              <a:rPr lang="es-ES" dirty="0">
                <a:solidFill>
                  <a:srgbClr val="10253F"/>
                </a:solidFill>
                <a:latin typeface="Calibri" panose="020F0502020204030204" pitchFamily="34" charset="0"/>
              </a:rPr>
              <a:t>Cada período se agrega un registro para la entidad, sin</a:t>
            </a:r>
          </a:p>
          <a:p>
            <a:r>
              <a:rPr lang="es-ES" dirty="0">
                <a:solidFill>
                  <a:srgbClr val="10253F"/>
                </a:solidFill>
                <a:latin typeface="Calibri" panose="020F0502020204030204" pitchFamily="34" charset="0"/>
              </a:rPr>
              <a:t>remplazar ni modificar la foto del período anterior. Ejemplo:</a:t>
            </a:r>
          </a:p>
          <a:p>
            <a:r>
              <a:rPr lang="es-ES" dirty="0">
                <a:solidFill>
                  <a:srgbClr val="10253F"/>
                </a:solidFill>
                <a:latin typeface="Calibri" panose="020F0502020204030204" pitchFamily="34" charset="0"/>
              </a:rPr>
              <a:t>Balances, Deudas en el sistema financiero.</a:t>
            </a:r>
            <a:endParaRPr lang="es-CL" dirty="0"/>
          </a:p>
        </p:txBody>
      </p:sp>
      <p:sp>
        <p:nvSpPr>
          <p:cNvPr id="6" name="Rectángulo 5"/>
          <p:cNvSpPr/>
          <p:nvPr/>
        </p:nvSpPr>
        <p:spPr>
          <a:xfrm>
            <a:off x="1908437" y="4074328"/>
            <a:ext cx="1723613" cy="369332"/>
          </a:xfrm>
          <a:prstGeom prst="rect">
            <a:avLst/>
          </a:prstGeom>
        </p:spPr>
        <p:txBody>
          <a:bodyPr wrap="none">
            <a:spAutoFit/>
          </a:bodyPr>
          <a:lstStyle/>
          <a:p>
            <a:r>
              <a:rPr lang="es-CL" b="1" dirty="0">
                <a:solidFill>
                  <a:srgbClr val="10253F"/>
                </a:solidFill>
                <a:latin typeface="Calibri,Bold"/>
              </a:rPr>
              <a:t>Transaccional</a:t>
            </a:r>
            <a:endParaRPr lang="es-CL" dirty="0"/>
          </a:p>
        </p:txBody>
      </p:sp>
      <p:sp>
        <p:nvSpPr>
          <p:cNvPr id="8" name="Rectángulo 7"/>
          <p:cNvSpPr/>
          <p:nvPr/>
        </p:nvSpPr>
        <p:spPr>
          <a:xfrm>
            <a:off x="3892062" y="3797329"/>
            <a:ext cx="6096000" cy="923330"/>
          </a:xfrm>
          <a:prstGeom prst="rect">
            <a:avLst/>
          </a:prstGeom>
        </p:spPr>
        <p:txBody>
          <a:bodyPr>
            <a:spAutoFit/>
          </a:bodyPr>
          <a:lstStyle/>
          <a:p>
            <a:r>
              <a:rPr lang="es-ES" dirty="0">
                <a:solidFill>
                  <a:srgbClr val="10253F"/>
                </a:solidFill>
                <a:latin typeface="Calibri" panose="020F0502020204030204" pitchFamily="34" charset="0"/>
              </a:rPr>
              <a:t>Un registro por cada evento, que ocurre en una fecha</a:t>
            </a:r>
          </a:p>
          <a:p>
            <a:r>
              <a:rPr lang="es-ES" dirty="0">
                <a:solidFill>
                  <a:srgbClr val="10253F"/>
                </a:solidFill>
                <a:latin typeface="Calibri" panose="020F0502020204030204" pitchFamily="34" charset="0"/>
              </a:rPr>
              <a:t>determinada. Solo se pueden hacer inserciones.</a:t>
            </a:r>
          </a:p>
          <a:p>
            <a:r>
              <a:rPr lang="es-CL" dirty="0">
                <a:solidFill>
                  <a:srgbClr val="10253F"/>
                </a:solidFill>
                <a:latin typeface="Calibri" panose="020F0502020204030204" pitchFamily="34" charset="0"/>
              </a:rPr>
              <a:t>Ejemplo: Sistemas de Ventas.</a:t>
            </a:r>
            <a:endParaRPr lang="es-CL" dirty="0"/>
          </a:p>
        </p:txBody>
      </p:sp>
      <p:sp>
        <p:nvSpPr>
          <p:cNvPr id="9" name="Rectángulo 8"/>
          <p:cNvSpPr/>
          <p:nvPr/>
        </p:nvSpPr>
        <p:spPr>
          <a:xfrm>
            <a:off x="2152158" y="5208563"/>
            <a:ext cx="1479892" cy="369332"/>
          </a:xfrm>
          <a:prstGeom prst="rect">
            <a:avLst/>
          </a:prstGeom>
        </p:spPr>
        <p:txBody>
          <a:bodyPr wrap="none">
            <a:spAutoFit/>
          </a:bodyPr>
          <a:lstStyle/>
          <a:p>
            <a:r>
              <a:rPr lang="es-CL" b="1" dirty="0">
                <a:solidFill>
                  <a:srgbClr val="10253F"/>
                </a:solidFill>
                <a:latin typeface="Calibri,Bold"/>
              </a:rPr>
              <a:t>Incremental</a:t>
            </a:r>
            <a:endParaRPr lang="es-CL" dirty="0"/>
          </a:p>
        </p:txBody>
      </p:sp>
      <p:sp>
        <p:nvSpPr>
          <p:cNvPr id="10" name="Rectángulo 9"/>
          <p:cNvSpPr/>
          <p:nvPr/>
        </p:nvSpPr>
        <p:spPr>
          <a:xfrm>
            <a:off x="3892062" y="5005678"/>
            <a:ext cx="6096000" cy="1200329"/>
          </a:xfrm>
          <a:prstGeom prst="rect">
            <a:avLst/>
          </a:prstGeom>
        </p:spPr>
        <p:txBody>
          <a:bodyPr>
            <a:spAutoFit/>
          </a:bodyPr>
          <a:lstStyle/>
          <a:p>
            <a:r>
              <a:rPr lang="es-ES" dirty="0">
                <a:solidFill>
                  <a:srgbClr val="10253F"/>
                </a:solidFill>
                <a:latin typeface="Calibri" panose="020F0502020204030204" pitchFamily="34" charset="0"/>
              </a:rPr>
              <a:t>Un registro por cada ocurrencia, pero la fila contiene</a:t>
            </a:r>
          </a:p>
          <a:p>
            <a:r>
              <a:rPr lang="es-CL" dirty="0">
                <a:solidFill>
                  <a:srgbClr val="10253F"/>
                </a:solidFill>
                <a:latin typeface="Calibri" panose="020F0502020204030204" pitchFamily="34" charset="0"/>
              </a:rPr>
              <a:t>múltiples fechas que indica el cambio de estados. A diferencia</a:t>
            </a:r>
          </a:p>
          <a:p>
            <a:r>
              <a:rPr lang="es-ES" dirty="0">
                <a:solidFill>
                  <a:srgbClr val="10253F"/>
                </a:solidFill>
                <a:latin typeface="Calibri" panose="020F0502020204030204" pitchFamily="34" charset="0"/>
              </a:rPr>
              <a:t>de los anteriores, en este tipo de estructuras se puede</a:t>
            </a:r>
          </a:p>
          <a:p>
            <a:r>
              <a:rPr lang="es-ES" dirty="0">
                <a:solidFill>
                  <a:srgbClr val="10253F"/>
                </a:solidFill>
                <a:latin typeface="Calibri" panose="020F0502020204030204" pitchFamily="34" charset="0"/>
              </a:rPr>
              <a:t>insertar y actualizar los registros. Ejemplo: </a:t>
            </a:r>
            <a:r>
              <a:rPr lang="es-ES" dirty="0" err="1">
                <a:solidFill>
                  <a:srgbClr val="10253F"/>
                </a:solidFill>
                <a:latin typeface="Calibri" panose="020F0502020204030204" pitchFamily="34" charset="0"/>
              </a:rPr>
              <a:t>WorkFlow</a:t>
            </a:r>
            <a:r>
              <a:rPr lang="es-ES" dirty="0">
                <a:solidFill>
                  <a:srgbClr val="10253F"/>
                </a:solidFill>
                <a:latin typeface="Calibri" panose="020F0502020204030204" pitchFamily="34" charset="0"/>
              </a:rPr>
              <a:t>, Juicios.</a:t>
            </a:r>
            <a:endParaRPr lang="es-CL" dirty="0"/>
          </a:p>
        </p:txBody>
      </p:sp>
      <p:pic>
        <p:nvPicPr>
          <p:cNvPr id="11" name="Imagen 10"/>
          <p:cNvPicPr>
            <a:picLocks noChangeAspect="1"/>
          </p:cNvPicPr>
          <p:nvPr/>
        </p:nvPicPr>
        <p:blipFill>
          <a:blip r:embed="rId3"/>
          <a:stretch>
            <a:fillRect/>
          </a:stretch>
        </p:blipFill>
        <p:spPr>
          <a:xfrm>
            <a:off x="9988062" y="2600347"/>
            <a:ext cx="1824141" cy="1843313"/>
          </a:xfrm>
          <a:prstGeom prst="rect">
            <a:avLst/>
          </a:prstGeom>
        </p:spPr>
      </p:pic>
    </p:spTree>
    <p:extLst>
      <p:ext uri="{BB962C8B-B14F-4D97-AF65-F5344CB8AC3E}">
        <p14:creationId xmlns:p14="http://schemas.microsoft.com/office/powerpoint/2010/main" val="65635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Tipos de Dimensiones: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Slow</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Changing</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Dimension</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3" name="Rectángulo 2"/>
          <p:cNvSpPr/>
          <p:nvPr/>
        </p:nvSpPr>
        <p:spPr>
          <a:xfrm>
            <a:off x="2370166" y="2865979"/>
            <a:ext cx="1015021" cy="369332"/>
          </a:xfrm>
          <a:prstGeom prst="rect">
            <a:avLst/>
          </a:prstGeom>
        </p:spPr>
        <p:txBody>
          <a:bodyPr wrap="none">
            <a:spAutoFit/>
          </a:bodyPr>
          <a:lstStyle/>
          <a:p>
            <a:r>
              <a:rPr lang="es-CL" b="1" dirty="0"/>
              <a:t>SCD N° 1</a:t>
            </a:r>
            <a:endParaRPr lang="es-CL" dirty="0"/>
          </a:p>
        </p:txBody>
      </p:sp>
      <p:sp>
        <p:nvSpPr>
          <p:cNvPr id="4" name="Rectángulo 3"/>
          <p:cNvSpPr/>
          <p:nvPr/>
        </p:nvSpPr>
        <p:spPr>
          <a:xfrm>
            <a:off x="3892062" y="2588980"/>
            <a:ext cx="6096000" cy="646331"/>
          </a:xfrm>
          <a:prstGeom prst="rect">
            <a:avLst/>
          </a:prstGeom>
        </p:spPr>
        <p:txBody>
          <a:bodyPr>
            <a:spAutoFit/>
          </a:bodyPr>
          <a:lstStyle/>
          <a:p>
            <a:r>
              <a:rPr lang="es-ES" dirty="0">
                <a:solidFill>
                  <a:srgbClr val="10253F"/>
                </a:solidFill>
                <a:latin typeface="Calibri" panose="020F0502020204030204" pitchFamily="34" charset="0"/>
              </a:rPr>
              <a:t>Sobre escribir la información de la dimensión.</a:t>
            </a:r>
          </a:p>
          <a:p>
            <a:r>
              <a:rPr lang="es-ES" dirty="0">
                <a:solidFill>
                  <a:srgbClr val="10253F"/>
                </a:solidFill>
                <a:latin typeface="Calibri" panose="020F0502020204030204" pitchFamily="34" charset="0"/>
              </a:rPr>
              <a:t>No existe referencia histórica de los datos.</a:t>
            </a:r>
            <a:endParaRPr lang="es-CL" dirty="0"/>
          </a:p>
        </p:txBody>
      </p:sp>
      <p:sp>
        <p:nvSpPr>
          <p:cNvPr id="6" name="Rectángulo 5"/>
          <p:cNvSpPr/>
          <p:nvPr/>
        </p:nvSpPr>
        <p:spPr>
          <a:xfrm>
            <a:off x="2370166" y="4074328"/>
            <a:ext cx="962123" cy="369332"/>
          </a:xfrm>
          <a:prstGeom prst="rect">
            <a:avLst/>
          </a:prstGeom>
        </p:spPr>
        <p:txBody>
          <a:bodyPr wrap="none">
            <a:spAutoFit/>
          </a:bodyPr>
          <a:lstStyle/>
          <a:p>
            <a:r>
              <a:rPr lang="es-CL" b="1" dirty="0">
                <a:solidFill>
                  <a:srgbClr val="10253F"/>
                </a:solidFill>
              </a:rPr>
              <a:t>SCD N°2</a:t>
            </a:r>
            <a:endParaRPr lang="es-CL" dirty="0"/>
          </a:p>
        </p:txBody>
      </p:sp>
      <p:sp>
        <p:nvSpPr>
          <p:cNvPr id="8" name="Rectángulo 7"/>
          <p:cNvSpPr/>
          <p:nvPr/>
        </p:nvSpPr>
        <p:spPr>
          <a:xfrm>
            <a:off x="3892062" y="3797329"/>
            <a:ext cx="6096000" cy="923330"/>
          </a:xfrm>
          <a:prstGeom prst="rect">
            <a:avLst/>
          </a:prstGeom>
        </p:spPr>
        <p:txBody>
          <a:bodyPr>
            <a:spAutoFit/>
          </a:bodyPr>
          <a:lstStyle/>
          <a:p>
            <a:r>
              <a:rPr lang="es-ES" dirty="0">
                <a:solidFill>
                  <a:srgbClr val="10253F"/>
                </a:solidFill>
                <a:latin typeface="Calibri" panose="020F0502020204030204" pitchFamily="34" charset="0"/>
              </a:rPr>
              <a:t>La clave de la dimensión es compuesta, registra, por cada</a:t>
            </a:r>
          </a:p>
          <a:p>
            <a:r>
              <a:rPr lang="es-ES" dirty="0">
                <a:solidFill>
                  <a:srgbClr val="10253F"/>
                </a:solidFill>
                <a:latin typeface="Calibri" panose="020F0502020204030204" pitchFamily="34" charset="0"/>
              </a:rPr>
              <a:t>cambio en la fila de la dimensión (o los campos que sean</a:t>
            </a:r>
          </a:p>
          <a:p>
            <a:r>
              <a:rPr lang="es-ES" dirty="0">
                <a:solidFill>
                  <a:srgbClr val="10253F"/>
                </a:solidFill>
                <a:latin typeface="Calibri" panose="020F0502020204030204" pitchFamily="34" charset="0"/>
              </a:rPr>
              <a:t>relevantes), un nuevo registro.</a:t>
            </a:r>
            <a:endParaRPr lang="es-CL" dirty="0"/>
          </a:p>
        </p:txBody>
      </p:sp>
      <p:sp>
        <p:nvSpPr>
          <p:cNvPr id="9" name="Rectángulo 8"/>
          <p:cNvSpPr/>
          <p:nvPr/>
        </p:nvSpPr>
        <p:spPr>
          <a:xfrm>
            <a:off x="2317268" y="5144177"/>
            <a:ext cx="1015021" cy="369332"/>
          </a:xfrm>
          <a:prstGeom prst="rect">
            <a:avLst/>
          </a:prstGeom>
        </p:spPr>
        <p:txBody>
          <a:bodyPr wrap="none">
            <a:spAutoFit/>
          </a:bodyPr>
          <a:lstStyle/>
          <a:p>
            <a:r>
              <a:rPr lang="es-CL" b="1" dirty="0">
                <a:solidFill>
                  <a:srgbClr val="10253F"/>
                </a:solidFill>
              </a:rPr>
              <a:t>SCD N° 3</a:t>
            </a:r>
            <a:endParaRPr lang="es-CL" dirty="0"/>
          </a:p>
        </p:txBody>
      </p:sp>
      <p:sp>
        <p:nvSpPr>
          <p:cNvPr id="10" name="Rectángulo 9"/>
          <p:cNvSpPr/>
          <p:nvPr/>
        </p:nvSpPr>
        <p:spPr>
          <a:xfrm>
            <a:off x="3892062" y="5005678"/>
            <a:ext cx="6096000" cy="646331"/>
          </a:xfrm>
          <a:prstGeom prst="rect">
            <a:avLst/>
          </a:prstGeom>
        </p:spPr>
        <p:txBody>
          <a:bodyPr>
            <a:spAutoFit/>
          </a:bodyPr>
          <a:lstStyle/>
          <a:p>
            <a:r>
              <a:rPr lang="es-ES" dirty="0">
                <a:solidFill>
                  <a:srgbClr val="10253F"/>
                </a:solidFill>
                <a:latin typeface="Calibri" panose="020F0502020204030204" pitchFamily="34" charset="0"/>
              </a:rPr>
              <a:t>Agregar una columna adicional por cada columna cuyo valor</a:t>
            </a:r>
          </a:p>
          <a:p>
            <a:r>
              <a:rPr lang="es-ES" dirty="0">
                <a:solidFill>
                  <a:srgbClr val="10253F"/>
                </a:solidFill>
                <a:latin typeface="Calibri" panose="020F0502020204030204" pitchFamily="34" charset="0"/>
              </a:rPr>
              <a:t>queremos mantener en la historia.</a:t>
            </a:r>
            <a:endParaRPr lang="es-CL" dirty="0"/>
          </a:p>
        </p:txBody>
      </p:sp>
      <p:pic>
        <p:nvPicPr>
          <p:cNvPr id="11" name="Imagen 10"/>
          <p:cNvPicPr>
            <a:picLocks noChangeAspect="1"/>
          </p:cNvPicPr>
          <p:nvPr/>
        </p:nvPicPr>
        <p:blipFill>
          <a:blip r:embed="rId3"/>
          <a:stretch>
            <a:fillRect/>
          </a:stretch>
        </p:blipFill>
        <p:spPr>
          <a:xfrm>
            <a:off x="9988062" y="2600347"/>
            <a:ext cx="1824141" cy="1843313"/>
          </a:xfrm>
          <a:prstGeom prst="rect">
            <a:avLst/>
          </a:prstGeom>
        </p:spPr>
      </p:pic>
    </p:spTree>
    <p:extLst>
      <p:ext uri="{BB962C8B-B14F-4D97-AF65-F5344CB8AC3E}">
        <p14:creationId xmlns:p14="http://schemas.microsoft.com/office/powerpoint/2010/main" val="231894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Tipos de Dimensiones: Otros tipos de dimensiones</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3" name="Rectángulo 2"/>
          <p:cNvSpPr/>
          <p:nvPr/>
        </p:nvSpPr>
        <p:spPr>
          <a:xfrm>
            <a:off x="2317268" y="2865979"/>
            <a:ext cx="1313179" cy="646331"/>
          </a:xfrm>
          <a:prstGeom prst="rect">
            <a:avLst/>
          </a:prstGeom>
        </p:spPr>
        <p:txBody>
          <a:bodyPr wrap="square">
            <a:spAutoFit/>
          </a:bodyPr>
          <a:lstStyle/>
          <a:p>
            <a:r>
              <a:rPr lang="es-CL" b="1" dirty="0"/>
              <a:t>Dimensión</a:t>
            </a:r>
          </a:p>
          <a:p>
            <a:r>
              <a:rPr lang="es-CL" b="1" dirty="0"/>
              <a:t>Compuesta</a:t>
            </a:r>
            <a:endParaRPr lang="es-CL" dirty="0"/>
          </a:p>
        </p:txBody>
      </p:sp>
      <p:sp>
        <p:nvSpPr>
          <p:cNvPr id="4" name="Rectángulo 3"/>
          <p:cNvSpPr/>
          <p:nvPr/>
        </p:nvSpPr>
        <p:spPr>
          <a:xfrm>
            <a:off x="3892062" y="2588980"/>
            <a:ext cx="6096000" cy="923330"/>
          </a:xfrm>
          <a:prstGeom prst="rect">
            <a:avLst/>
          </a:prstGeom>
        </p:spPr>
        <p:txBody>
          <a:bodyPr>
            <a:spAutoFit/>
          </a:bodyPr>
          <a:lstStyle/>
          <a:p>
            <a:r>
              <a:rPr lang="es-ES" dirty="0">
                <a:solidFill>
                  <a:srgbClr val="10253F"/>
                </a:solidFill>
                <a:latin typeface="Calibri" panose="020F0502020204030204" pitchFamily="34" charset="0"/>
              </a:rPr>
              <a:t>Junta varias dimensiones en una sola, el objetivo principal es</a:t>
            </a:r>
          </a:p>
          <a:p>
            <a:r>
              <a:rPr lang="es-ES" dirty="0">
                <a:solidFill>
                  <a:srgbClr val="10253F"/>
                </a:solidFill>
                <a:latin typeface="Calibri" panose="020F0502020204030204" pitchFamily="34" charset="0"/>
              </a:rPr>
              <a:t>mejorar el rendimiento de la solución. Ejemplo: Tabla de</a:t>
            </a:r>
          </a:p>
          <a:p>
            <a:r>
              <a:rPr lang="es-ES" dirty="0">
                <a:solidFill>
                  <a:srgbClr val="10253F"/>
                </a:solidFill>
                <a:latin typeface="Calibri" panose="020F0502020204030204" pitchFamily="34" charset="0"/>
              </a:rPr>
              <a:t>clientes del modelo ejemplo.</a:t>
            </a:r>
            <a:endParaRPr lang="es-CL" dirty="0"/>
          </a:p>
        </p:txBody>
      </p:sp>
      <p:sp>
        <p:nvSpPr>
          <p:cNvPr id="6" name="Rectángulo 5"/>
          <p:cNvSpPr/>
          <p:nvPr/>
        </p:nvSpPr>
        <p:spPr>
          <a:xfrm>
            <a:off x="2370166" y="4074328"/>
            <a:ext cx="490006" cy="369332"/>
          </a:xfrm>
          <a:prstGeom prst="rect">
            <a:avLst/>
          </a:prstGeom>
        </p:spPr>
        <p:txBody>
          <a:bodyPr wrap="none">
            <a:spAutoFit/>
          </a:bodyPr>
          <a:lstStyle/>
          <a:p>
            <a:r>
              <a:rPr lang="es-CL" b="1" dirty="0">
                <a:solidFill>
                  <a:srgbClr val="10253F"/>
                </a:solidFill>
              </a:rPr>
              <a:t>Rol</a:t>
            </a:r>
            <a:endParaRPr lang="es-CL" dirty="0"/>
          </a:p>
        </p:txBody>
      </p:sp>
      <p:sp>
        <p:nvSpPr>
          <p:cNvPr id="8" name="Rectángulo 7"/>
          <p:cNvSpPr/>
          <p:nvPr/>
        </p:nvSpPr>
        <p:spPr>
          <a:xfrm>
            <a:off x="3892062" y="3797329"/>
            <a:ext cx="6096000" cy="1200329"/>
          </a:xfrm>
          <a:prstGeom prst="rect">
            <a:avLst/>
          </a:prstGeom>
        </p:spPr>
        <p:txBody>
          <a:bodyPr>
            <a:spAutoFit/>
          </a:bodyPr>
          <a:lstStyle/>
          <a:p>
            <a:r>
              <a:rPr lang="es-ES" dirty="0">
                <a:solidFill>
                  <a:srgbClr val="10253F"/>
                </a:solidFill>
                <a:latin typeface="Calibri" panose="020F0502020204030204" pitchFamily="34" charset="0"/>
              </a:rPr>
              <a:t>Cuando hay mucha información repetida en una tabla de</a:t>
            </a:r>
          </a:p>
          <a:p>
            <a:r>
              <a:rPr lang="es-ES" dirty="0">
                <a:solidFill>
                  <a:srgbClr val="10253F"/>
                </a:solidFill>
                <a:latin typeface="Calibri" panose="020F0502020204030204" pitchFamily="34" charset="0"/>
              </a:rPr>
              <a:t>Hechos, es posible quitar esta información y “Factorizarla” en</a:t>
            </a:r>
          </a:p>
          <a:p>
            <a:r>
              <a:rPr lang="es-ES" dirty="0">
                <a:solidFill>
                  <a:srgbClr val="10253F"/>
                </a:solidFill>
                <a:latin typeface="Calibri" panose="020F0502020204030204" pitchFamily="34" charset="0"/>
              </a:rPr>
              <a:t>una tabla de dimensión. Esto minimiza el espacio utilizado por</a:t>
            </a:r>
          </a:p>
          <a:p>
            <a:r>
              <a:rPr lang="es-ES" dirty="0">
                <a:solidFill>
                  <a:srgbClr val="10253F"/>
                </a:solidFill>
                <a:latin typeface="Calibri" panose="020F0502020204030204" pitchFamily="34" charset="0"/>
              </a:rPr>
              <a:t>al tabla de Hechos y mejora el análisis sobre los datos.</a:t>
            </a:r>
            <a:endParaRPr lang="es-CL" dirty="0"/>
          </a:p>
        </p:txBody>
      </p:sp>
      <p:pic>
        <p:nvPicPr>
          <p:cNvPr id="11" name="Imagen 10"/>
          <p:cNvPicPr>
            <a:picLocks noChangeAspect="1"/>
          </p:cNvPicPr>
          <p:nvPr/>
        </p:nvPicPr>
        <p:blipFill>
          <a:blip r:embed="rId3"/>
          <a:stretch>
            <a:fillRect/>
          </a:stretch>
        </p:blipFill>
        <p:spPr>
          <a:xfrm>
            <a:off x="9988062" y="2600347"/>
            <a:ext cx="1824141" cy="1843313"/>
          </a:xfrm>
          <a:prstGeom prst="rect">
            <a:avLst/>
          </a:prstGeom>
        </p:spPr>
      </p:pic>
    </p:spTree>
    <p:extLst>
      <p:ext uri="{BB962C8B-B14F-4D97-AF65-F5344CB8AC3E}">
        <p14:creationId xmlns:p14="http://schemas.microsoft.com/office/powerpoint/2010/main" val="353026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Tipos de Dimensiones: Dimensión como Tabla de Hechos</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4" name="Rectángulo 3"/>
          <p:cNvSpPr/>
          <p:nvPr/>
        </p:nvSpPr>
        <p:spPr>
          <a:xfrm>
            <a:off x="1314164" y="2456102"/>
            <a:ext cx="9495693" cy="2308324"/>
          </a:xfrm>
          <a:prstGeom prst="rect">
            <a:avLst/>
          </a:prstGeom>
        </p:spPr>
        <p:txBody>
          <a:bodyPr wrap="square">
            <a:spAutoFit/>
          </a:bodyPr>
          <a:lstStyle/>
          <a:p>
            <a:pPr algn="just"/>
            <a:r>
              <a:rPr lang="es-ES" dirty="0">
                <a:solidFill>
                  <a:srgbClr val="10253F"/>
                </a:solidFill>
                <a:latin typeface="Calibri" panose="020F0502020204030204" pitchFamily="34" charset="0"/>
              </a:rPr>
              <a:t>Es posible encontrar tablas que cumplen la condición de ser Hechos en </a:t>
            </a:r>
            <a:r>
              <a:rPr lang="es-ES" dirty="0" smtClean="0">
                <a:solidFill>
                  <a:srgbClr val="10253F"/>
                </a:solidFill>
                <a:latin typeface="Calibri" panose="020F0502020204030204" pitchFamily="34" charset="0"/>
              </a:rPr>
              <a:t>un modelo</a:t>
            </a:r>
            <a:r>
              <a:rPr lang="es-ES" dirty="0">
                <a:solidFill>
                  <a:srgbClr val="10253F"/>
                </a:solidFill>
                <a:latin typeface="Calibri" panose="020F0502020204030204" pitchFamily="34" charset="0"/>
              </a:rPr>
              <a:t>, y Dimensión en Otro</a:t>
            </a:r>
            <a:r>
              <a:rPr lang="es-ES" dirty="0" smtClean="0">
                <a:solidFill>
                  <a:srgbClr val="10253F"/>
                </a:solidFill>
                <a:latin typeface="Calibri" panose="020F0502020204030204" pitchFamily="34" charset="0"/>
              </a:rPr>
              <a:t>.</a:t>
            </a:r>
          </a:p>
          <a:p>
            <a:pPr algn="just"/>
            <a:endParaRPr lang="es-ES" dirty="0">
              <a:solidFill>
                <a:srgbClr val="10253F"/>
              </a:solidFill>
              <a:latin typeface="Calibri" panose="020F0502020204030204" pitchFamily="34" charset="0"/>
            </a:endParaRPr>
          </a:p>
          <a:p>
            <a:pPr algn="just"/>
            <a:r>
              <a:rPr lang="es-ES" dirty="0"/>
              <a:t>Por ejemplo una tabla de hechos que agrupe información de ventas </a:t>
            </a:r>
            <a:r>
              <a:rPr lang="es-ES" dirty="0" smtClean="0"/>
              <a:t>por clientes</a:t>
            </a:r>
            <a:r>
              <a:rPr lang="es-ES" dirty="0"/>
              <a:t>, puede ser una tabla de dimensiones en el modelo de ventas </a:t>
            </a:r>
            <a:r>
              <a:rPr lang="es-ES" dirty="0" smtClean="0"/>
              <a:t>por Productos.</a:t>
            </a:r>
          </a:p>
          <a:p>
            <a:pPr algn="just"/>
            <a:endParaRPr lang="es-ES" dirty="0"/>
          </a:p>
          <a:p>
            <a:pPr algn="just"/>
            <a:r>
              <a:rPr lang="es-ES" dirty="0"/>
              <a:t>Estas son construcciones poco comunes, que surgen cuando el N° </a:t>
            </a:r>
            <a:r>
              <a:rPr lang="es-ES" dirty="0" smtClean="0"/>
              <a:t>de iteraciones </a:t>
            </a:r>
            <a:r>
              <a:rPr lang="es-ES" dirty="0"/>
              <a:t>de revisión de los modelos de DW son mayores a 2.</a:t>
            </a:r>
            <a:endParaRPr lang="es-CL" dirty="0"/>
          </a:p>
        </p:txBody>
      </p:sp>
      <p:pic>
        <p:nvPicPr>
          <p:cNvPr id="11" name="Imagen 10"/>
          <p:cNvPicPr>
            <a:picLocks noChangeAspect="1"/>
          </p:cNvPicPr>
          <p:nvPr/>
        </p:nvPicPr>
        <p:blipFill>
          <a:blip r:embed="rId4"/>
          <a:stretch>
            <a:fillRect/>
          </a:stretch>
        </p:blipFill>
        <p:spPr>
          <a:xfrm>
            <a:off x="10056100" y="4764426"/>
            <a:ext cx="1824141" cy="1843313"/>
          </a:xfrm>
          <a:prstGeom prst="rect">
            <a:avLst/>
          </a:prstGeom>
        </p:spPr>
      </p:pic>
      <p:pic>
        <p:nvPicPr>
          <p:cNvPr id="9" name="Imagen 8"/>
          <p:cNvPicPr>
            <a:picLocks noChangeAspect="1"/>
          </p:cNvPicPr>
          <p:nvPr/>
        </p:nvPicPr>
        <p:blipFill>
          <a:blip r:embed="rId4"/>
          <a:stretch>
            <a:fillRect/>
          </a:stretch>
        </p:blipFill>
        <p:spPr>
          <a:xfrm>
            <a:off x="243780" y="4764427"/>
            <a:ext cx="1824141" cy="1843313"/>
          </a:xfrm>
          <a:prstGeom prst="rect">
            <a:avLst/>
          </a:prstGeom>
        </p:spPr>
      </p:pic>
    </p:spTree>
    <p:extLst>
      <p:ext uri="{BB962C8B-B14F-4D97-AF65-F5344CB8AC3E}">
        <p14:creationId xmlns:p14="http://schemas.microsoft.com/office/powerpoint/2010/main" val="327041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Modelos de datos complejos: “Constelaciones”</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10056100" y="4764426"/>
            <a:ext cx="1824141" cy="1843313"/>
          </a:xfrm>
          <a:prstGeom prst="rect">
            <a:avLst/>
          </a:prstGeom>
        </p:spPr>
      </p:pic>
      <p:pic>
        <p:nvPicPr>
          <p:cNvPr id="9" name="Imagen 8"/>
          <p:cNvPicPr>
            <a:picLocks noChangeAspect="1"/>
          </p:cNvPicPr>
          <p:nvPr/>
        </p:nvPicPr>
        <p:blipFill>
          <a:blip r:embed="rId4"/>
          <a:stretch>
            <a:fillRect/>
          </a:stretch>
        </p:blipFill>
        <p:spPr>
          <a:xfrm>
            <a:off x="243780" y="4764427"/>
            <a:ext cx="1824141" cy="1843313"/>
          </a:xfrm>
          <a:prstGeom prst="rect">
            <a:avLst/>
          </a:prstGeom>
        </p:spPr>
      </p:pic>
      <p:pic>
        <p:nvPicPr>
          <p:cNvPr id="2" name="Imagen 1"/>
          <p:cNvPicPr>
            <a:picLocks noChangeAspect="1"/>
          </p:cNvPicPr>
          <p:nvPr/>
        </p:nvPicPr>
        <p:blipFill>
          <a:blip r:embed="rId5"/>
          <a:stretch>
            <a:fillRect/>
          </a:stretch>
        </p:blipFill>
        <p:spPr>
          <a:xfrm>
            <a:off x="2665963" y="2022157"/>
            <a:ext cx="6873267" cy="4585582"/>
          </a:xfrm>
          <a:prstGeom prst="rect">
            <a:avLst/>
          </a:prstGeom>
        </p:spPr>
      </p:pic>
    </p:spTree>
    <p:extLst>
      <p:ext uri="{BB962C8B-B14F-4D97-AF65-F5344CB8AC3E}">
        <p14:creationId xmlns:p14="http://schemas.microsoft.com/office/powerpoint/2010/main" val="1956500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Estrategias de Almacenamiento</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10056100" y="4764426"/>
            <a:ext cx="1824141" cy="1843313"/>
          </a:xfrm>
          <a:prstGeom prst="rect">
            <a:avLst/>
          </a:prstGeom>
        </p:spPr>
      </p:pic>
      <p:pic>
        <p:nvPicPr>
          <p:cNvPr id="9" name="Imagen 8"/>
          <p:cNvPicPr>
            <a:picLocks noChangeAspect="1"/>
          </p:cNvPicPr>
          <p:nvPr/>
        </p:nvPicPr>
        <p:blipFill>
          <a:blip r:embed="rId4"/>
          <a:stretch>
            <a:fillRect/>
          </a:stretch>
        </p:blipFill>
        <p:spPr>
          <a:xfrm>
            <a:off x="243780" y="4764427"/>
            <a:ext cx="1824141" cy="1843313"/>
          </a:xfrm>
          <a:prstGeom prst="rect">
            <a:avLst/>
          </a:prstGeom>
        </p:spPr>
      </p:pic>
      <p:sp>
        <p:nvSpPr>
          <p:cNvPr id="3" name="Rectángulo 2"/>
          <p:cNvSpPr/>
          <p:nvPr/>
        </p:nvSpPr>
        <p:spPr>
          <a:xfrm>
            <a:off x="1558807" y="2270146"/>
            <a:ext cx="1018227" cy="369332"/>
          </a:xfrm>
          <a:prstGeom prst="rect">
            <a:avLst/>
          </a:prstGeom>
        </p:spPr>
        <p:txBody>
          <a:bodyPr wrap="none">
            <a:spAutoFit/>
          </a:bodyPr>
          <a:lstStyle/>
          <a:p>
            <a:r>
              <a:rPr lang="es-CL" b="1" dirty="0" smtClean="0">
                <a:solidFill>
                  <a:srgbClr val="10253F"/>
                </a:solidFill>
                <a:latin typeface="Calibri,Bold"/>
              </a:rPr>
              <a:t>MOLAP</a:t>
            </a:r>
            <a:endParaRPr lang="es-CL" dirty="0"/>
          </a:p>
        </p:txBody>
      </p:sp>
      <p:sp>
        <p:nvSpPr>
          <p:cNvPr id="4" name="Rectángulo 3"/>
          <p:cNvSpPr/>
          <p:nvPr/>
        </p:nvSpPr>
        <p:spPr>
          <a:xfrm>
            <a:off x="417342" y="2778622"/>
            <a:ext cx="3535680" cy="923330"/>
          </a:xfrm>
          <a:prstGeom prst="rect">
            <a:avLst/>
          </a:prstGeom>
        </p:spPr>
        <p:txBody>
          <a:bodyPr wrap="square">
            <a:spAutoFit/>
          </a:bodyPr>
          <a:lstStyle/>
          <a:p>
            <a:r>
              <a:rPr lang="es-CL" dirty="0">
                <a:solidFill>
                  <a:srgbClr val="10253F"/>
                </a:solidFill>
                <a:latin typeface="Calibri" panose="020F0502020204030204" pitchFamily="34" charset="0"/>
              </a:rPr>
              <a:t>Almacenamiento Multidimensional.</a:t>
            </a:r>
          </a:p>
          <a:p>
            <a:r>
              <a:rPr lang="es-ES" dirty="0">
                <a:solidFill>
                  <a:srgbClr val="10253F"/>
                </a:solidFill>
                <a:latin typeface="Calibri" panose="020F0502020204030204" pitchFamily="34" charset="0"/>
              </a:rPr>
              <a:t>Requiere alta utilización de disco.</a:t>
            </a:r>
          </a:p>
          <a:p>
            <a:r>
              <a:rPr lang="es-CL" dirty="0">
                <a:solidFill>
                  <a:srgbClr val="10253F"/>
                </a:solidFill>
                <a:latin typeface="Calibri" panose="020F0502020204030204" pitchFamily="34" charset="0"/>
              </a:rPr>
              <a:t>Optimizado para consultas rápidas.</a:t>
            </a:r>
            <a:endParaRPr lang="es-CL" dirty="0"/>
          </a:p>
        </p:txBody>
      </p:sp>
      <p:sp>
        <p:nvSpPr>
          <p:cNvPr id="6" name="Rectángulo 5"/>
          <p:cNvSpPr/>
          <p:nvPr/>
        </p:nvSpPr>
        <p:spPr>
          <a:xfrm>
            <a:off x="8849348" y="2270146"/>
            <a:ext cx="992579" cy="369332"/>
          </a:xfrm>
          <a:prstGeom prst="rect">
            <a:avLst/>
          </a:prstGeom>
        </p:spPr>
        <p:txBody>
          <a:bodyPr wrap="none">
            <a:spAutoFit/>
          </a:bodyPr>
          <a:lstStyle/>
          <a:p>
            <a:r>
              <a:rPr lang="es-CL" b="1" dirty="0">
                <a:solidFill>
                  <a:srgbClr val="10253F"/>
                </a:solidFill>
                <a:latin typeface="Calibri,Bold"/>
              </a:rPr>
              <a:t>ROLAP</a:t>
            </a:r>
            <a:endParaRPr lang="es-CL" dirty="0"/>
          </a:p>
        </p:txBody>
      </p:sp>
      <p:sp>
        <p:nvSpPr>
          <p:cNvPr id="8" name="Rectángulo 7"/>
          <p:cNvSpPr/>
          <p:nvPr/>
        </p:nvSpPr>
        <p:spPr>
          <a:xfrm>
            <a:off x="7118962" y="2778622"/>
            <a:ext cx="5083126" cy="923330"/>
          </a:xfrm>
          <a:prstGeom prst="rect">
            <a:avLst/>
          </a:prstGeom>
        </p:spPr>
        <p:txBody>
          <a:bodyPr wrap="square">
            <a:spAutoFit/>
          </a:bodyPr>
          <a:lstStyle/>
          <a:p>
            <a:r>
              <a:rPr lang="es-CL" dirty="0">
                <a:solidFill>
                  <a:srgbClr val="10253F"/>
                </a:solidFill>
                <a:latin typeface="Calibri" panose="020F0502020204030204" pitchFamily="34" charset="0"/>
              </a:rPr>
              <a:t>Almacenamiento en Base Relacional.</a:t>
            </a:r>
          </a:p>
          <a:p>
            <a:r>
              <a:rPr lang="es-CL" dirty="0">
                <a:solidFill>
                  <a:srgbClr val="10253F"/>
                </a:solidFill>
                <a:latin typeface="Calibri" panose="020F0502020204030204" pitchFamily="34" charset="0"/>
              </a:rPr>
              <a:t>Alta escalabilidad.</a:t>
            </a:r>
          </a:p>
          <a:p>
            <a:r>
              <a:rPr lang="es-ES" dirty="0">
                <a:solidFill>
                  <a:srgbClr val="10253F"/>
                </a:solidFill>
                <a:latin typeface="Calibri" panose="020F0502020204030204" pitchFamily="34" charset="0"/>
              </a:rPr>
              <a:t>Rápida adaptabilidad a cambios en las definiciones</a:t>
            </a:r>
            <a:endParaRPr lang="es-CL" dirty="0"/>
          </a:p>
        </p:txBody>
      </p:sp>
      <p:sp>
        <p:nvSpPr>
          <p:cNvPr id="10" name="Rectángulo 9"/>
          <p:cNvSpPr/>
          <p:nvPr/>
        </p:nvSpPr>
        <p:spPr>
          <a:xfrm>
            <a:off x="5565721" y="4395094"/>
            <a:ext cx="992579" cy="369332"/>
          </a:xfrm>
          <a:prstGeom prst="rect">
            <a:avLst/>
          </a:prstGeom>
        </p:spPr>
        <p:txBody>
          <a:bodyPr wrap="none">
            <a:spAutoFit/>
          </a:bodyPr>
          <a:lstStyle/>
          <a:p>
            <a:r>
              <a:rPr lang="es-CL" b="1" dirty="0">
                <a:solidFill>
                  <a:srgbClr val="10253F"/>
                </a:solidFill>
                <a:latin typeface="Calibri,Bold"/>
              </a:rPr>
              <a:t>HOLAP</a:t>
            </a:r>
            <a:endParaRPr lang="es-CL" dirty="0"/>
          </a:p>
        </p:txBody>
      </p:sp>
      <p:sp>
        <p:nvSpPr>
          <p:cNvPr id="12" name="Rectángulo 11"/>
          <p:cNvSpPr/>
          <p:nvPr/>
        </p:nvSpPr>
        <p:spPr>
          <a:xfrm>
            <a:off x="4631496" y="4807355"/>
            <a:ext cx="2929007" cy="369332"/>
          </a:xfrm>
          <a:prstGeom prst="rect">
            <a:avLst/>
          </a:prstGeom>
        </p:spPr>
        <p:txBody>
          <a:bodyPr wrap="none">
            <a:spAutoFit/>
          </a:bodyPr>
          <a:lstStyle/>
          <a:p>
            <a:r>
              <a:rPr lang="es-CL" dirty="0">
                <a:solidFill>
                  <a:srgbClr val="10253F"/>
                </a:solidFill>
                <a:latin typeface="Calibri" panose="020F0502020204030204" pitchFamily="34" charset="0"/>
              </a:rPr>
              <a:t>Mezcla de ambas estrategias.</a:t>
            </a:r>
            <a:endParaRPr lang="es-CL" dirty="0"/>
          </a:p>
        </p:txBody>
      </p:sp>
    </p:spTree>
    <p:extLst>
      <p:ext uri="{BB962C8B-B14F-4D97-AF65-F5344CB8AC3E}">
        <p14:creationId xmlns:p14="http://schemas.microsoft.com/office/powerpoint/2010/main" val="306156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CONTENIDOS</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396240" y="2607371"/>
            <a:ext cx="11795760" cy="3416320"/>
          </a:xfrm>
          <a:prstGeom prst="rect">
            <a:avLst/>
          </a:prstGeom>
        </p:spPr>
        <p:txBody>
          <a:bodyPr wrap="square">
            <a:spAutoFit/>
          </a:bodyPr>
          <a:lstStyle/>
          <a:p>
            <a:pPr marL="342900" indent="-342900" algn="just">
              <a:lnSpc>
                <a:spcPct val="200000"/>
              </a:lnSpc>
              <a:buFont typeface="+mj-lt"/>
              <a:buAutoNum type="arabicPeriod"/>
            </a:pPr>
            <a:r>
              <a:rPr lang="es-ES" b="1" dirty="0" smtClean="0">
                <a:solidFill>
                  <a:srgbClr val="777777"/>
                </a:solidFill>
                <a:latin typeface="+mj-lt"/>
              </a:rPr>
              <a:t>QUE ES DATAWAREHOUSE</a:t>
            </a:r>
          </a:p>
          <a:p>
            <a:pPr marL="342900" indent="-342900" algn="just">
              <a:lnSpc>
                <a:spcPct val="200000"/>
              </a:lnSpc>
              <a:buFont typeface="+mj-lt"/>
              <a:buAutoNum type="arabicPeriod"/>
            </a:pPr>
            <a:r>
              <a:rPr lang="es-ES" b="1" dirty="0" smtClean="0">
                <a:solidFill>
                  <a:srgbClr val="777777"/>
                </a:solidFill>
                <a:latin typeface="+mj-lt"/>
              </a:rPr>
              <a:t>IMPORTANCIA DE UN DATAWAREHOUSE PARA LA TOMA DE DECISIONES.</a:t>
            </a:r>
          </a:p>
          <a:p>
            <a:pPr marL="342900" indent="-342900" algn="just">
              <a:lnSpc>
                <a:spcPct val="200000"/>
              </a:lnSpc>
              <a:buFont typeface="+mj-lt"/>
              <a:buAutoNum type="arabicPeriod"/>
            </a:pPr>
            <a:r>
              <a:rPr lang="es-ES" b="1" dirty="0" smtClean="0">
                <a:solidFill>
                  <a:srgbClr val="777777"/>
                </a:solidFill>
                <a:latin typeface="+mj-lt"/>
              </a:rPr>
              <a:t>CONCEPTOS BÁSICOS DE UN SISTEMA OLTP CON SUS EJEMPLOS.</a:t>
            </a:r>
          </a:p>
          <a:p>
            <a:pPr marL="342900" indent="-342900" algn="just">
              <a:lnSpc>
                <a:spcPct val="200000"/>
              </a:lnSpc>
              <a:buFont typeface="+mj-lt"/>
              <a:buAutoNum type="arabicPeriod"/>
            </a:pPr>
            <a:r>
              <a:rPr lang="es-ES" b="1" dirty="0" smtClean="0">
                <a:solidFill>
                  <a:srgbClr val="777777"/>
                </a:solidFill>
                <a:latin typeface="+mj-lt"/>
              </a:rPr>
              <a:t>CARACTERÍSTICAS DE UN DATAWAREHOUSE Y DATAMART.</a:t>
            </a:r>
          </a:p>
          <a:p>
            <a:pPr marL="342900" indent="-342900" algn="just">
              <a:lnSpc>
                <a:spcPct val="200000"/>
              </a:lnSpc>
              <a:buFont typeface="+mj-lt"/>
              <a:buAutoNum type="arabicPeriod"/>
            </a:pPr>
            <a:r>
              <a:rPr lang="es-ES" b="1" dirty="0" smtClean="0">
                <a:solidFill>
                  <a:srgbClr val="777777"/>
                </a:solidFill>
                <a:latin typeface="+mj-lt"/>
              </a:rPr>
              <a:t>CONCEPTOS Y ESQUEMAS ASOCIADOS A UN DATAWAREHOUSE.</a:t>
            </a:r>
          </a:p>
          <a:p>
            <a:pPr marL="342900" indent="-342900" algn="just">
              <a:lnSpc>
                <a:spcPct val="200000"/>
              </a:lnSpc>
              <a:buFont typeface="+mj-lt"/>
              <a:buAutoNum type="arabicPeriod"/>
            </a:pPr>
            <a:r>
              <a:rPr lang="es-CL" b="1" dirty="0" smtClean="0">
                <a:solidFill>
                  <a:srgbClr val="777777"/>
                </a:solidFill>
                <a:latin typeface="+mj-lt"/>
              </a:rPr>
              <a:t>TRANSFORMACIÓN DE LA INFORMACIÓN.</a:t>
            </a:r>
            <a:endParaRPr lang="es-ES" b="1" dirty="0">
              <a:solidFill>
                <a:srgbClr val="777777"/>
              </a:solidFill>
              <a:latin typeface="+mj-lt"/>
            </a:endParaRPr>
          </a:p>
        </p:txBody>
      </p:sp>
    </p:spTree>
    <p:extLst>
      <p:ext uri="{BB962C8B-B14F-4D97-AF65-F5344CB8AC3E}">
        <p14:creationId xmlns:p14="http://schemas.microsoft.com/office/powerpoint/2010/main" val="37999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Tecnología Disponible.</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10056100" y="4764426"/>
            <a:ext cx="1824141" cy="1843313"/>
          </a:xfrm>
          <a:prstGeom prst="rect">
            <a:avLst/>
          </a:prstGeom>
        </p:spPr>
      </p:pic>
      <p:pic>
        <p:nvPicPr>
          <p:cNvPr id="9" name="Imagen 8"/>
          <p:cNvPicPr>
            <a:picLocks noChangeAspect="1"/>
          </p:cNvPicPr>
          <p:nvPr/>
        </p:nvPicPr>
        <p:blipFill>
          <a:blip r:embed="rId4"/>
          <a:stretch>
            <a:fillRect/>
          </a:stretch>
        </p:blipFill>
        <p:spPr>
          <a:xfrm>
            <a:off x="243780" y="4764427"/>
            <a:ext cx="1824141" cy="1843313"/>
          </a:xfrm>
          <a:prstGeom prst="rect">
            <a:avLst/>
          </a:prstGeom>
        </p:spPr>
      </p:pic>
      <p:sp>
        <p:nvSpPr>
          <p:cNvPr id="3" name="Rectángulo 2"/>
          <p:cNvSpPr/>
          <p:nvPr/>
        </p:nvSpPr>
        <p:spPr>
          <a:xfrm>
            <a:off x="750299" y="2256205"/>
            <a:ext cx="3674375" cy="369332"/>
          </a:xfrm>
          <a:prstGeom prst="rect">
            <a:avLst/>
          </a:prstGeom>
        </p:spPr>
        <p:txBody>
          <a:bodyPr wrap="square">
            <a:spAutoFit/>
          </a:bodyPr>
          <a:lstStyle/>
          <a:p>
            <a:r>
              <a:rPr lang="es-CL" b="1" dirty="0">
                <a:solidFill>
                  <a:srgbClr val="10253F"/>
                </a:solidFill>
                <a:latin typeface="Calibri,Bold"/>
              </a:rPr>
              <a:t>Bases de </a:t>
            </a:r>
            <a:r>
              <a:rPr lang="es-CL" b="1" dirty="0" smtClean="0">
                <a:solidFill>
                  <a:srgbClr val="10253F"/>
                </a:solidFill>
                <a:latin typeface="Calibri,Bold"/>
              </a:rPr>
              <a:t>Datos Relacionales</a:t>
            </a:r>
            <a:endParaRPr lang="es-CL" dirty="0"/>
          </a:p>
        </p:txBody>
      </p:sp>
      <p:sp>
        <p:nvSpPr>
          <p:cNvPr id="4" name="Rectángulo 3"/>
          <p:cNvSpPr/>
          <p:nvPr/>
        </p:nvSpPr>
        <p:spPr>
          <a:xfrm>
            <a:off x="417342" y="2778622"/>
            <a:ext cx="4689230" cy="1754326"/>
          </a:xfrm>
          <a:prstGeom prst="rect">
            <a:avLst/>
          </a:prstGeom>
        </p:spPr>
        <p:txBody>
          <a:bodyPr wrap="square">
            <a:spAutoFit/>
          </a:bodyPr>
          <a:lstStyle/>
          <a:p>
            <a:pPr algn="just"/>
            <a:r>
              <a:rPr lang="es-ES" dirty="0">
                <a:solidFill>
                  <a:srgbClr val="10253F"/>
                </a:solidFill>
                <a:latin typeface="Calibri" panose="020F0502020204030204" pitchFamily="34" charset="0"/>
              </a:rPr>
              <a:t>Permite la implementación de ROLAP, los proveedores </a:t>
            </a:r>
            <a:r>
              <a:rPr lang="es-ES" dirty="0" smtClean="0">
                <a:solidFill>
                  <a:srgbClr val="10253F"/>
                </a:solidFill>
                <a:latin typeface="Calibri" panose="020F0502020204030204" pitchFamily="34" charset="0"/>
              </a:rPr>
              <a:t>de bases </a:t>
            </a:r>
            <a:r>
              <a:rPr lang="es-ES" dirty="0">
                <a:solidFill>
                  <a:srgbClr val="10253F"/>
                </a:solidFill>
                <a:latin typeface="Calibri" panose="020F0502020204030204" pitchFamily="34" charset="0"/>
              </a:rPr>
              <a:t>de datos están haciendo esfuerzos por </a:t>
            </a:r>
            <a:r>
              <a:rPr lang="es-ES" dirty="0" smtClean="0">
                <a:solidFill>
                  <a:srgbClr val="10253F"/>
                </a:solidFill>
                <a:latin typeface="Calibri" panose="020F0502020204030204" pitchFamily="34" charset="0"/>
              </a:rPr>
              <a:t>mejorar esta </a:t>
            </a:r>
            <a:r>
              <a:rPr lang="es-ES" dirty="0">
                <a:solidFill>
                  <a:srgbClr val="10253F"/>
                </a:solidFill>
                <a:latin typeface="Calibri" panose="020F0502020204030204" pitchFamily="34" charset="0"/>
              </a:rPr>
              <a:t>tecnología para implementar proyectos de DW. (Ej</a:t>
            </a:r>
            <a:r>
              <a:rPr lang="es-ES" dirty="0" smtClean="0">
                <a:solidFill>
                  <a:srgbClr val="10253F"/>
                </a:solidFill>
                <a:latin typeface="Calibri" panose="020F0502020204030204" pitchFamily="34" charset="0"/>
              </a:rPr>
              <a:t>. SQL </a:t>
            </a:r>
            <a:r>
              <a:rPr lang="es-ES" dirty="0">
                <a:solidFill>
                  <a:srgbClr val="10253F"/>
                </a:solidFill>
                <a:latin typeface="Calibri" panose="020F0502020204030204" pitchFamily="34" charset="0"/>
              </a:rPr>
              <a:t>Server 2008R2 incorpora optimización para </a:t>
            </a:r>
            <a:r>
              <a:rPr lang="es-ES" dirty="0" smtClean="0">
                <a:solidFill>
                  <a:srgbClr val="10253F"/>
                </a:solidFill>
                <a:latin typeface="Calibri" panose="020F0502020204030204" pitchFamily="34" charset="0"/>
              </a:rPr>
              <a:t>consultas de </a:t>
            </a:r>
            <a:r>
              <a:rPr lang="es-ES" dirty="0">
                <a:solidFill>
                  <a:srgbClr val="10253F"/>
                </a:solidFill>
                <a:latin typeface="Calibri" panose="020F0502020204030204" pitchFamily="34" charset="0"/>
              </a:rPr>
              <a:t>tipo “</a:t>
            </a:r>
            <a:r>
              <a:rPr lang="es-ES" dirty="0" err="1">
                <a:solidFill>
                  <a:srgbClr val="10253F"/>
                </a:solidFill>
                <a:latin typeface="Calibri" panose="020F0502020204030204" pitchFamily="34" charset="0"/>
              </a:rPr>
              <a:t>Star</a:t>
            </a:r>
            <a:r>
              <a:rPr lang="es-ES" dirty="0">
                <a:solidFill>
                  <a:srgbClr val="10253F"/>
                </a:solidFill>
                <a:latin typeface="Calibri" panose="020F0502020204030204" pitchFamily="34" charset="0"/>
              </a:rPr>
              <a:t> </a:t>
            </a:r>
            <a:r>
              <a:rPr lang="es-ES" dirty="0" err="1">
                <a:solidFill>
                  <a:srgbClr val="10253F"/>
                </a:solidFill>
                <a:latin typeface="Calibri" panose="020F0502020204030204" pitchFamily="34" charset="0"/>
              </a:rPr>
              <a:t>Join</a:t>
            </a:r>
            <a:r>
              <a:rPr lang="es-ES" dirty="0">
                <a:solidFill>
                  <a:srgbClr val="10253F"/>
                </a:solidFill>
                <a:latin typeface="Calibri" panose="020F0502020204030204" pitchFamily="34" charset="0"/>
              </a:rPr>
              <a:t>”).</a:t>
            </a:r>
            <a:endParaRPr lang="es-CL" dirty="0"/>
          </a:p>
        </p:txBody>
      </p:sp>
      <p:sp>
        <p:nvSpPr>
          <p:cNvPr id="6" name="Rectángulo 5"/>
          <p:cNvSpPr/>
          <p:nvPr/>
        </p:nvSpPr>
        <p:spPr>
          <a:xfrm>
            <a:off x="7281173" y="2256205"/>
            <a:ext cx="3637379" cy="369332"/>
          </a:xfrm>
          <a:prstGeom prst="rect">
            <a:avLst/>
          </a:prstGeom>
        </p:spPr>
        <p:txBody>
          <a:bodyPr wrap="square">
            <a:spAutoFit/>
          </a:bodyPr>
          <a:lstStyle/>
          <a:p>
            <a:r>
              <a:rPr lang="es-CL" b="1" dirty="0">
                <a:solidFill>
                  <a:srgbClr val="10253F"/>
                </a:solidFill>
                <a:latin typeface="Calibri,Bold"/>
              </a:rPr>
              <a:t>Bases de </a:t>
            </a:r>
            <a:r>
              <a:rPr lang="es-CL" b="1" dirty="0" smtClean="0">
                <a:solidFill>
                  <a:srgbClr val="10253F"/>
                </a:solidFill>
                <a:latin typeface="Calibri,Bold"/>
              </a:rPr>
              <a:t>Datos “</a:t>
            </a:r>
            <a:r>
              <a:rPr lang="es-CL" b="1" dirty="0" err="1">
                <a:solidFill>
                  <a:srgbClr val="10253F"/>
                </a:solidFill>
                <a:latin typeface="Calibri,Bold"/>
              </a:rPr>
              <a:t>Columnares</a:t>
            </a:r>
            <a:r>
              <a:rPr lang="es-CL" b="1" dirty="0">
                <a:solidFill>
                  <a:srgbClr val="10253F"/>
                </a:solidFill>
                <a:latin typeface="Calibri,Bold"/>
              </a:rPr>
              <a:t>”.</a:t>
            </a:r>
            <a:endParaRPr lang="es-CL" dirty="0"/>
          </a:p>
        </p:txBody>
      </p:sp>
      <p:sp>
        <p:nvSpPr>
          <p:cNvPr id="8" name="Rectángulo 7"/>
          <p:cNvSpPr/>
          <p:nvPr/>
        </p:nvSpPr>
        <p:spPr>
          <a:xfrm>
            <a:off x="6558300" y="2778622"/>
            <a:ext cx="5083126" cy="1754326"/>
          </a:xfrm>
          <a:prstGeom prst="rect">
            <a:avLst/>
          </a:prstGeom>
        </p:spPr>
        <p:txBody>
          <a:bodyPr wrap="square">
            <a:spAutoFit/>
          </a:bodyPr>
          <a:lstStyle/>
          <a:p>
            <a:pPr algn="just"/>
            <a:r>
              <a:rPr lang="es-ES" dirty="0">
                <a:solidFill>
                  <a:srgbClr val="10253F"/>
                </a:solidFill>
                <a:latin typeface="Calibri" panose="020F0502020204030204" pitchFamily="34" charset="0"/>
              </a:rPr>
              <a:t>Diseñadas especialmente para implementar </a:t>
            </a:r>
            <a:r>
              <a:rPr lang="es-ES" dirty="0" smtClean="0">
                <a:solidFill>
                  <a:srgbClr val="10253F"/>
                </a:solidFill>
                <a:latin typeface="Calibri" panose="020F0502020204030204" pitchFamily="34" charset="0"/>
              </a:rPr>
              <a:t>soluciones de </a:t>
            </a:r>
            <a:r>
              <a:rPr lang="es-ES" dirty="0">
                <a:solidFill>
                  <a:srgbClr val="10253F"/>
                </a:solidFill>
                <a:latin typeface="Calibri" panose="020F0502020204030204" pitchFamily="34" charset="0"/>
              </a:rPr>
              <a:t>tipo analíticas, a diferencia de la anterior, estas B.D</a:t>
            </a:r>
            <a:r>
              <a:rPr lang="es-ES" dirty="0" smtClean="0">
                <a:solidFill>
                  <a:srgbClr val="10253F"/>
                </a:solidFill>
                <a:latin typeface="Calibri" panose="020F0502020204030204" pitchFamily="34" charset="0"/>
              </a:rPr>
              <a:t>. almacenan </a:t>
            </a:r>
            <a:r>
              <a:rPr lang="es-ES" dirty="0">
                <a:solidFill>
                  <a:srgbClr val="10253F"/>
                </a:solidFill>
                <a:latin typeface="Calibri" panose="020F0502020204030204" pitchFamily="34" charset="0"/>
              </a:rPr>
              <a:t>la información por Columnas y no por Filas, </a:t>
            </a:r>
            <a:r>
              <a:rPr lang="es-ES" dirty="0" smtClean="0">
                <a:solidFill>
                  <a:srgbClr val="10253F"/>
                </a:solidFill>
                <a:latin typeface="Calibri" panose="020F0502020204030204" pitchFamily="34" charset="0"/>
              </a:rPr>
              <a:t>lo que </a:t>
            </a:r>
            <a:r>
              <a:rPr lang="es-ES" dirty="0">
                <a:solidFill>
                  <a:srgbClr val="10253F"/>
                </a:solidFill>
                <a:latin typeface="Calibri" panose="020F0502020204030204" pitchFamily="34" charset="0"/>
              </a:rPr>
              <a:t>otorga mayor velocidad de lectura y compresión </a:t>
            </a:r>
            <a:r>
              <a:rPr lang="es-ES" dirty="0" smtClean="0">
                <a:solidFill>
                  <a:srgbClr val="10253F"/>
                </a:solidFill>
                <a:latin typeface="Calibri" panose="020F0502020204030204" pitchFamily="34" charset="0"/>
              </a:rPr>
              <a:t>de datos</a:t>
            </a:r>
            <a:r>
              <a:rPr lang="es-ES" dirty="0">
                <a:solidFill>
                  <a:srgbClr val="10253F"/>
                </a:solidFill>
                <a:latin typeface="Calibri" panose="020F0502020204030204" pitchFamily="34" charset="0"/>
              </a:rPr>
              <a:t>. (Ej. </a:t>
            </a:r>
            <a:r>
              <a:rPr lang="es-ES" dirty="0" err="1">
                <a:solidFill>
                  <a:srgbClr val="10253F"/>
                </a:solidFill>
                <a:latin typeface="Calibri" panose="020F0502020204030204" pitchFamily="34" charset="0"/>
              </a:rPr>
              <a:t>SyBase</a:t>
            </a:r>
            <a:r>
              <a:rPr lang="es-ES" dirty="0">
                <a:solidFill>
                  <a:srgbClr val="10253F"/>
                </a:solidFill>
                <a:latin typeface="Calibri" panose="020F0502020204030204" pitchFamily="34" charset="0"/>
              </a:rPr>
              <a:t> IQ).</a:t>
            </a:r>
            <a:endParaRPr lang="es-CL" dirty="0"/>
          </a:p>
        </p:txBody>
      </p:sp>
    </p:spTree>
    <p:extLst>
      <p:ext uri="{BB962C8B-B14F-4D97-AF65-F5344CB8AC3E}">
        <p14:creationId xmlns:p14="http://schemas.microsoft.com/office/powerpoint/2010/main" val="301820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Tecnología Disponible.</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4657197" y="4876968"/>
            <a:ext cx="1824141" cy="1843313"/>
          </a:xfrm>
          <a:prstGeom prst="rect">
            <a:avLst/>
          </a:prstGeom>
        </p:spPr>
      </p:pic>
      <p:sp>
        <p:nvSpPr>
          <p:cNvPr id="3" name="Rectángulo 2"/>
          <p:cNvSpPr/>
          <p:nvPr/>
        </p:nvSpPr>
        <p:spPr>
          <a:xfrm>
            <a:off x="750299" y="2256205"/>
            <a:ext cx="3674375" cy="369332"/>
          </a:xfrm>
          <a:prstGeom prst="rect">
            <a:avLst/>
          </a:prstGeom>
        </p:spPr>
        <p:txBody>
          <a:bodyPr wrap="square">
            <a:spAutoFit/>
          </a:bodyPr>
          <a:lstStyle/>
          <a:p>
            <a:r>
              <a:rPr lang="es-CL" b="1" dirty="0">
                <a:solidFill>
                  <a:srgbClr val="10253F"/>
                </a:solidFill>
                <a:latin typeface="Calibri,Bold"/>
              </a:rPr>
              <a:t>Bases de Datos Dimensionales.</a:t>
            </a:r>
          </a:p>
        </p:txBody>
      </p:sp>
      <p:sp>
        <p:nvSpPr>
          <p:cNvPr id="4" name="Rectángulo 3"/>
          <p:cNvSpPr/>
          <p:nvPr/>
        </p:nvSpPr>
        <p:spPr>
          <a:xfrm>
            <a:off x="417342" y="2778622"/>
            <a:ext cx="4689230" cy="2308324"/>
          </a:xfrm>
          <a:prstGeom prst="rect">
            <a:avLst/>
          </a:prstGeom>
        </p:spPr>
        <p:txBody>
          <a:bodyPr wrap="square">
            <a:spAutoFit/>
          </a:bodyPr>
          <a:lstStyle/>
          <a:p>
            <a:pPr algn="just"/>
            <a:r>
              <a:rPr lang="es-ES" dirty="0">
                <a:solidFill>
                  <a:srgbClr val="10253F"/>
                </a:solidFill>
                <a:latin typeface="Calibri" panose="020F0502020204030204" pitchFamily="34" charset="0"/>
              </a:rPr>
              <a:t>Implementan la estrategia MOLAP y ROLAP, tienen la ventaja de </a:t>
            </a:r>
            <a:r>
              <a:rPr lang="es-ES" dirty="0" err="1">
                <a:solidFill>
                  <a:srgbClr val="10253F"/>
                </a:solidFill>
                <a:latin typeface="Calibri" panose="020F0502020204030204" pitchFamily="34" charset="0"/>
              </a:rPr>
              <a:t>precalcular</a:t>
            </a:r>
            <a:r>
              <a:rPr lang="es-ES" dirty="0">
                <a:solidFill>
                  <a:srgbClr val="10253F"/>
                </a:solidFill>
                <a:latin typeface="Calibri" panose="020F0502020204030204" pitchFamily="34" charset="0"/>
              </a:rPr>
              <a:t> las consultas que harán los usuarios, por lo cual los tiempos de respuesta serán muy bajos, sin embargo esto genera tiempos de </a:t>
            </a:r>
            <a:r>
              <a:rPr lang="es-ES" dirty="0" err="1">
                <a:solidFill>
                  <a:srgbClr val="10253F"/>
                </a:solidFill>
                <a:latin typeface="Calibri" panose="020F0502020204030204" pitchFamily="34" charset="0"/>
              </a:rPr>
              <a:t>preprocesamiento</a:t>
            </a:r>
            <a:r>
              <a:rPr lang="es-ES" dirty="0">
                <a:solidFill>
                  <a:srgbClr val="10253F"/>
                </a:solidFill>
                <a:latin typeface="Calibri" panose="020F0502020204030204" pitchFamily="34" charset="0"/>
              </a:rPr>
              <a:t> muy largos, lo que dificulta su utilización en ambientes muy dinámicos. Ej. SQL Server </a:t>
            </a:r>
            <a:r>
              <a:rPr lang="es-ES" dirty="0" err="1">
                <a:solidFill>
                  <a:srgbClr val="10253F"/>
                </a:solidFill>
                <a:latin typeface="Calibri" panose="020F0502020204030204" pitchFamily="34" charset="0"/>
              </a:rPr>
              <a:t>Analysis</a:t>
            </a:r>
            <a:r>
              <a:rPr lang="es-ES" dirty="0">
                <a:solidFill>
                  <a:srgbClr val="10253F"/>
                </a:solidFill>
                <a:latin typeface="Calibri" panose="020F0502020204030204" pitchFamily="34" charset="0"/>
              </a:rPr>
              <a:t> </a:t>
            </a:r>
            <a:r>
              <a:rPr lang="es-ES" dirty="0" err="1">
                <a:solidFill>
                  <a:srgbClr val="10253F"/>
                </a:solidFill>
                <a:latin typeface="Calibri" panose="020F0502020204030204" pitchFamily="34" charset="0"/>
              </a:rPr>
              <a:t>Services</a:t>
            </a:r>
            <a:r>
              <a:rPr lang="es-ES" dirty="0">
                <a:solidFill>
                  <a:srgbClr val="10253F"/>
                </a:solidFill>
                <a:latin typeface="Calibri" panose="020F0502020204030204" pitchFamily="34" charset="0"/>
              </a:rPr>
              <a:t>.</a:t>
            </a:r>
          </a:p>
        </p:txBody>
      </p:sp>
      <p:sp>
        <p:nvSpPr>
          <p:cNvPr id="6" name="Rectángulo 5"/>
          <p:cNvSpPr/>
          <p:nvPr/>
        </p:nvSpPr>
        <p:spPr>
          <a:xfrm>
            <a:off x="7330791" y="2256205"/>
            <a:ext cx="3637379" cy="369332"/>
          </a:xfrm>
          <a:prstGeom prst="rect">
            <a:avLst/>
          </a:prstGeom>
        </p:spPr>
        <p:txBody>
          <a:bodyPr wrap="square">
            <a:spAutoFit/>
          </a:bodyPr>
          <a:lstStyle/>
          <a:p>
            <a:r>
              <a:rPr lang="es-CL" b="1" dirty="0">
                <a:solidFill>
                  <a:srgbClr val="10253F"/>
                </a:solidFill>
                <a:latin typeface="Calibri,Bold"/>
              </a:rPr>
              <a:t>Bases de </a:t>
            </a:r>
            <a:r>
              <a:rPr lang="es-CL" b="1" dirty="0" smtClean="0">
                <a:solidFill>
                  <a:srgbClr val="10253F"/>
                </a:solidFill>
                <a:latin typeface="Calibri,Bold"/>
              </a:rPr>
              <a:t>datos “</a:t>
            </a:r>
            <a:r>
              <a:rPr lang="es-CL" b="1" dirty="0" err="1" smtClean="0">
                <a:solidFill>
                  <a:srgbClr val="10253F"/>
                </a:solidFill>
                <a:latin typeface="Calibri,Bold"/>
              </a:rPr>
              <a:t>NoSQL</a:t>
            </a:r>
            <a:r>
              <a:rPr lang="es-CL" b="1" dirty="0">
                <a:solidFill>
                  <a:srgbClr val="10253F"/>
                </a:solidFill>
                <a:latin typeface="Calibri,Bold"/>
              </a:rPr>
              <a:t>”</a:t>
            </a:r>
            <a:endParaRPr lang="es-CL" dirty="0"/>
          </a:p>
        </p:txBody>
      </p:sp>
      <p:sp>
        <p:nvSpPr>
          <p:cNvPr id="8" name="Rectángulo 7"/>
          <p:cNvSpPr/>
          <p:nvPr/>
        </p:nvSpPr>
        <p:spPr>
          <a:xfrm>
            <a:off x="6558300" y="2778622"/>
            <a:ext cx="5083126" cy="2585323"/>
          </a:xfrm>
          <a:prstGeom prst="rect">
            <a:avLst/>
          </a:prstGeom>
        </p:spPr>
        <p:txBody>
          <a:bodyPr wrap="square">
            <a:spAutoFit/>
          </a:bodyPr>
          <a:lstStyle/>
          <a:p>
            <a:pPr algn="just"/>
            <a:r>
              <a:rPr lang="es-ES" dirty="0">
                <a:solidFill>
                  <a:srgbClr val="10253F"/>
                </a:solidFill>
                <a:latin typeface="Calibri" panose="020F0502020204030204" pitchFamily="34" charset="0"/>
              </a:rPr>
              <a:t>Todas las anteriores tienen la información estructurada.</a:t>
            </a:r>
          </a:p>
          <a:p>
            <a:pPr algn="just"/>
            <a:r>
              <a:rPr lang="es-ES" dirty="0">
                <a:solidFill>
                  <a:srgbClr val="10253F"/>
                </a:solidFill>
                <a:latin typeface="Calibri" panose="020F0502020204030204" pitchFamily="34" charset="0"/>
              </a:rPr>
              <a:t>Estas bases de datos están diseñadas para buscar</a:t>
            </a:r>
          </a:p>
          <a:p>
            <a:pPr algn="just"/>
            <a:r>
              <a:rPr lang="es-ES" dirty="0">
                <a:solidFill>
                  <a:srgbClr val="10253F"/>
                </a:solidFill>
                <a:latin typeface="Calibri" panose="020F0502020204030204" pitchFamily="34" charset="0"/>
              </a:rPr>
              <a:t>información sobre miles de millones de registros, ya </a:t>
            </a:r>
            <a:r>
              <a:rPr lang="es-ES" dirty="0" smtClean="0">
                <a:solidFill>
                  <a:srgbClr val="10253F"/>
                </a:solidFill>
                <a:latin typeface="Calibri" panose="020F0502020204030204" pitchFamily="34" charset="0"/>
              </a:rPr>
              <a:t>sean fotos</a:t>
            </a:r>
            <a:r>
              <a:rPr lang="es-ES" dirty="0">
                <a:solidFill>
                  <a:srgbClr val="10253F"/>
                </a:solidFill>
                <a:latin typeface="Calibri" panose="020F0502020204030204" pitchFamily="34" charset="0"/>
              </a:rPr>
              <a:t>, textos, </a:t>
            </a:r>
            <a:r>
              <a:rPr lang="es-ES" dirty="0" err="1">
                <a:solidFill>
                  <a:srgbClr val="10253F"/>
                </a:solidFill>
                <a:latin typeface="Calibri" panose="020F0502020204030204" pitchFamily="34" charset="0"/>
              </a:rPr>
              <a:t>logs</a:t>
            </a:r>
            <a:r>
              <a:rPr lang="es-ES" dirty="0">
                <a:solidFill>
                  <a:srgbClr val="10253F"/>
                </a:solidFill>
                <a:latin typeface="Calibri" panose="020F0502020204030204" pitchFamily="34" charset="0"/>
              </a:rPr>
              <a:t>, etc. Los tiempos de respuesta son </a:t>
            </a:r>
            <a:r>
              <a:rPr lang="es-ES" dirty="0" smtClean="0">
                <a:solidFill>
                  <a:srgbClr val="10253F"/>
                </a:solidFill>
                <a:latin typeface="Calibri" panose="020F0502020204030204" pitchFamily="34" charset="0"/>
              </a:rPr>
              <a:t>muy cortos </a:t>
            </a:r>
            <a:r>
              <a:rPr lang="es-ES" dirty="0">
                <a:solidFill>
                  <a:srgbClr val="10253F"/>
                </a:solidFill>
                <a:latin typeface="Calibri" panose="020F0502020204030204" pitchFamily="34" charset="0"/>
              </a:rPr>
              <a:t>para la gran cantidad de información </a:t>
            </a:r>
            <a:r>
              <a:rPr lang="es-ES" dirty="0" smtClean="0">
                <a:solidFill>
                  <a:srgbClr val="10253F"/>
                </a:solidFill>
                <a:latin typeface="Calibri" panose="020F0502020204030204" pitchFamily="34" charset="0"/>
              </a:rPr>
              <a:t>que administra</a:t>
            </a:r>
            <a:r>
              <a:rPr lang="es-ES" dirty="0">
                <a:solidFill>
                  <a:srgbClr val="10253F"/>
                </a:solidFill>
                <a:latin typeface="Calibri" panose="020F0502020204030204" pitchFamily="34" charset="0"/>
              </a:rPr>
              <a:t>. Ejemplo: </a:t>
            </a:r>
            <a:r>
              <a:rPr lang="es-ES" dirty="0" err="1">
                <a:solidFill>
                  <a:srgbClr val="10253F"/>
                </a:solidFill>
                <a:latin typeface="Calibri" panose="020F0502020204030204" pitchFamily="34" charset="0"/>
              </a:rPr>
              <a:t>Hadoop</a:t>
            </a:r>
            <a:r>
              <a:rPr lang="es-ES" dirty="0">
                <a:solidFill>
                  <a:srgbClr val="10253F"/>
                </a:solidFill>
                <a:latin typeface="Calibri" panose="020F0502020204030204" pitchFamily="34" charset="0"/>
              </a:rPr>
              <a:t> (estrategia que </a:t>
            </a:r>
            <a:r>
              <a:rPr lang="es-ES" dirty="0" smtClean="0">
                <a:solidFill>
                  <a:srgbClr val="10253F"/>
                </a:solidFill>
                <a:latin typeface="Calibri" panose="020F0502020204030204" pitchFamily="34" charset="0"/>
              </a:rPr>
              <a:t>utiliza </a:t>
            </a:r>
            <a:r>
              <a:rPr lang="es-ES" dirty="0" err="1" smtClean="0">
                <a:solidFill>
                  <a:srgbClr val="10253F"/>
                </a:solidFill>
                <a:latin typeface="Calibri" panose="020F0502020204030204" pitchFamily="34" charset="0"/>
              </a:rPr>
              <a:t>Yahoo</a:t>
            </a:r>
            <a:r>
              <a:rPr lang="es-ES" dirty="0" smtClean="0">
                <a:solidFill>
                  <a:srgbClr val="10253F"/>
                </a:solidFill>
                <a:latin typeface="Calibri" panose="020F0502020204030204" pitchFamily="34" charset="0"/>
              </a:rPr>
              <a:t> </a:t>
            </a:r>
            <a:r>
              <a:rPr lang="es-ES" dirty="0">
                <a:solidFill>
                  <a:srgbClr val="10253F"/>
                </a:solidFill>
                <a:latin typeface="Calibri" panose="020F0502020204030204" pitchFamily="34" charset="0"/>
              </a:rPr>
              <a:t>y Amazon para sus búsquedas).</a:t>
            </a:r>
            <a:endParaRPr lang="es-CL" dirty="0"/>
          </a:p>
        </p:txBody>
      </p:sp>
    </p:spTree>
    <p:extLst>
      <p:ext uri="{BB962C8B-B14F-4D97-AF65-F5344CB8AC3E}">
        <p14:creationId xmlns:p14="http://schemas.microsoft.com/office/powerpoint/2010/main" val="2602298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Supuesto práctico de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Datawarehouse</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10067793" y="5267905"/>
            <a:ext cx="1387997" cy="1402585"/>
          </a:xfrm>
          <a:prstGeom prst="rect">
            <a:avLst/>
          </a:prstGeom>
        </p:spPr>
      </p:pic>
      <p:sp>
        <p:nvSpPr>
          <p:cNvPr id="2" name="Rectángulo 1"/>
          <p:cNvSpPr/>
          <p:nvPr/>
        </p:nvSpPr>
        <p:spPr>
          <a:xfrm>
            <a:off x="736209" y="2270146"/>
            <a:ext cx="10719581" cy="3139321"/>
          </a:xfrm>
          <a:prstGeom prst="rect">
            <a:avLst/>
          </a:prstGeom>
        </p:spPr>
        <p:txBody>
          <a:bodyPr wrap="square">
            <a:spAutoFit/>
          </a:bodyPr>
          <a:lstStyle/>
          <a:p>
            <a:pPr algn="just" fontAlgn="base"/>
            <a:r>
              <a:rPr lang="es-ES" i="1" dirty="0">
                <a:solidFill>
                  <a:srgbClr val="666666"/>
                </a:solidFill>
                <a:latin typeface="inherit"/>
              </a:rPr>
              <a:t>“La compañía de alquiler de vehículos </a:t>
            </a:r>
            <a:r>
              <a:rPr lang="es-ES" b="1" i="1" dirty="0" err="1" smtClean="0">
                <a:solidFill>
                  <a:srgbClr val="666666"/>
                </a:solidFill>
                <a:latin typeface="inherit"/>
              </a:rPr>
              <a:t>Rent-Acard</a:t>
            </a:r>
            <a:r>
              <a:rPr lang="es-ES" b="1" i="1" dirty="0">
                <a:solidFill>
                  <a:srgbClr val="666666"/>
                </a:solidFill>
                <a:latin typeface="inherit"/>
              </a:rPr>
              <a:t> </a:t>
            </a:r>
            <a:r>
              <a:rPr lang="es-ES" i="1" dirty="0">
                <a:solidFill>
                  <a:srgbClr val="666666"/>
                </a:solidFill>
                <a:latin typeface="inherit"/>
              </a:rPr>
              <a:t>desea diseñar un </a:t>
            </a:r>
            <a:r>
              <a:rPr lang="es-ES" i="1" dirty="0" err="1">
                <a:solidFill>
                  <a:srgbClr val="666666"/>
                </a:solidFill>
                <a:latin typeface="inherit"/>
              </a:rPr>
              <a:t>datawarehouse</a:t>
            </a:r>
            <a:r>
              <a:rPr lang="es-ES" i="1" dirty="0">
                <a:solidFill>
                  <a:srgbClr val="666666"/>
                </a:solidFill>
                <a:latin typeface="inherit"/>
              </a:rPr>
              <a:t> como sistema de soporte de ayuda a la toma de decisiones estratégicas. La compañía tiene varias sucursales, en las cuales ofertan alquileres de una amplia variedad de vehículos como, coches, motos, caravanas, furgonetas, etc.</a:t>
            </a:r>
            <a:endParaRPr lang="es-ES" dirty="0">
              <a:solidFill>
                <a:srgbClr val="666666"/>
              </a:solidFill>
              <a:latin typeface="Roboto Condensed"/>
            </a:endParaRPr>
          </a:p>
          <a:p>
            <a:pPr algn="just" fontAlgn="base"/>
            <a:r>
              <a:rPr lang="es-ES" i="1" dirty="0">
                <a:solidFill>
                  <a:srgbClr val="666666"/>
                </a:solidFill>
                <a:latin typeface="inherit"/>
              </a:rPr>
              <a:t>El </a:t>
            </a:r>
            <a:r>
              <a:rPr lang="es-ES" i="1" dirty="0" err="1">
                <a:solidFill>
                  <a:srgbClr val="666666"/>
                </a:solidFill>
                <a:latin typeface="inherit"/>
              </a:rPr>
              <a:t>datawarehouse</a:t>
            </a:r>
            <a:r>
              <a:rPr lang="es-ES" i="1" dirty="0">
                <a:solidFill>
                  <a:srgbClr val="666666"/>
                </a:solidFill>
                <a:latin typeface="inherit"/>
              </a:rPr>
              <a:t> pretende centralizar la información de todas las sucursales con el objetivo de definir nuevas estrategias de negocio. Se quiere analizar tanto las ventas (alquileres realizados en cada sucursal) así como los gastos para poder estudiar cuáles son los puntos de venta que más beneficios aportan, los perfiles de los clientes por tipo de vehículo para ajustar los seguros, la eficiencia de los empleados por sucursal, etc.</a:t>
            </a:r>
            <a:endParaRPr lang="es-ES" dirty="0">
              <a:solidFill>
                <a:srgbClr val="666666"/>
              </a:solidFill>
              <a:latin typeface="Roboto Condensed"/>
            </a:endParaRPr>
          </a:p>
          <a:p>
            <a:pPr algn="just" fontAlgn="base"/>
            <a:r>
              <a:rPr lang="es-ES" i="1" dirty="0">
                <a:solidFill>
                  <a:srgbClr val="666666"/>
                </a:solidFill>
                <a:latin typeface="inherit"/>
              </a:rPr>
              <a:t>El </a:t>
            </a:r>
            <a:r>
              <a:rPr lang="es-ES" i="1" dirty="0" err="1">
                <a:solidFill>
                  <a:srgbClr val="666666"/>
                </a:solidFill>
                <a:latin typeface="inherit"/>
              </a:rPr>
              <a:t>datawarehouse</a:t>
            </a:r>
            <a:r>
              <a:rPr lang="es-ES" i="1" dirty="0">
                <a:solidFill>
                  <a:srgbClr val="666666"/>
                </a:solidFill>
                <a:latin typeface="inherit"/>
              </a:rPr>
              <a:t> se va a alimentar de grandes bases de datos operacionales como son la de ventas, gastos, clientes y administración de RRHH.”</a:t>
            </a:r>
            <a:endParaRPr lang="es-ES" b="0" i="0" dirty="0">
              <a:solidFill>
                <a:srgbClr val="666666"/>
              </a:solidFill>
              <a:effectLst/>
              <a:latin typeface="Roboto Condensed"/>
            </a:endParaRPr>
          </a:p>
        </p:txBody>
      </p:sp>
    </p:spTree>
    <p:extLst>
      <p:ext uri="{BB962C8B-B14F-4D97-AF65-F5344CB8AC3E}">
        <p14:creationId xmlns:p14="http://schemas.microsoft.com/office/powerpoint/2010/main" val="275903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Fases de Construcción</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10067793" y="5267905"/>
            <a:ext cx="1387997" cy="1402585"/>
          </a:xfrm>
          <a:prstGeom prst="rect">
            <a:avLst/>
          </a:prstGeom>
        </p:spPr>
      </p:pic>
      <p:sp>
        <p:nvSpPr>
          <p:cNvPr id="2" name="Rectángulo 1"/>
          <p:cNvSpPr/>
          <p:nvPr/>
        </p:nvSpPr>
        <p:spPr>
          <a:xfrm>
            <a:off x="736209" y="2270146"/>
            <a:ext cx="10719581" cy="646331"/>
          </a:xfrm>
          <a:prstGeom prst="rect">
            <a:avLst/>
          </a:prstGeom>
        </p:spPr>
        <p:txBody>
          <a:bodyPr wrap="square">
            <a:spAutoFit/>
          </a:bodyPr>
          <a:lstStyle/>
          <a:p>
            <a:pPr marL="342900" indent="-342900" algn="just" fontAlgn="base">
              <a:buAutoNum type="arabicPeriod"/>
            </a:pPr>
            <a:r>
              <a:rPr lang="es-ES" i="1" dirty="0" smtClean="0">
                <a:solidFill>
                  <a:srgbClr val="666666"/>
                </a:solidFill>
                <a:latin typeface="inherit"/>
              </a:rPr>
              <a:t>Análisis </a:t>
            </a:r>
            <a:r>
              <a:rPr lang="es-ES" i="1" dirty="0">
                <a:solidFill>
                  <a:srgbClr val="666666"/>
                </a:solidFill>
                <a:latin typeface="inherit"/>
              </a:rPr>
              <a:t>y diseño del modelo en </a:t>
            </a:r>
            <a:r>
              <a:rPr lang="es-ES" i="1" dirty="0" smtClean="0">
                <a:solidFill>
                  <a:srgbClr val="666666"/>
                </a:solidFill>
                <a:latin typeface="inherit"/>
              </a:rPr>
              <a:t>estrella</a:t>
            </a:r>
          </a:p>
          <a:p>
            <a:pPr marL="342900" indent="-342900" algn="just" fontAlgn="base">
              <a:buAutoNum type="arabicPeriod"/>
            </a:pPr>
            <a:r>
              <a:rPr lang="es-ES" i="1" dirty="0" smtClean="0">
                <a:solidFill>
                  <a:srgbClr val="666666"/>
                </a:solidFill>
                <a:latin typeface="inherit"/>
              </a:rPr>
              <a:t>Programa </a:t>
            </a:r>
            <a:r>
              <a:rPr lang="es-ES" i="1" dirty="0">
                <a:solidFill>
                  <a:srgbClr val="666666"/>
                </a:solidFill>
                <a:latin typeface="inherit"/>
              </a:rPr>
              <a:t>de carga de las tablas de dimensiones y de hechos</a:t>
            </a:r>
          </a:p>
        </p:txBody>
      </p:sp>
    </p:spTree>
    <p:extLst>
      <p:ext uri="{BB962C8B-B14F-4D97-AF65-F5344CB8AC3E}">
        <p14:creationId xmlns:p14="http://schemas.microsoft.com/office/powerpoint/2010/main" val="155011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1.- Análisis </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y diseño del modelo en estrella</a:t>
            </a:r>
          </a:p>
        </p:txBody>
      </p:sp>
      <p:pic>
        <p:nvPicPr>
          <p:cNvPr id="11" name="Imagen 10"/>
          <p:cNvPicPr>
            <a:picLocks noChangeAspect="1"/>
          </p:cNvPicPr>
          <p:nvPr/>
        </p:nvPicPr>
        <p:blipFill>
          <a:blip r:embed="rId4"/>
          <a:stretch>
            <a:fillRect/>
          </a:stretch>
        </p:blipFill>
        <p:spPr>
          <a:xfrm>
            <a:off x="10067793" y="5267905"/>
            <a:ext cx="1387997" cy="1402585"/>
          </a:xfrm>
          <a:prstGeom prst="rect">
            <a:avLst/>
          </a:prstGeom>
        </p:spPr>
      </p:pic>
      <p:pic>
        <p:nvPicPr>
          <p:cNvPr id="1026" name="Picture 2" descr="estrell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9103" y="2090928"/>
            <a:ext cx="5193792" cy="476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03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127146"/>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2.- Programa de carga de las tablas de dimensiones y de </a:t>
            </a: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hechos</a:t>
            </a:r>
            <a:endPar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pic>
        <p:nvPicPr>
          <p:cNvPr id="11" name="Imagen 10"/>
          <p:cNvPicPr>
            <a:picLocks noChangeAspect="1"/>
          </p:cNvPicPr>
          <p:nvPr/>
        </p:nvPicPr>
        <p:blipFill>
          <a:blip r:embed="rId4"/>
          <a:stretch>
            <a:fillRect/>
          </a:stretch>
        </p:blipFill>
        <p:spPr>
          <a:xfrm>
            <a:off x="10067793" y="5267905"/>
            <a:ext cx="1387997" cy="1402585"/>
          </a:xfrm>
          <a:prstGeom prst="rect">
            <a:avLst/>
          </a:prstGeom>
        </p:spPr>
      </p:pic>
      <p:pic>
        <p:nvPicPr>
          <p:cNvPr id="2050" name="Picture 2" descr="diagrama_ET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2204" y="2150750"/>
            <a:ext cx="8088538" cy="451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10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4872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QUE ES UN DATAMART</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10" name="Rectangle 6"/>
          <p:cNvSpPr>
            <a:spLocks noChangeArrowheads="1"/>
          </p:cNvSpPr>
          <p:nvPr/>
        </p:nvSpPr>
        <p:spPr bwMode="auto">
          <a:xfrm>
            <a:off x="475676" y="2419993"/>
            <a:ext cx="1087925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ES" altLang="en-US" sz="1600" dirty="0">
                <a:solidFill>
                  <a:srgbClr val="777777"/>
                </a:solidFill>
                <a:latin typeface="+mj-lt"/>
                <a:ea typeface="Times New Roman" panose="02020603050405020304" pitchFamily="18" charset="0"/>
                <a:cs typeface="Times New Roman" panose="02020603050405020304" pitchFamily="18" charset="0"/>
              </a:rPr>
              <a:t>	</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Un </a:t>
            </a:r>
            <a:r>
              <a:rPr lang="es-ES" altLang="en-US" sz="1600" dirty="0" err="1" smtClean="0">
                <a:solidFill>
                  <a:srgbClr val="777777"/>
                </a:solidFill>
                <a:latin typeface="+mj-lt"/>
                <a:ea typeface="Times New Roman" panose="02020603050405020304" pitchFamily="18" charset="0"/>
                <a:cs typeface="Times New Roman" panose="02020603050405020304" pitchFamily="18" charset="0"/>
              </a:rPr>
              <a:t>Datamart</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 es una base de datos departamental, especializada en el almacenamiento de los datos de un área de negocio específica. Se caracteriza por disponer la estructura óptima de datos para analizar la información al detalle desde todas las perspectivas que afecten a los procesos de dicho departamento. Un </a:t>
            </a:r>
            <a:r>
              <a:rPr lang="es-ES" altLang="en-US" sz="1600" dirty="0" err="1" smtClean="0">
                <a:solidFill>
                  <a:srgbClr val="777777"/>
                </a:solidFill>
                <a:latin typeface="+mj-lt"/>
                <a:ea typeface="Times New Roman" panose="02020603050405020304" pitchFamily="18" charset="0"/>
                <a:cs typeface="Times New Roman" panose="02020603050405020304" pitchFamily="18" charset="0"/>
              </a:rPr>
              <a:t>datamart</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 puede ser alimentado desde los datos de un </a:t>
            </a:r>
            <a:r>
              <a:rPr lang="es-ES" altLang="en-US" sz="1600" dirty="0" err="1" smtClean="0">
                <a:solidFill>
                  <a:srgbClr val="777777"/>
                </a:solidFill>
                <a:latin typeface="+mj-lt"/>
                <a:ea typeface="Times New Roman" panose="02020603050405020304" pitchFamily="18" charset="0"/>
                <a:cs typeface="Times New Roman" panose="02020603050405020304" pitchFamily="18" charset="0"/>
              </a:rPr>
              <a:t>datawarehouse</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 o integrar por si mismo un compendio de distintas fuentes de información.</a:t>
            </a:r>
            <a:endParaRPr kumimoji="0" lang="es-CL" altLang="en-US" sz="1600" b="0" i="0" u="none" strike="noStrike" cap="none" normalizeH="0" baseline="0" dirty="0" smtClean="0">
              <a:ln>
                <a:noFill/>
              </a:ln>
              <a:solidFill>
                <a:schemeClr val="tx1"/>
              </a:solidFill>
              <a:effectLst/>
              <a:latin typeface="+mj-lt"/>
            </a:endParaRPr>
          </a:p>
        </p:txBody>
      </p:sp>
      <p:sp>
        <p:nvSpPr>
          <p:cNvPr id="19" name="Rectangle 6"/>
          <p:cNvSpPr>
            <a:spLocks noChangeArrowheads="1"/>
          </p:cNvSpPr>
          <p:nvPr/>
        </p:nvSpPr>
        <p:spPr bwMode="auto">
          <a:xfrm>
            <a:off x="475676" y="3816025"/>
            <a:ext cx="695653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ES" altLang="en-US" sz="1600" b="1" dirty="0">
                <a:solidFill>
                  <a:srgbClr val="777777"/>
                </a:solidFill>
                <a:latin typeface="+mj-lt"/>
                <a:ea typeface="Times New Roman" panose="02020603050405020304" pitchFamily="18" charset="0"/>
                <a:cs typeface="Times New Roman" panose="02020603050405020304" pitchFamily="18" charset="0"/>
              </a:rPr>
              <a:t>Características Data </a:t>
            </a:r>
            <a:r>
              <a:rPr lang="es-ES" altLang="en-US" sz="1600" b="1" dirty="0" err="1">
                <a:solidFill>
                  <a:srgbClr val="777777"/>
                </a:solidFill>
                <a:latin typeface="+mj-lt"/>
                <a:ea typeface="Times New Roman" panose="02020603050405020304" pitchFamily="18" charset="0"/>
                <a:cs typeface="Times New Roman" panose="02020603050405020304" pitchFamily="18" charset="0"/>
              </a:rPr>
              <a:t>Mart</a:t>
            </a:r>
            <a:endParaRPr kumimoji="0" lang="es-CL" altLang="en-US" sz="1600" b="1" i="0" u="none" strike="noStrike" cap="none" normalizeH="0" baseline="0" dirty="0" smtClean="0">
              <a:ln>
                <a:noFill/>
              </a:ln>
              <a:solidFill>
                <a:schemeClr val="tx1"/>
              </a:solidFill>
              <a:effectLst/>
              <a:latin typeface="+mj-lt"/>
            </a:endParaRPr>
          </a:p>
        </p:txBody>
      </p:sp>
      <p:sp>
        <p:nvSpPr>
          <p:cNvPr id="20" name="Rectangle 6"/>
          <p:cNvSpPr>
            <a:spLocks noChangeArrowheads="1"/>
          </p:cNvSpPr>
          <p:nvPr/>
        </p:nvSpPr>
        <p:spPr bwMode="auto">
          <a:xfrm>
            <a:off x="497148" y="4091090"/>
            <a:ext cx="693505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Son poblados por usuario finales</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Se actualizan contantemente</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Contiene información detallada</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Escalable</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Orientada al tema</a:t>
            </a:r>
            <a:endParaRPr kumimoji="0" lang="es-CL" altLang="en-US" sz="1600" b="0" i="0" u="none" strike="noStrike" cap="none" normalizeH="0" baseline="0" dirty="0" smtClean="0">
              <a:ln>
                <a:noFill/>
              </a:ln>
              <a:solidFill>
                <a:schemeClr val="tx1"/>
              </a:solidFill>
              <a:effectLst/>
              <a:latin typeface="+mj-lt"/>
            </a:endParaRPr>
          </a:p>
        </p:txBody>
      </p:sp>
      <p:sp>
        <p:nvSpPr>
          <p:cNvPr id="11" name="Rectangle 6"/>
          <p:cNvSpPr>
            <a:spLocks noChangeArrowheads="1"/>
          </p:cNvSpPr>
          <p:nvPr/>
        </p:nvSpPr>
        <p:spPr bwMode="auto">
          <a:xfrm>
            <a:off x="6597972" y="3764012"/>
            <a:ext cx="464063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ES" altLang="en-US" sz="1600" b="1" dirty="0">
                <a:solidFill>
                  <a:srgbClr val="777777"/>
                </a:solidFill>
                <a:latin typeface="+mj-lt"/>
                <a:ea typeface="Times New Roman" panose="02020603050405020304" pitchFamily="18" charset="0"/>
                <a:cs typeface="Times New Roman" panose="02020603050405020304" pitchFamily="18" charset="0"/>
              </a:rPr>
              <a:t>Beneficios Data </a:t>
            </a:r>
            <a:r>
              <a:rPr lang="es-ES" altLang="en-US" sz="1600" b="1" dirty="0" err="1">
                <a:solidFill>
                  <a:srgbClr val="777777"/>
                </a:solidFill>
                <a:latin typeface="+mj-lt"/>
                <a:ea typeface="Times New Roman" panose="02020603050405020304" pitchFamily="18" charset="0"/>
                <a:cs typeface="Times New Roman" panose="02020603050405020304" pitchFamily="18" charset="0"/>
              </a:rPr>
              <a:t>Mart</a:t>
            </a:r>
            <a:endParaRPr kumimoji="0" lang="es-CL" altLang="en-US" sz="1600" b="1" i="0" u="none" strike="noStrike" cap="none" normalizeH="0" baseline="0" dirty="0" smtClean="0">
              <a:ln>
                <a:noFill/>
              </a:ln>
              <a:solidFill>
                <a:schemeClr val="tx1"/>
              </a:solidFill>
              <a:effectLst/>
              <a:latin typeface="+mj-lt"/>
            </a:endParaRPr>
          </a:p>
        </p:txBody>
      </p:sp>
      <p:sp>
        <p:nvSpPr>
          <p:cNvPr id="12" name="Rectangle 6"/>
          <p:cNvSpPr>
            <a:spLocks noChangeArrowheads="1"/>
          </p:cNvSpPr>
          <p:nvPr/>
        </p:nvSpPr>
        <p:spPr bwMode="auto">
          <a:xfrm>
            <a:off x="6373783" y="4123801"/>
            <a:ext cx="498114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Acelera las consultas reduciendo </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el volumen </a:t>
            </a:r>
            <a:r>
              <a:rPr lang="es-ES" altLang="en-US" sz="1600" dirty="0">
                <a:solidFill>
                  <a:srgbClr val="777777"/>
                </a:solidFill>
                <a:latin typeface="+mj-lt"/>
                <a:ea typeface="Times New Roman" panose="02020603050405020304" pitchFamily="18" charset="0"/>
                <a:cs typeface="Times New Roman" panose="02020603050405020304" pitchFamily="18" charset="0"/>
              </a:rPr>
              <a:t>de datos a recorrer</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Estructura los datos para su </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adecuado acceso </a:t>
            </a:r>
            <a:r>
              <a:rPr lang="es-ES" altLang="en-US" sz="1600" dirty="0">
                <a:solidFill>
                  <a:srgbClr val="777777"/>
                </a:solidFill>
                <a:latin typeface="+mj-lt"/>
                <a:ea typeface="Times New Roman" panose="02020603050405020304" pitchFamily="18" charset="0"/>
                <a:cs typeface="Times New Roman" panose="02020603050405020304" pitchFamily="18" charset="0"/>
              </a:rPr>
              <a:t>por una herramienta</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Segmentar los datos en </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diferentes plataformas </a:t>
            </a:r>
            <a:r>
              <a:rPr lang="es-ES" altLang="en-US" sz="1600" dirty="0">
                <a:solidFill>
                  <a:srgbClr val="777777"/>
                </a:solidFill>
                <a:latin typeface="+mj-lt"/>
                <a:ea typeface="Times New Roman" panose="02020603050405020304" pitchFamily="18" charset="0"/>
                <a:cs typeface="Times New Roman" panose="02020603050405020304" pitchFamily="18" charset="0"/>
              </a:rPr>
              <a:t>de hardware</a:t>
            </a:r>
          </a:p>
          <a:p>
            <a:pPr marL="285750" lvl="0" indent="-285750" algn="just" eaLnBrk="0" fontAlgn="base" hangingPunct="0">
              <a:spcBef>
                <a:spcPct val="0"/>
              </a:spcBef>
              <a:spcAft>
                <a:spcPct val="0"/>
              </a:spcAft>
              <a:buFont typeface="Wingdings" panose="05000000000000000000" pitchFamily="2" charset="2"/>
              <a:buChar char="ü"/>
            </a:pPr>
            <a:r>
              <a:rPr lang="es-ES" altLang="en-US" sz="1600" dirty="0">
                <a:solidFill>
                  <a:srgbClr val="777777"/>
                </a:solidFill>
                <a:latin typeface="+mj-lt"/>
                <a:ea typeface="Times New Roman" panose="02020603050405020304" pitchFamily="18" charset="0"/>
                <a:cs typeface="Times New Roman" panose="02020603050405020304" pitchFamily="18" charset="0"/>
              </a:rPr>
              <a:t> Los costos que implica la </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construcción de </a:t>
            </a:r>
            <a:r>
              <a:rPr lang="es-ES" altLang="en-US" sz="1600" dirty="0">
                <a:solidFill>
                  <a:srgbClr val="777777"/>
                </a:solidFill>
                <a:latin typeface="+mj-lt"/>
                <a:ea typeface="Times New Roman" panose="02020603050405020304" pitchFamily="18" charset="0"/>
                <a:cs typeface="Times New Roman" panose="02020603050405020304" pitchFamily="18" charset="0"/>
              </a:rPr>
              <a:t>un Data </a:t>
            </a:r>
            <a:r>
              <a:rPr lang="es-ES" altLang="en-US" sz="1600" dirty="0" err="1">
                <a:solidFill>
                  <a:srgbClr val="777777"/>
                </a:solidFill>
                <a:latin typeface="+mj-lt"/>
                <a:ea typeface="Times New Roman" panose="02020603050405020304" pitchFamily="18" charset="0"/>
                <a:cs typeface="Times New Roman" panose="02020603050405020304" pitchFamily="18" charset="0"/>
              </a:rPr>
              <a:t>Mart</a:t>
            </a:r>
            <a:r>
              <a:rPr lang="es-ES" altLang="en-US" sz="1600" dirty="0">
                <a:solidFill>
                  <a:srgbClr val="777777"/>
                </a:solidFill>
                <a:latin typeface="+mj-lt"/>
                <a:ea typeface="Times New Roman" panose="02020603050405020304" pitchFamily="18" charset="0"/>
                <a:cs typeface="Times New Roman" panose="02020603050405020304" pitchFamily="18" charset="0"/>
              </a:rPr>
              <a:t> son muchos menores </a:t>
            </a:r>
            <a:r>
              <a:rPr lang="es-ES" altLang="en-US" sz="1600" dirty="0" smtClean="0">
                <a:solidFill>
                  <a:srgbClr val="777777"/>
                </a:solidFill>
                <a:latin typeface="+mj-lt"/>
                <a:ea typeface="Times New Roman" panose="02020603050405020304" pitchFamily="18" charset="0"/>
                <a:cs typeface="Times New Roman" panose="02020603050405020304" pitchFamily="18" charset="0"/>
              </a:rPr>
              <a:t>a un </a:t>
            </a:r>
            <a:r>
              <a:rPr lang="es-ES" altLang="en-US" sz="1600" dirty="0">
                <a:solidFill>
                  <a:srgbClr val="777777"/>
                </a:solidFill>
                <a:latin typeface="+mj-lt"/>
                <a:ea typeface="Times New Roman" panose="02020603050405020304" pitchFamily="18" charset="0"/>
                <a:cs typeface="Times New Roman" panose="02020603050405020304" pitchFamily="18" charset="0"/>
              </a:rPr>
              <a:t>Data </a:t>
            </a:r>
            <a:r>
              <a:rPr lang="es-ES" altLang="en-US" sz="1600" dirty="0" err="1">
                <a:solidFill>
                  <a:srgbClr val="777777"/>
                </a:solidFill>
                <a:latin typeface="+mj-lt"/>
                <a:ea typeface="Times New Roman" panose="02020603050405020304" pitchFamily="18" charset="0"/>
                <a:cs typeface="Times New Roman" panose="02020603050405020304" pitchFamily="18" charset="0"/>
              </a:rPr>
              <a:t>Warehouse</a:t>
            </a:r>
            <a:endParaRPr kumimoji="0" lang="es-CL" altLang="en-US" sz="1600" b="0" i="0" u="none" strike="noStrike" cap="none" normalizeH="0" baseline="0" dirty="0" smtClean="0">
              <a:ln>
                <a:noFill/>
              </a:ln>
              <a:solidFill>
                <a:schemeClr val="tx1"/>
              </a:solidFill>
              <a:effectLst/>
              <a:latin typeface="+mj-lt"/>
            </a:endParaRPr>
          </a:p>
        </p:txBody>
      </p:sp>
      <p:pic>
        <p:nvPicPr>
          <p:cNvPr id="9" name="Imagen 8"/>
          <p:cNvPicPr>
            <a:picLocks noChangeAspect="1"/>
          </p:cNvPicPr>
          <p:nvPr/>
        </p:nvPicPr>
        <p:blipFill>
          <a:blip r:embed="rId3"/>
          <a:stretch>
            <a:fillRect/>
          </a:stretch>
        </p:blipFill>
        <p:spPr>
          <a:xfrm>
            <a:off x="4091163" y="4878560"/>
            <a:ext cx="1824141" cy="1843313"/>
          </a:xfrm>
          <a:prstGeom prst="rect">
            <a:avLst/>
          </a:prstGeom>
        </p:spPr>
      </p:pic>
    </p:spTree>
    <p:extLst>
      <p:ext uri="{BB962C8B-B14F-4D97-AF65-F5344CB8AC3E}">
        <p14:creationId xmlns:p14="http://schemas.microsoft.com/office/powerpoint/2010/main" val="3856862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4872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Estrategias para la </a:t>
            </a: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Implementación DATAMART</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2646932" y="2809708"/>
            <a:ext cx="877163" cy="369332"/>
          </a:xfrm>
          <a:prstGeom prst="rect">
            <a:avLst/>
          </a:prstGeom>
        </p:spPr>
        <p:txBody>
          <a:bodyPr wrap="none">
            <a:spAutoFit/>
          </a:bodyPr>
          <a:lstStyle/>
          <a:p>
            <a:r>
              <a:rPr lang="es-CL" b="1" dirty="0" err="1">
                <a:solidFill>
                  <a:srgbClr val="10253F"/>
                </a:solidFill>
                <a:latin typeface="Calibri,Bold"/>
              </a:rPr>
              <a:t>Inmon</a:t>
            </a:r>
            <a:endParaRPr lang="es-CL" dirty="0"/>
          </a:p>
        </p:txBody>
      </p:sp>
      <p:sp>
        <p:nvSpPr>
          <p:cNvPr id="3" name="Rectángulo 2"/>
          <p:cNvSpPr/>
          <p:nvPr/>
        </p:nvSpPr>
        <p:spPr>
          <a:xfrm>
            <a:off x="628357" y="3321205"/>
            <a:ext cx="4914314" cy="1477328"/>
          </a:xfrm>
          <a:prstGeom prst="rect">
            <a:avLst/>
          </a:prstGeom>
        </p:spPr>
        <p:txBody>
          <a:bodyPr wrap="square">
            <a:spAutoFit/>
          </a:bodyPr>
          <a:lstStyle/>
          <a:p>
            <a:pPr algn="just"/>
            <a:r>
              <a:rPr lang="es-CL" dirty="0">
                <a:solidFill>
                  <a:srgbClr val="10253F"/>
                </a:solidFill>
                <a:latin typeface="Calibri" panose="020F0502020204030204" pitchFamily="34" charset="0"/>
              </a:rPr>
              <a:t>Propone definir un </a:t>
            </a:r>
            <a:r>
              <a:rPr lang="es-CL" dirty="0" err="1">
                <a:solidFill>
                  <a:srgbClr val="10253F"/>
                </a:solidFill>
                <a:latin typeface="Calibri" panose="020F0502020204030204" pitchFamily="34" charset="0"/>
              </a:rPr>
              <a:t>Datawarehouse</a:t>
            </a:r>
            <a:r>
              <a:rPr lang="es-CL" dirty="0">
                <a:solidFill>
                  <a:srgbClr val="10253F"/>
                </a:solidFill>
                <a:latin typeface="Calibri" panose="020F0502020204030204" pitchFamily="34" charset="0"/>
              </a:rPr>
              <a:t> centralizado </a:t>
            </a:r>
            <a:r>
              <a:rPr lang="es-CL" dirty="0" smtClean="0">
                <a:solidFill>
                  <a:srgbClr val="10253F"/>
                </a:solidFill>
                <a:latin typeface="Calibri" panose="020F0502020204030204" pitchFamily="34" charset="0"/>
              </a:rPr>
              <a:t>que </a:t>
            </a:r>
            <a:r>
              <a:rPr lang="es-ES" dirty="0" smtClean="0">
                <a:solidFill>
                  <a:srgbClr val="10253F"/>
                </a:solidFill>
                <a:latin typeface="Calibri" panose="020F0502020204030204" pitchFamily="34" charset="0"/>
              </a:rPr>
              <a:t>considere </a:t>
            </a:r>
            <a:r>
              <a:rPr lang="es-ES" dirty="0">
                <a:solidFill>
                  <a:srgbClr val="10253F"/>
                </a:solidFill>
                <a:latin typeface="Calibri" panose="020F0502020204030204" pitchFamily="34" charset="0"/>
              </a:rPr>
              <a:t>el 100% de los requerimientos de la organización</a:t>
            </a:r>
            <a:r>
              <a:rPr lang="es-ES" dirty="0" smtClean="0">
                <a:solidFill>
                  <a:srgbClr val="10253F"/>
                </a:solidFill>
                <a:latin typeface="Calibri" panose="020F0502020204030204" pitchFamily="34" charset="0"/>
              </a:rPr>
              <a:t>, para </a:t>
            </a:r>
            <a:r>
              <a:rPr lang="es-ES" dirty="0">
                <a:solidFill>
                  <a:srgbClr val="10253F"/>
                </a:solidFill>
                <a:latin typeface="Calibri" panose="020F0502020204030204" pitchFamily="34" charset="0"/>
              </a:rPr>
              <a:t>luego desarrollar </a:t>
            </a:r>
            <a:r>
              <a:rPr lang="es-ES" dirty="0" err="1">
                <a:solidFill>
                  <a:srgbClr val="10253F"/>
                </a:solidFill>
                <a:latin typeface="Calibri" panose="020F0502020204030204" pitchFamily="34" charset="0"/>
              </a:rPr>
              <a:t>Datamart</a:t>
            </a:r>
            <a:r>
              <a:rPr lang="es-ES" dirty="0">
                <a:solidFill>
                  <a:srgbClr val="10253F"/>
                </a:solidFill>
                <a:latin typeface="Calibri" panose="020F0502020204030204" pitchFamily="34" charset="0"/>
              </a:rPr>
              <a:t> departamentales </a:t>
            </a:r>
            <a:r>
              <a:rPr lang="es-ES" dirty="0" smtClean="0">
                <a:solidFill>
                  <a:srgbClr val="10253F"/>
                </a:solidFill>
                <a:latin typeface="Calibri" panose="020F0502020204030204" pitchFamily="34" charset="0"/>
              </a:rPr>
              <a:t>que resuelvan </a:t>
            </a:r>
            <a:r>
              <a:rPr lang="es-ES" dirty="0">
                <a:solidFill>
                  <a:srgbClr val="10253F"/>
                </a:solidFill>
                <a:latin typeface="Calibri" panose="020F0502020204030204" pitchFamily="34" charset="0"/>
              </a:rPr>
              <a:t>las </a:t>
            </a:r>
            <a:r>
              <a:rPr lang="es-ES" dirty="0" smtClean="0">
                <a:solidFill>
                  <a:srgbClr val="10253F"/>
                </a:solidFill>
                <a:latin typeface="Calibri" panose="020F0502020204030204" pitchFamily="34" charset="0"/>
              </a:rPr>
              <a:t>problemáticas </a:t>
            </a:r>
            <a:r>
              <a:rPr lang="es-ES" dirty="0">
                <a:solidFill>
                  <a:srgbClr val="10253F"/>
                </a:solidFill>
                <a:latin typeface="Calibri" panose="020F0502020204030204" pitchFamily="34" charset="0"/>
              </a:rPr>
              <a:t>locales de cada área.</a:t>
            </a:r>
            <a:endParaRPr lang="es-CL" dirty="0"/>
          </a:p>
        </p:txBody>
      </p:sp>
      <p:sp>
        <p:nvSpPr>
          <p:cNvPr id="4" name="Rectángulo 3"/>
          <p:cNvSpPr/>
          <p:nvPr/>
        </p:nvSpPr>
        <p:spPr>
          <a:xfrm>
            <a:off x="8906861" y="2809708"/>
            <a:ext cx="1018227" cy="369332"/>
          </a:xfrm>
          <a:prstGeom prst="rect">
            <a:avLst/>
          </a:prstGeom>
        </p:spPr>
        <p:txBody>
          <a:bodyPr wrap="none">
            <a:spAutoFit/>
          </a:bodyPr>
          <a:lstStyle/>
          <a:p>
            <a:r>
              <a:rPr lang="es-CL" b="1" dirty="0" err="1">
                <a:solidFill>
                  <a:srgbClr val="10253F"/>
                </a:solidFill>
                <a:latin typeface="Calibri,Bold"/>
              </a:rPr>
              <a:t>Kimball</a:t>
            </a:r>
            <a:endParaRPr lang="es-CL" dirty="0"/>
          </a:p>
        </p:txBody>
      </p:sp>
      <p:sp>
        <p:nvSpPr>
          <p:cNvPr id="6" name="Rectángulo 5"/>
          <p:cNvSpPr/>
          <p:nvPr/>
        </p:nvSpPr>
        <p:spPr>
          <a:xfrm>
            <a:off x="6958817" y="3321205"/>
            <a:ext cx="4914314" cy="923330"/>
          </a:xfrm>
          <a:prstGeom prst="rect">
            <a:avLst/>
          </a:prstGeom>
        </p:spPr>
        <p:txBody>
          <a:bodyPr wrap="square">
            <a:spAutoFit/>
          </a:bodyPr>
          <a:lstStyle/>
          <a:p>
            <a:r>
              <a:rPr lang="es-CL" dirty="0">
                <a:solidFill>
                  <a:srgbClr val="10253F"/>
                </a:solidFill>
                <a:latin typeface="Calibri" panose="020F0502020204030204" pitchFamily="34" charset="0"/>
              </a:rPr>
              <a:t>Propone definir e implementar los </a:t>
            </a:r>
            <a:r>
              <a:rPr lang="es-CL" dirty="0" err="1">
                <a:solidFill>
                  <a:srgbClr val="10253F"/>
                </a:solidFill>
                <a:latin typeface="Calibri" panose="020F0502020204030204" pitchFamily="34" charset="0"/>
              </a:rPr>
              <a:t>datamart</a:t>
            </a:r>
            <a:r>
              <a:rPr lang="es-CL" dirty="0">
                <a:solidFill>
                  <a:srgbClr val="10253F"/>
                </a:solidFill>
                <a:latin typeface="Calibri" panose="020F0502020204030204" pitchFamily="34" charset="0"/>
              </a:rPr>
              <a:t> de cada </a:t>
            </a:r>
            <a:r>
              <a:rPr lang="es-CL" dirty="0" smtClean="0">
                <a:solidFill>
                  <a:srgbClr val="10253F"/>
                </a:solidFill>
                <a:latin typeface="Calibri" panose="020F0502020204030204" pitchFamily="34" charset="0"/>
              </a:rPr>
              <a:t>área, </a:t>
            </a:r>
            <a:r>
              <a:rPr lang="es-ES" dirty="0" smtClean="0">
                <a:solidFill>
                  <a:srgbClr val="10253F"/>
                </a:solidFill>
                <a:latin typeface="Calibri" panose="020F0502020204030204" pitchFamily="34" charset="0"/>
              </a:rPr>
              <a:t>para </a:t>
            </a:r>
            <a:r>
              <a:rPr lang="es-ES" dirty="0">
                <a:solidFill>
                  <a:srgbClr val="10253F"/>
                </a:solidFill>
                <a:latin typeface="Calibri" panose="020F0502020204030204" pitchFamily="34" charset="0"/>
              </a:rPr>
              <a:t>luego, a partir de estos </a:t>
            </a:r>
            <a:r>
              <a:rPr lang="es-ES" dirty="0" err="1">
                <a:solidFill>
                  <a:srgbClr val="10253F"/>
                </a:solidFill>
                <a:latin typeface="Calibri" panose="020F0502020204030204" pitchFamily="34" charset="0"/>
              </a:rPr>
              <a:t>datamarts</a:t>
            </a:r>
            <a:r>
              <a:rPr lang="es-ES" dirty="0">
                <a:solidFill>
                  <a:srgbClr val="10253F"/>
                </a:solidFill>
                <a:latin typeface="Calibri" panose="020F0502020204030204" pitchFamily="34" charset="0"/>
              </a:rPr>
              <a:t>, construir </a:t>
            </a:r>
            <a:r>
              <a:rPr lang="es-ES" dirty="0" smtClean="0">
                <a:solidFill>
                  <a:srgbClr val="10253F"/>
                </a:solidFill>
                <a:latin typeface="Calibri" panose="020F0502020204030204" pitchFamily="34" charset="0"/>
              </a:rPr>
              <a:t>el </a:t>
            </a:r>
            <a:r>
              <a:rPr lang="es-CL" dirty="0" err="1" smtClean="0">
                <a:solidFill>
                  <a:srgbClr val="10253F"/>
                </a:solidFill>
                <a:latin typeface="Calibri" panose="020F0502020204030204" pitchFamily="34" charset="0"/>
              </a:rPr>
              <a:t>Datawarehouse</a:t>
            </a:r>
            <a:r>
              <a:rPr lang="es-CL" dirty="0" smtClean="0">
                <a:solidFill>
                  <a:srgbClr val="10253F"/>
                </a:solidFill>
                <a:latin typeface="Calibri" panose="020F0502020204030204" pitchFamily="34" charset="0"/>
              </a:rPr>
              <a:t> </a:t>
            </a:r>
            <a:r>
              <a:rPr lang="es-CL" dirty="0">
                <a:solidFill>
                  <a:srgbClr val="10253F"/>
                </a:solidFill>
                <a:latin typeface="Calibri" panose="020F0502020204030204" pitchFamily="34" charset="0"/>
              </a:rPr>
              <a:t>corporativo.</a:t>
            </a:r>
            <a:endParaRPr lang="es-CL" dirty="0"/>
          </a:p>
        </p:txBody>
      </p:sp>
      <p:pic>
        <p:nvPicPr>
          <p:cNvPr id="13" name="Imagen 12"/>
          <p:cNvPicPr>
            <a:picLocks noChangeAspect="1"/>
          </p:cNvPicPr>
          <p:nvPr/>
        </p:nvPicPr>
        <p:blipFill>
          <a:blip r:embed="rId3"/>
          <a:stretch>
            <a:fillRect/>
          </a:stretch>
        </p:blipFill>
        <p:spPr>
          <a:xfrm>
            <a:off x="4984592" y="4940698"/>
            <a:ext cx="1824141" cy="1843313"/>
          </a:xfrm>
          <a:prstGeom prst="rect">
            <a:avLst/>
          </a:prstGeom>
        </p:spPr>
      </p:pic>
    </p:spTree>
    <p:extLst>
      <p:ext uri="{BB962C8B-B14F-4D97-AF65-F5344CB8AC3E}">
        <p14:creationId xmlns:p14="http://schemas.microsoft.com/office/powerpoint/2010/main" val="1997387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4872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TRIVIA: Mitos y Errores a Prevenir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8" name="Rectángulo 7"/>
          <p:cNvSpPr/>
          <p:nvPr/>
        </p:nvSpPr>
        <p:spPr>
          <a:xfrm>
            <a:off x="300067" y="2368879"/>
            <a:ext cx="2457201" cy="1200329"/>
          </a:xfrm>
          <a:prstGeom prst="rect">
            <a:avLst/>
          </a:prstGeom>
        </p:spPr>
        <p:txBody>
          <a:bodyPr wrap="square">
            <a:spAutoFit/>
          </a:bodyPr>
          <a:lstStyle/>
          <a:p>
            <a:pPr algn="just"/>
            <a:r>
              <a:rPr lang="es-ES" dirty="0">
                <a:solidFill>
                  <a:srgbClr val="10253F"/>
                </a:solidFill>
                <a:latin typeface="Calibri" panose="020F0502020204030204" pitchFamily="34" charset="0"/>
              </a:rPr>
              <a:t>Los </a:t>
            </a:r>
            <a:r>
              <a:rPr lang="es-ES" dirty="0" err="1">
                <a:solidFill>
                  <a:srgbClr val="10253F"/>
                </a:solidFill>
                <a:latin typeface="Calibri" panose="020F0502020204030204" pitchFamily="34" charset="0"/>
              </a:rPr>
              <a:t>Datawarehouse</a:t>
            </a:r>
            <a:r>
              <a:rPr lang="es-ES" dirty="0">
                <a:solidFill>
                  <a:srgbClr val="10253F"/>
                </a:solidFill>
                <a:latin typeface="Calibri" panose="020F0502020204030204" pitchFamily="34" charset="0"/>
              </a:rPr>
              <a:t> y/o </a:t>
            </a:r>
            <a:r>
              <a:rPr lang="es-ES" dirty="0" err="1">
                <a:solidFill>
                  <a:srgbClr val="10253F"/>
                </a:solidFill>
                <a:latin typeface="Calibri" panose="020F0502020204030204" pitchFamily="34" charset="0"/>
              </a:rPr>
              <a:t>Datamart</a:t>
            </a:r>
            <a:r>
              <a:rPr lang="es-ES" dirty="0">
                <a:solidFill>
                  <a:srgbClr val="10253F"/>
                </a:solidFill>
                <a:latin typeface="Calibri" panose="020F0502020204030204" pitchFamily="34" charset="0"/>
              </a:rPr>
              <a:t> solo pueden almacenar </a:t>
            </a:r>
            <a:r>
              <a:rPr lang="es-ES" dirty="0" smtClean="0">
                <a:solidFill>
                  <a:srgbClr val="10253F"/>
                </a:solidFill>
                <a:latin typeface="Calibri" panose="020F0502020204030204" pitchFamily="34" charset="0"/>
              </a:rPr>
              <a:t>información </a:t>
            </a:r>
            <a:r>
              <a:rPr lang="es-CL" dirty="0" smtClean="0">
                <a:solidFill>
                  <a:srgbClr val="10253F"/>
                </a:solidFill>
                <a:latin typeface="Calibri" panose="020F0502020204030204" pitchFamily="34" charset="0"/>
              </a:rPr>
              <a:t>agregada</a:t>
            </a:r>
            <a:endParaRPr lang="es-CL" dirty="0"/>
          </a:p>
        </p:txBody>
      </p:sp>
      <p:sp>
        <p:nvSpPr>
          <p:cNvPr id="9" name="Rectángulo 8"/>
          <p:cNvSpPr/>
          <p:nvPr/>
        </p:nvSpPr>
        <p:spPr>
          <a:xfrm>
            <a:off x="3921414" y="2734464"/>
            <a:ext cx="748795" cy="369332"/>
          </a:xfrm>
          <a:prstGeom prst="rect">
            <a:avLst/>
          </a:prstGeom>
        </p:spPr>
        <p:txBody>
          <a:bodyPr wrap="none">
            <a:spAutoFit/>
          </a:bodyPr>
          <a:lstStyle/>
          <a:p>
            <a:r>
              <a:rPr lang="es-CL" b="1" dirty="0">
                <a:solidFill>
                  <a:srgbClr val="10253F"/>
                </a:solidFill>
                <a:latin typeface="+mj-lt"/>
              </a:rPr>
              <a:t>FALSO</a:t>
            </a:r>
            <a:endParaRPr lang="es-CL" dirty="0">
              <a:latin typeface="+mj-lt"/>
            </a:endParaRPr>
          </a:p>
        </p:txBody>
      </p:sp>
      <p:sp>
        <p:nvSpPr>
          <p:cNvPr id="10" name="Rectángulo 9"/>
          <p:cNvSpPr/>
          <p:nvPr/>
        </p:nvSpPr>
        <p:spPr>
          <a:xfrm>
            <a:off x="5955325" y="2346250"/>
            <a:ext cx="2189871" cy="923330"/>
          </a:xfrm>
          <a:prstGeom prst="rect">
            <a:avLst/>
          </a:prstGeom>
        </p:spPr>
        <p:txBody>
          <a:bodyPr wrap="square">
            <a:spAutoFit/>
          </a:bodyPr>
          <a:lstStyle/>
          <a:p>
            <a:pPr algn="just"/>
            <a:r>
              <a:rPr lang="es-ES" dirty="0">
                <a:solidFill>
                  <a:srgbClr val="10253F"/>
                </a:solidFill>
                <a:latin typeface="Calibri" panose="020F0502020204030204" pitchFamily="34" charset="0"/>
              </a:rPr>
              <a:t>Lo más importante es centrarse en la tecnología.</a:t>
            </a:r>
            <a:endParaRPr lang="es-CL" dirty="0"/>
          </a:p>
        </p:txBody>
      </p:sp>
      <p:sp>
        <p:nvSpPr>
          <p:cNvPr id="11" name="Rectángulo 10"/>
          <p:cNvSpPr/>
          <p:nvPr/>
        </p:nvSpPr>
        <p:spPr>
          <a:xfrm>
            <a:off x="9290916" y="2470608"/>
            <a:ext cx="2557228" cy="923330"/>
          </a:xfrm>
          <a:prstGeom prst="rect">
            <a:avLst/>
          </a:prstGeom>
        </p:spPr>
        <p:txBody>
          <a:bodyPr wrap="square">
            <a:spAutoFit/>
          </a:bodyPr>
          <a:lstStyle/>
          <a:p>
            <a:r>
              <a:rPr lang="es-ES" b="1" dirty="0">
                <a:solidFill>
                  <a:srgbClr val="10253F"/>
                </a:solidFill>
              </a:rPr>
              <a:t>FALSO, </a:t>
            </a:r>
            <a:r>
              <a:rPr lang="es-ES" dirty="0">
                <a:solidFill>
                  <a:srgbClr val="10253F"/>
                </a:solidFill>
              </a:rPr>
              <a:t>también en requerimientos del negocio.</a:t>
            </a:r>
            <a:endParaRPr lang="es-CL" dirty="0"/>
          </a:p>
        </p:txBody>
      </p:sp>
      <p:sp>
        <p:nvSpPr>
          <p:cNvPr id="12" name="Rectángulo 11"/>
          <p:cNvSpPr/>
          <p:nvPr/>
        </p:nvSpPr>
        <p:spPr>
          <a:xfrm>
            <a:off x="292006" y="3963657"/>
            <a:ext cx="2457201" cy="923330"/>
          </a:xfrm>
          <a:prstGeom prst="rect">
            <a:avLst/>
          </a:prstGeom>
        </p:spPr>
        <p:txBody>
          <a:bodyPr wrap="square">
            <a:spAutoFit/>
          </a:bodyPr>
          <a:lstStyle/>
          <a:p>
            <a:pPr algn="just"/>
            <a:r>
              <a:rPr lang="es-ES" dirty="0">
                <a:solidFill>
                  <a:srgbClr val="10253F"/>
                </a:solidFill>
                <a:latin typeface="Calibri" panose="020F0502020204030204" pitchFamily="34" charset="0"/>
              </a:rPr>
              <a:t>Proyectos largos aseguran el éxito de la iniciativa.</a:t>
            </a:r>
            <a:endParaRPr lang="es-CL" dirty="0"/>
          </a:p>
        </p:txBody>
      </p:sp>
      <p:sp>
        <p:nvSpPr>
          <p:cNvPr id="14" name="Flecha derecha 13"/>
          <p:cNvSpPr/>
          <p:nvPr/>
        </p:nvSpPr>
        <p:spPr>
          <a:xfrm>
            <a:off x="2960660" y="2734464"/>
            <a:ext cx="735792" cy="3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Flecha derecha 14"/>
          <p:cNvSpPr/>
          <p:nvPr/>
        </p:nvSpPr>
        <p:spPr>
          <a:xfrm>
            <a:off x="8264181" y="2734464"/>
            <a:ext cx="735792" cy="3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ángulo 15"/>
          <p:cNvSpPr/>
          <p:nvPr/>
        </p:nvSpPr>
        <p:spPr>
          <a:xfrm>
            <a:off x="3921414" y="3850852"/>
            <a:ext cx="1747866" cy="923330"/>
          </a:xfrm>
          <a:prstGeom prst="rect">
            <a:avLst/>
          </a:prstGeom>
        </p:spPr>
        <p:txBody>
          <a:bodyPr wrap="square">
            <a:spAutoFit/>
          </a:bodyPr>
          <a:lstStyle/>
          <a:p>
            <a:r>
              <a:rPr lang="es-ES" b="1" dirty="0">
                <a:solidFill>
                  <a:srgbClr val="10253F"/>
                </a:solidFill>
                <a:latin typeface="+mj-lt"/>
              </a:rPr>
              <a:t>FALSO, </a:t>
            </a:r>
            <a:r>
              <a:rPr lang="es-ES" dirty="0">
                <a:solidFill>
                  <a:srgbClr val="10253F"/>
                </a:solidFill>
                <a:latin typeface="+mj-lt"/>
              </a:rPr>
              <a:t>Proyectos interminables se diluyen.</a:t>
            </a:r>
            <a:endParaRPr lang="es-CL" dirty="0">
              <a:latin typeface="+mj-lt"/>
            </a:endParaRPr>
          </a:p>
        </p:txBody>
      </p:sp>
      <p:sp>
        <p:nvSpPr>
          <p:cNvPr id="17" name="Flecha derecha 16"/>
          <p:cNvSpPr/>
          <p:nvPr/>
        </p:nvSpPr>
        <p:spPr>
          <a:xfrm>
            <a:off x="2894679" y="4114708"/>
            <a:ext cx="735792" cy="3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ángulo 17"/>
          <p:cNvSpPr/>
          <p:nvPr/>
        </p:nvSpPr>
        <p:spPr>
          <a:xfrm>
            <a:off x="5951973" y="3858774"/>
            <a:ext cx="2193223" cy="1200329"/>
          </a:xfrm>
          <a:prstGeom prst="rect">
            <a:avLst/>
          </a:prstGeom>
        </p:spPr>
        <p:txBody>
          <a:bodyPr wrap="square">
            <a:spAutoFit/>
          </a:bodyPr>
          <a:lstStyle/>
          <a:p>
            <a:r>
              <a:rPr lang="es-ES" dirty="0">
                <a:solidFill>
                  <a:srgbClr val="10253F"/>
                </a:solidFill>
                <a:latin typeface="Calibri" panose="020F0502020204030204" pitchFamily="34" charset="0"/>
              </a:rPr>
              <a:t>La presentación de resultados es tan importante como el rendimiento.</a:t>
            </a:r>
            <a:endParaRPr lang="es-CL" dirty="0"/>
          </a:p>
        </p:txBody>
      </p:sp>
      <p:sp>
        <p:nvSpPr>
          <p:cNvPr id="19" name="Rectángulo 18"/>
          <p:cNvSpPr/>
          <p:nvPr/>
        </p:nvSpPr>
        <p:spPr>
          <a:xfrm>
            <a:off x="9290916" y="4114707"/>
            <a:ext cx="2557228" cy="369332"/>
          </a:xfrm>
          <a:prstGeom prst="rect">
            <a:avLst/>
          </a:prstGeom>
        </p:spPr>
        <p:txBody>
          <a:bodyPr wrap="square">
            <a:spAutoFit/>
          </a:bodyPr>
          <a:lstStyle/>
          <a:p>
            <a:r>
              <a:rPr lang="es-ES" b="1" dirty="0">
                <a:solidFill>
                  <a:srgbClr val="10253F"/>
                </a:solidFill>
              </a:rPr>
              <a:t>VERDADERO</a:t>
            </a:r>
            <a:endParaRPr lang="es-CL" dirty="0"/>
          </a:p>
        </p:txBody>
      </p:sp>
      <p:sp>
        <p:nvSpPr>
          <p:cNvPr id="20" name="Flecha derecha 19"/>
          <p:cNvSpPr/>
          <p:nvPr/>
        </p:nvSpPr>
        <p:spPr>
          <a:xfrm>
            <a:off x="8264181" y="4114707"/>
            <a:ext cx="735792" cy="3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ángulo 20"/>
          <p:cNvSpPr/>
          <p:nvPr/>
        </p:nvSpPr>
        <p:spPr>
          <a:xfrm>
            <a:off x="216587" y="5591257"/>
            <a:ext cx="2625088" cy="923330"/>
          </a:xfrm>
          <a:prstGeom prst="rect">
            <a:avLst/>
          </a:prstGeom>
        </p:spPr>
        <p:txBody>
          <a:bodyPr wrap="square">
            <a:spAutoFit/>
          </a:bodyPr>
          <a:lstStyle/>
          <a:p>
            <a:r>
              <a:rPr lang="es-ES" dirty="0">
                <a:solidFill>
                  <a:srgbClr val="10253F"/>
                </a:solidFill>
                <a:latin typeface="Calibri" panose="020F0502020204030204" pitchFamily="34" charset="0"/>
              </a:rPr>
              <a:t>La tecnología y los requerimientos no cambian en el tiempo.</a:t>
            </a:r>
            <a:endParaRPr lang="es-CL" dirty="0"/>
          </a:p>
        </p:txBody>
      </p:sp>
      <p:sp>
        <p:nvSpPr>
          <p:cNvPr id="22" name="Rectángulo 21"/>
          <p:cNvSpPr/>
          <p:nvPr/>
        </p:nvSpPr>
        <p:spPr>
          <a:xfrm>
            <a:off x="3784002" y="5503211"/>
            <a:ext cx="1885277" cy="923330"/>
          </a:xfrm>
          <a:prstGeom prst="rect">
            <a:avLst/>
          </a:prstGeom>
        </p:spPr>
        <p:txBody>
          <a:bodyPr wrap="square">
            <a:spAutoFit/>
          </a:bodyPr>
          <a:lstStyle/>
          <a:p>
            <a:r>
              <a:rPr lang="es-ES" b="1" dirty="0">
                <a:solidFill>
                  <a:srgbClr val="10253F"/>
                </a:solidFill>
                <a:latin typeface="+mj-lt"/>
              </a:rPr>
              <a:t>FALSO, </a:t>
            </a:r>
            <a:r>
              <a:rPr lang="es-ES" dirty="0">
                <a:solidFill>
                  <a:srgbClr val="10253F"/>
                </a:solidFill>
                <a:latin typeface="+mj-lt"/>
              </a:rPr>
              <a:t>hay que adaptar los datos a nuevos </a:t>
            </a:r>
            <a:r>
              <a:rPr lang="es-ES" dirty="0" err="1">
                <a:solidFill>
                  <a:srgbClr val="10253F"/>
                </a:solidFill>
                <a:latin typeface="+mj-lt"/>
              </a:rPr>
              <a:t>req</a:t>
            </a:r>
            <a:r>
              <a:rPr lang="es-ES" dirty="0">
                <a:solidFill>
                  <a:srgbClr val="10253F"/>
                </a:solidFill>
                <a:latin typeface="+mj-lt"/>
              </a:rPr>
              <a:t>.</a:t>
            </a:r>
            <a:endParaRPr lang="es-CL" dirty="0">
              <a:latin typeface="+mj-lt"/>
            </a:endParaRPr>
          </a:p>
        </p:txBody>
      </p:sp>
      <p:sp>
        <p:nvSpPr>
          <p:cNvPr id="23" name="Flecha derecha 22"/>
          <p:cNvSpPr/>
          <p:nvPr/>
        </p:nvSpPr>
        <p:spPr>
          <a:xfrm>
            <a:off x="2757268" y="5767067"/>
            <a:ext cx="735792" cy="3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Rectángulo 23"/>
          <p:cNvSpPr/>
          <p:nvPr/>
        </p:nvSpPr>
        <p:spPr>
          <a:xfrm>
            <a:off x="5960221" y="5397735"/>
            <a:ext cx="2184975" cy="1200329"/>
          </a:xfrm>
          <a:prstGeom prst="rect">
            <a:avLst/>
          </a:prstGeom>
        </p:spPr>
        <p:txBody>
          <a:bodyPr wrap="square">
            <a:spAutoFit/>
          </a:bodyPr>
          <a:lstStyle/>
          <a:p>
            <a:pPr algn="just"/>
            <a:r>
              <a:rPr lang="es-ES" dirty="0">
                <a:solidFill>
                  <a:srgbClr val="10253F"/>
                </a:solidFill>
                <a:latin typeface="Calibri" panose="020F0502020204030204" pitchFamily="34" charset="0"/>
              </a:rPr>
              <a:t>Los usuarios deben adaptarse a las herramientas complejas</a:t>
            </a:r>
            <a:endParaRPr lang="es-CL" dirty="0"/>
          </a:p>
        </p:txBody>
      </p:sp>
      <p:sp>
        <p:nvSpPr>
          <p:cNvPr id="25" name="Rectángulo 24"/>
          <p:cNvSpPr/>
          <p:nvPr/>
        </p:nvSpPr>
        <p:spPr>
          <a:xfrm>
            <a:off x="9290916" y="5503211"/>
            <a:ext cx="2557228" cy="923330"/>
          </a:xfrm>
          <a:prstGeom prst="rect">
            <a:avLst/>
          </a:prstGeom>
        </p:spPr>
        <p:txBody>
          <a:bodyPr wrap="square">
            <a:spAutoFit/>
          </a:bodyPr>
          <a:lstStyle/>
          <a:p>
            <a:r>
              <a:rPr lang="es-ES" b="1" dirty="0">
                <a:solidFill>
                  <a:srgbClr val="10253F"/>
                </a:solidFill>
              </a:rPr>
              <a:t>FALSO, </a:t>
            </a:r>
            <a:r>
              <a:rPr lang="es-ES" dirty="0">
                <a:solidFill>
                  <a:srgbClr val="10253F"/>
                </a:solidFill>
              </a:rPr>
              <a:t>no las usarán las personas no especialistas.</a:t>
            </a:r>
            <a:endParaRPr lang="es-CL" dirty="0"/>
          </a:p>
        </p:txBody>
      </p:sp>
      <p:sp>
        <p:nvSpPr>
          <p:cNvPr id="26" name="Flecha derecha 25"/>
          <p:cNvSpPr/>
          <p:nvPr/>
        </p:nvSpPr>
        <p:spPr>
          <a:xfrm>
            <a:off x="8264181" y="5767067"/>
            <a:ext cx="735792" cy="3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209604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500" fill="hold"/>
                                        <p:tgtEl>
                                          <p:spTgt spid="24"/>
                                        </p:tgtEl>
                                        <p:attrNameLst>
                                          <p:attrName>ppt_w</p:attrName>
                                        </p:attrNameLst>
                                      </p:cBhvr>
                                      <p:tavLst>
                                        <p:tav tm="0">
                                          <p:val>
                                            <p:fltVal val="0"/>
                                          </p:val>
                                        </p:tav>
                                        <p:tav tm="100000">
                                          <p:val>
                                            <p:strVal val="#ppt_w"/>
                                          </p:val>
                                        </p:tav>
                                      </p:tavLst>
                                    </p:anim>
                                    <p:anim calcmode="lin" valueType="num">
                                      <p:cBhvr>
                                        <p:cTn id="83" dur="500" fill="hold"/>
                                        <p:tgtEl>
                                          <p:spTgt spid="24"/>
                                        </p:tgtEl>
                                        <p:attrNameLst>
                                          <p:attrName>ppt_h</p:attrName>
                                        </p:attrNameLst>
                                      </p:cBhvr>
                                      <p:tavLst>
                                        <p:tav tm="0">
                                          <p:val>
                                            <p:fltVal val="0"/>
                                          </p:val>
                                        </p:tav>
                                        <p:tav tm="100000">
                                          <p:val>
                                            <p:strVal val="#ppt_h"/>
                                          </p:val>
                                        </p:tav>
                                      </p:tavLst>
                                    </p:anim>
                                    <p:animEffect transition="in" filter="fade">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left)">
                                      <p:cBhvr>
                                        <p:cTn id="89" dur="500"/>
                                        <p:tgtEl>
                                          <p:spTgt spid="2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left)">
                                      <p:cBhvr>
                                        <p:cTn id="9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animBg="1"/>
      <p:bldP spid="15" grpId="0" animBg="1"/>
      <p:bldP spid="16" grpId="0"/>
      <p:bldP spid="17" grpId="0" animBg="1"/>
      <p:bldP spid="18" grpId="0"/>
      <p:bldP spid="19" grpId="0"/>
      <p:bldP spid="20" grpId="0" animBg="1"/>
      <p:bldP spid="21" grpId="0"/>
      <p:bldP spid="22" grpId="0"/>
      <p:bldP spid="23" grpId="0" animBg="1"/>
      <p:bldP spid="24" grpId="0"/>
      <p:bldP spid="25" grpId="0"/>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1.- ¿ QUE </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ES </a:t>
            </a: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DATAWAREHOUSE ?</a:t>
            </a:r>
            <a:endPar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198120" y="2809708"/>
            <a:ext cx="11795760" cy="1200329"/>
          </a:xfrm>
          <a:prstGeom prst="rect">
            <a:avLst/>
          </a:prstGeom>
        </p:spPr>
        <p:txBody>
          <a:bodyPr wrap="square">
            <a:spAutoFit/>
          </a:bodyPr>
          <a:lstStyle/>
          <a:p>
            <a:pPr algn="just"/>
            <a:r>
              <a:rPr lang="es-ES" dirty="0">
                <a:solidFill>
                  <a:srgbClr val="777777"/>
                </a:solidFill>
                <a:latin typeface="+mj-lt"/>
              </a:rPr>
              <a:t>	Un </a:t>
            </a:r>
            <a:r>
              <a:rPr lang="es-ES" dirty="0" err="1">
                <a:solidFill>
                  <a:srgbClr val="777777"/>
                </a:solidFill>
                <a:latin typeface="+mj-lt"/>
              </a:rPr>
              <a:t>Datawarehouse</a:t>
            </a:r>
            <a:r>
              <a:rPr lang="es-ES" dirty="0">
                <a:solidFill>
                  <a:srgbClr val="777777"/>
                </a:solidFill>
                <a:latin typeface="+mj-lt"/>
              </a:rPr>
              <a:t> es una base de datos corporativa que se caracteriza por integrar y depurar información de una o más fuentes distintas, para luego procesarla permitiendo su análisis desde infinidad de </a:t>
            </a:r>
            <a:r>
              <a:rPr lang="es-ES" dirty="0" smtClean="0">
                <a:solidFill>
                  <a:srgbClr val="777777"/>
                </a:solidFill>
                <a:latin typeface="+mj-lt"/>
              </a:rPr>
              <a:t>perspectivas </a:t>
            </a:r>
            <a:r>
              <a:rPr lang="es-ES" dirty="0">
                <a:solidFill>
                  <a:srgbClr val="777777"/>
                </a:solidFill>
                <a:latin typeface="+mj-lt"/>
              </a:rPr>
              <a:t>y con grandes velocidades de respuesta. La creación de un </a:t>
            </a:r>
            <a:r>
              <a:rPr lang="es-ES" dirty="0" err="1">
                <a:solidFill>
                  <a:srgbClr val="777777"/>
                </a:solidFill>
                <a:latin typeface="+mj-lt"/>
              </a:rPr>
              <a:t>datawarehouse</a:t>
            </a:r>
            <a:r>
              <a:rPr lang="es-ES" dirty="0">
                <a:solidFill>
                  <a:srgbClr val="777777"/>
                </a:solidFill>
                <a:latin typeface="+mj-lt"/>
              </a:rPr>
              <a:t> representa en la mayoría de las ocasiones el primer paso, desde el punto de vista técnico, para implantar una solución completa y fiable de Business </a:t>
            </a:r>
            <a:r>
              <a:rPr lang="es-ES" dirty="0" err="1">
                <a:solidFill>
                  <a:srgbClr val="777777"/>
                </a:solidFill>
                <a:latin typeface="+mj-lt"/>
              </a:rPr>
              <a:t>Intelligence</a:t>
            </a:r>
            <a:endParaRPr lang="es-ES" dirty="0">
              <a:solidFill>
                <a:srgbClr val="777777"/>
              </a:solidFill>
              <a:latin typeface="+mj-lt"/>
            </a:endParaRPr>
          </a:p>
        </p:txBody>
      </p:sp>
      <p:pic>
        <p:nvPicPr>
          <p:cNvPr id="6" name="Imagen 5" descr="Datawarehouse"/>
          <p:cNvPicPr/>
          <p:nvPr/>
        </p:nvPicPr>
        <p:blipFill>
          <a:blip r:embed="rId3">
            <a:extLst>
              <a:ext uri="{28A0092B-C50C-407E-A947-70E740481C1C}">
                <a14:useLocalDpi xmlns:a14="http://schemas.microsoft.com/office/drawing/2010/main" val="0"/>
              </a:ext>
            </a:extLst>
          </a:blip>
          <a:srcRect/>
          <a:stretch>
            <a:fillRect/>
          </a:stretch>
        </p:blipFill>
        <p:spPr bwMode="auto">
          <a:xfrm>
            <a:off x="1110341" y="4241651"/>
            <a:ext cx="3091678" cy="2485720"/>
          </a:xfrm>
          <a:prstGeom prst="rect">
            <a:avLst/>
          </a:prstGeom>
          <a:noFill/>
          <a:ln>
            <a:noFill/>
          </a:ln>
        </p:spPr>
      </p:pic>
      <p:sp>
        <p:nvSpPr>
          <p:cNvPr id="3" name="Rectángulo 2"/>
          <p:cNvSpPr/>
          <p:nvPr/>
        </p:nvSpPr>
        <p:spPr>
          <a:xfrm>
            <a:off x="5699760" y="4241651"/>
            <a:ext cx="6096000" cy="2031325"/>
          </a:xfrm>
          <a:prstGeom prst="rect">
            <a:avLst/>
          </a:prstGeom>
        </p:spPr>
        <p:txBody>
          <a:bodyPr wrap="square">
            <a:spAutoFit/>
          </a:bodyPr>
          <a:lstStyle/>
          <a:p>
            <a:pPr algn="just"/>
            <a:r>
              <a:rPr lang="es-CL" dirty="0" smtClean="0">
                <a:solidFill>
                  <a:srgbClr val="777777"/>
                </a:solidFill>
                <a:latin typeface="+mj-lt"/>
              </a:rPr>
              <a:t>	La </a:t>
            </a:r>
            <a:r>
              <a:rPr lang="es-CL" dirty="0">
                <a:solidFill>
                  <a:srgbClr val="777777"/>
                </a:solidFill>
                <a:latin typeface="+mj-lt"/>
              </a:rPr>
              <a:t>ventaja principal de este tipo de bases de datos radica en las estructuras en las que se almacena la información (modelos de tablas en estrella, en copo de nieve, cubos relacionales... </a:t>
            </a:r>
            <a:r>
              <a:rPr lang="es-CL" dirty="0" err="1">
                <a:solidFill>
                  <a:srgbClr val="777777"/>
                </a:solidFill>
                <a:latin typeface="+mj-lt"/>
              </a:rPr>
              <a:t>etc</a:t>
            </a:r>
            <a:r>
              <a:rPr lang="es-CL" dirty="0">
                <a:solidFill>
                  <a:srgbClr val="777777"/>
                </a:solidFill>
                <a:latin typeface="+mj-lt"/>
              </a:rPr>
              <a:t>). Este tipo de persistencia de la información es homogénea y fiable, y permite la consulta y el tratamiento jerarquizado de la misma (siempre en un entorno diferente a los sistemas operacionales).</a:t>
            </a:r>
            <a:endParaRPr lang="en-US" dirty="0">
              <a:solidFill>
                <a:srgbClr val="777777"/>
              </a:solidFill>
              <a:latin typeface="+mj-lt"/>
            </a:endParaRPr>
          </a:p>
        </p:txBody>
      </p:sp>
    </p:spTree>
    <p:extLst>
      <p:ext uri="{BB962C8B-B14F-4D97-AF65-F5344CB8AC3E}">
        <p14:creationId xmlns:p14="http://schemas.microsoft.com/office/powerpoint/2010/main" val="209047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1.- ¿ QUE </a:t>
            </a: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ES </a:t>
            </a: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DATAWAREHOUSE ?</a:t>
            </a:r>
            <a:endPar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673826" y="2653098"/>
            <a:ext cx="10844348" cy="646331"/>
          </a:xfrm>
          <a:prstGeom prst="rect">
            <a:avLst/>
          </a:prstGeom>
        </p:spPr>
        <p:txBody>
          <a:bodyPr wrap="square">
            <a:spAutoFit/>
          </a:bodyPr>
          <a:lstStyle/>
          <a:p>
            <a:pPr algn="just"/>
            <a:r>
              <a:rPr lang="es-ES" dirty="0">
                <a:solidFill>
                  <a:srgbClr val="777777"/>
                </a:solidFill>
                <a:latin typeface="+mj-lt"/>
              </a:rPr>
              <a:t>	El término </a:t>
            </a:r>
            <a:r>
              <a:rPr lang="es-ES" dirty="0" err="1">
                <a:solidFill>
                  <a:srgbClr val="777777"/>
                </a:solidFill>
                <a:latin typeface="+mj-lt"/>
              </a:rPr>
              <a:t>Datawarehouse</a:t>
            </a:r>
            <a:r>
              <a:rPr lang="es-ES" dirty="0">
                <a:solidFill>
                  <a:srgbClr val="777777"/>
                </a:solidFill>
                <a:latin typeface="+mj-lt"/>
              </a:rPr>
              <a:t> fue acuñado por primera vez por Bill </a:t>
            </a:r>
            <a:r>
              <a:rPr lang="es-ES" dirty="0" err="1">
                <a:solidFill>
                  <a:srgbClr val="777777"/>
                </a:solidFill>
                <a:latin typeface="+mj-lt"/>
              </a:rPr>
              <a:t>Inmon</a:t>
            </a:r>
            <a:r>
              <a:rPr lang="es-ES" dirty="0">
                <a:solidFill>
                  <a:srgbClr val="777777"/>
                </a:solidFill>
                <a:latin typeface="+mj-lt"/>
              </a:rPr>
              <a:t>, y se traduce literalmente como almacén de datos</a:t>
            </a:r>
          </a:p>
        </p:txBody>
      </p:sp>
      <p:sp>
        <p:nvSpPr>
          <p:cNvPr id="3" name="Rectángulo 2"/>
          <p:cNvSpPr/>
          <p:nvPr/>
        </p:nvSpPr>
        <p:spPr>
          <a:xfrm>
            <a:off x="4302034" y="3870516"/>
            <a:ext cx="7216140" cy="1477328"/>
          </a:xfrm>
          <a:prstGeom prst="rect">
            <a:avLst/>
          </a:prstGeom>
        </p:spPr>
        <p:txBody>
          <a:bodyPr wrap="square">
            <a:spAutoFit/>
          </a:bodyPr>
          <a:lstStyle/>
          <a:p>
            <a:pPr algn="just"/>
            <a:r>
              <a:rPr lang="es-ES" dirty="0">
                <a:solidFill>
                  <a:srgbClr val="777777"/>
                </a:solidFill>
                <a:latin typeface="+mj-lt"/>
              </a:rPr>
              <a:t>William H. ( Bill ) </a:t>
            </a:r>
            <a:r>
              <a:rPr lang="es-ES" dirty="0" err="1">
                <a:solidFill>
                  <a:srgbClr val="777777"/>
                </a:solidFill>
                <a:latin typeface="+mj-lt"/>
              </a:rPr>
              <a:t>Inmon</a:t>
            </a:r>
            <a:r>
              <a:rPr lang="es-ES" dirty="0">
                <a:solidFill>
                  <a:srgbClr val="777777"/>
                </a:solidFill>
                <a:latin typeface="+mj-lt"/>
              </a:rPr>
              <a:t> nació el 20 de julio de 1945 en San Diego, California </a:t>
            </a:r>
            <a:r>
              <a:rPr lang="es-ES" dirty="0" smtClean="0">
                <a:solidFill>
                  <a:srgbClr val="777777"/>
                </a:solidFill>
                <a:latin typeface="+mj-lt"/>
              </a:rPr>
              <a:t>Recibió </a:t>
            </a:r>
            <a:r>
              <a:rPr lang="es-ES" dirty="0">
                <a:solidFill>
                  <a:srgbClr val="777777"/>
                </a:solidFill>
                <a:latin typeface="+mj-lt"/>
              </a:rPr>
              <a:t>su licenciatura en matemáticas de la Universidad de Yale y su maestría en ciencias de la computación de la Universidad Estatal de Nuevo México </a:t>
            </a:r>
            <a:r>
              <a:rPr lang="es-ES" dirty="0" smtClean="0">
                <a:solidFill>
                  <a:srgbClr val="777777"/>
                </a:solidFill>
                <a:latin typeface="+mj-lt"/>
              </a:rPr>
              <a:t>.</a:t>
            </a:r>
          </a:p>
          <a:p>
            <a:pPr algn="just"/>
            <a:r>
              <a:rPr lang="es-ES" dirty="0" smtClean="0">
                <a:solidFill>
                  <a:srgbClr val="777777"/>
                </a:solidFill>
                <a:latin typeface="+mj-lt"/>
              </a:rPr>
              <a:t>Reconocido </a:t>
            </a:r>
            <a:r>
              <a:rPr lang="es-ES" dirty="0">
                <a:solidFill>
                  <a:srgbClr val="777777"/>
                </a:solidFill>
                <a:latin typeface="+mj-lt"/>
              </a:rPr>
              <a:t>por muchos como el padre del almacén de datos </a:t>
            </a:r>
            <a:endParaRPr lang="es-CL" dirty="0">
              <a:solidFill>
                <a:srgbClr val="777777"/>
              </a:solidFill>
              <a:latin typeface="+mj-lt"/>
            </a:endParaRPr>
          </a:p>
        </p:txBody>
      </p:sp>
      <p:pic>
        <p:nvPicPr>
          <p:cNvPr id="1026" name="Picture 2" descr="Resultado de imagen para Bill Inm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05062"/>
            <a:ext cx="3241221" cy="307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9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up)">
                                      <p:cBhvr>
                                        <p:cTn id="12" dur="500"/>
                                        <p:tgtEl>
                                          <p:spTgt spid="102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5731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Características  de un </a:t>
            </a:r>
            <a:r>
              <a:rPr lang="es-ES"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Datawarehouse</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graphicFrame>
        <p:nvGraphicFramePr>
          <p:cNvPr id="4" name="Diagrama 3"/>
          <p:cNvGraphicFramePr/>
          <p:nvPr>
            <p:extLst>
              <p:ext uri="{D42A27DB-BD31-4B8C-83A1-F6EECF244321}">
                <p14:modId xmlns:p14="http://schemas.microsoft.com/office/powerpoint/2010/main" val="4127599901"/>
              </p:ext>
            </p:extLst>
          </p:nvPr>
        </p:nvGraphicFramePr>
        <p:xfrm>
          <a:off x="-10088" y="2161779"/>
          <a:ext cx="7673703" cy="4570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Resultado de imagen para data warehou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0506" y="3123601"/>
            <a:ext cx="3809148"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56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C06BE03F-F534-46E7-BD09-BBC2AC0555DA}"/>
                                            </p:graphicEl>
                                          </p:spTgt>
                                        </p:tgtEl>
                                        <p:attrNameLst>
                                          <p:attrName>style.visibility</p:attrName>
                                        </p:attrNameLst>
                                      </p:cBhvr>
                                      <p:to>
                                        <p:strVal val="visible"/>
                                      </p:to>
                                    </p:set>
                                    <p:animEffect transition="in" filter="wipe(down)">
                                      <p:cBhvr>
                                        <p:cTn id="7" dur="500"/>
                                        <p:tgtEl>
                                          <p:spTgt spid="4">
                                            <p:graphicEl>
                                              <a:dgm id="{C06BE03F-F534-46E7-BD09-BBC2AC0555D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02466363-2F9F-4268-9353-32A827D96667}"/>
                                            </p:graphicEl>
                                          </p:spTgt>
                                        </p:tgtEl>
                                        <p:attrNameLst>
                                          <p:attrName>style.visibility</p:attrName>
                                        </p:attrNameLst>
                                      </p:cBhvr>
                                      <p:to>
                                        <p:strVal val="visible"/>
                                      </p:to>
                                    </p:set>
                                    <p:animEffect transition="in" filter="wipe(down)">
                                      <p:cBhvr>
                                        <p:cTn id="12" dur="500"/>
                                        <p:tgtEl>
                                          <p:spTgt spid="4">
                                            <p:graphicEl>
                                              <a:dgm id="{02466363-2F9F-4268-9353-32A827D96667}"/>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graphicEl>
                                              <a:dgm id="{162BCF0E-7C2C-48AD-AAB7-59A00480102F}"/>
                                            </p:graphicEl>
                                          </p:spTgt>
                                        </p:tgtEl>
                                        <p:attrNameLst>
                                          <p:attrName>style.visibility</p:attrName>
                                        </p:attrNameLst>
                                      </p:cBhvr>
                                      <p:to>
                                        <p:strVal val="visible"/>
                                      </p:to>
                                    </p:set>
                                    <p:animEffect transition="in" filter="wipe(down)">
                                      <p:cBhvr>
                                        <p:cTn id="15" dur="500"/>
                                        <p:tgtEl>
                                          <p:spTgt spid="4">
                                            <p:graphicEl>
                                              <a:dgm id="{162BCF0E-7C2C-48AD-AAB7-59A00480102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graphicEl>
                                              <a:dgm id="{8780C92A-9659-4643-BC04-4907A8E612D8}"/>
                                            </p:graphicEl>
                                          </p:spTgt>
                                        </p:tgtEl>
                                        <p:attrNameLst>
                                          <p:attrName>style.visibility</p:attrName>
                                        </p:attrNameLst>
                                      </p:cBhvr>
                                      <p:to>
                                        <p:strVal val="visible"/>
                                      </p:to>
                                    </p:set>
                                    <p:animEffect transition="in" filter="wipe(down)">
                                      <p:cBhvr>
                                        <p:cTn id="20" dur="500"/>
                                        <p:tgtEl>
                                          <p:spTgt spid="4">
                                            <p:graphicEl>
                                              <a:dgm id="{8780C92A-9659-4643-BC04-4907A8E612D8}"/>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graphicEl>
                                              <a:dgm id="{5A49453A-4CC7-41B7-A7C9-72F74FC4CD64}"/>
                                            </p:graphicEl>
                                          </p:spTgt>
                                        </p:tgtEl>
                                        <p:attrNameLst>
                                          <p:attrName>style.visibility</p:attrName>
                                        </p:attrNameLst>
                                      </p:cBhvr>
                                      <p:to>
                                        <p:strVal val="visible"/>
                                      </p:to>
                                    </p:set>
                                    <p:animEffect transition="in" filter="wipe(down)">
                                      <p:cBhvr>
                                        <p:cTn id="23" dur="500"/>
                                        <p:tgtEl>
                                          <p:spTgt spid="4">
                                            <p:graphicEl>
                                              <a:dgm id="{5A49453A-4CC7-41B7-A7C9-72F74FC4CD6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graphicEl>
                                              <a:dgm id="{8D3915DE-BBEB-4F99-9399-BB03064415C9}"/>
                                            </p:graphicEl>
                                          </p:spTgt>
                                        </p:tgtEl>
                                        <p:attrNameLst>
                                          <p:attrName>style.visibility</p:attrName>
                                        </p:attrNameLst>
                                      </p:cBhvr>
                                      <p:to>
                                        <p:strVal val="visible"/>
                                      </p:to>
                                    </p:set>
                                    <p:animEffect transition="in" filter="wipe(down)">
                                      <p:cBhvr>
                                        <p:cTn id="28" dur="500"/>
                                        <p:tgtEl>
                                          <p:spTgt spid="4">
                                            <p:graphicEl>
                                              <a:dgm id="{8D3915DE-BBEB-4F99-9399-BB03064415C9}"/>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graphicEl>
                                              <a:dgm id="{1CD9D304-C034-40E3-AB25-23D42FB1B2B3}"/>
                                            </p:graphicEl>
                                          </p:spTgt>
                                        </p:tgtEl>
                                        <p:attrNameLst>
                                          <p:attrName>style.visibility</p:attrName>
                                        </p:attrNameLst>
                                      </p:cBhvr>
                                      <p:to>
                                        <p:strVal val="visible"/>
                                      </p:to>
                                    </p:set>
                                    <p:animEffect transition="in" filter="wipe(down)">
                                      <p:cBhvr>
                                        <p:cTn id="31" dur="500"/>
                                        <p:tgtEl>
                                          <p:spTgt spid="4">
                                            <p:graphicEl>
                                              <a:dgm id="{1CD9D304-C034-40E3-AB25-23D42FB1B2B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
                                            <p:graphicEl>
                                              <a:dgm id="{4F3A75C6-B3BB-41C4-81A5-98D01B765FF7}"/>
                                            </p:graphicEl>
                                          </p:spTgt>
                                        </p:tgtEl>
                                        <p:attrNameLst>
                                          <p:attrName>style.visibility</p:attrName>
                                        </p:attrNameLst>
                                      </p:cBhvr>
                                      <p:to>
                                        <p:strVal val="visible"/>
                                      </p:to>
                                    </p:set>
                                    <p:animEffect transition="in" filter="wipe(down)">
                                      <p:cBhvr>
                                        <p:cTn id="36" dur="500"/>
                                        <p:tgtEl>
                                          <p:spTgt spid="4">
                                            <p:graphicEl>
                                              <a:dgm id="{4F3A75C6-B3BB-41C4-81A5-98D01B765FF7}"/>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
                                            <p:graphicEl>
                                              <a:dgm id="{113A373E-97E4-41D2-9C64-A63B5409D899}"/>
                                            </p:graphicEl>
                                          </p:spTgt>
                                        </p:tgtEl>
                                        <p:attrNameLst>
                                          <p:attrName>style.visibility</p:attrName>
                                        </p:attrNameLst>
                                      </p:cBhvr>
                                      <p:to>
                                        <p:strVal val="visible"/>
                                      </p:to>
                                    </p:set>
                                    <p:animEffect transition="in" filter="wipe(down)">
                                      <p:cBhvr>
                                        <p:cTn id="39" dur="500"/>
                                        <p:tgtEl>
                                          <p:spTgt spid="4">
                                            <p:graphicEl>
                                              <a:dgm id="{113A373E-97E4-41D2-9C64-A63B5409D8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5731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UN DATAWAREHOUSE SE CARACTERIZA POR SER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3" name="Rectángulo 2"/>
          <p:cNvSpPr/>
          <p:nvPr/>
        </p:nvSpPr>
        <p:spPr>
          <a:xfrm>
            <a:off x="309155" y="2760158"/>
            <a:ext cx="2172788" cy="369332"/>
          </a:xfrm>
          <a:prstGeom prst="rect">
            <a:avLst/>
          </a:prstGeom>
        </p:spPr>
        <p:txBody>
          <a:bodyPr wrap="square">
            <a:spAutoFit/>
          </a:bodyPr>
          <a:lstStyle/>
          <a:p>
            <a:r>
              <a:rPr lang="es-ES" b="1" dirty="0" smtClean="0">
                <a:solidFill>
                  <a:schemeClr val="accent1">
                    <a:lumMod val="75000"/>
                  </a:schemeClr>
                </a:solidFill>
                <a:latin typeface="+mj-lt"/>
              </a:rPr>
              <a:t>INTEGRADO:</a:t>
            </a:r>
            <a:endParaRPr lang="es-ES" i="0" dirty="0">
              <a:solidFill>
                <a:schemeClr val="accent1">
                  <a:lumMod val="75000"/>
                </a:schemeClr>
              </a:solidFill>
              <a:effectLst/>
              <a:latin typeface="+mj-lt"/>
            </a:endParaRPr>
          </a:p>
        </p:txBody>
      </p:sp>
      <p:sp>
        <p:nvSpPr>
          <p:cNvPr id="8" name="Rectángulo 7"/>
          <p:cNvSpPr/>
          <p:nvPr/>
        </p:nvSpPr>
        <p:spPr>
          <a:xfrm>
            <a:off x="2172788" y="2413802"/>
            <a:ext cx="9191898" cy="1077218"/>
          </a:xfrm>
          <a:prstGeom prst="rect">
            <a:avLst/>
          </a:prstGeom>
        </p:spPr>
        <p:txBody>
          <a:bodyPr wrap="square">
            <a:spAutoFit/>
          </a:bodyPr>
          <a:lstStyle/>
          <a:p>
            <a:pPr algn="just"/>
            <a:r>
              <a:rPr lang="es-ES" sz="1600" dirty="0" smtClean="0">
                <a:solidFill>
                  <a:schemeClr val="accent1">
                    <a:lumMod val="75000"/>
                  </a:schemeClr>
                </a:solidFill>
                <a:latin typeface="+mj-lt"/>
              </a:rPr>
              <a:t>Los </a:t>
            </a:r>
            <a:r>
              <a:rPr lang="es-ES" sz="1600" dirty="0">
                <a:solidFill>
                  <a:schemeClr val="accent1">
                    <a:lumMod val="75000"/>
                  </a:schemeClr>
                </a:solidFill>
                <a:latin typeface="+mj-lt"/>
              </a:rPr>
              <a:t>datos almacenados en el </a:t>
            </a:r>
            <a:r>
              <a:rPr lang="es-ES" sz="1600" dirty="0" err="1">
                <a:solidFill>
                  <a:schemeClr val="accent1">
                    <a:lumMod val="75000"/>
                  </a:schemeClr>
                </a:solidFill>
                <a:latin typeface="+mj-lt"/>
              </a:rPr>
              <a:t>datawarehouse</a:t>
            </a:r>
            <a:r>
              <a:rPr lang="es-ES" sz="1600" dirty="0">
                <a:solidFill>
                  <a:schemeClr val="accent1">
                    <a:lumMod val="75000"/>
                  </a:schemeClr>
                </a:solidFill>
                <a:latin typeface="+mj-lt"/>
              </a:rPr>
              <a:t> deben integrarse en una estructura consistente, por lo que las inconsistencias existentes entre los diversos sistemas operacionales deben ser eliminadas. La información suele estructurarse también en distintos niveles de detalle para adecuarse a las distintas necesidades de los usuarios.</a:t>
            </a:r>
          </a:p>
        </p:txBody>
      </p:sp>
      <p:pic>
        <p:nvPicPr>
          <p:cNvPr id="13" name="Imagen 12"/>
          <p:cNvPicPr>
            <a:picLocks noChangeAspect="1"/>
          </p:cNvPicPr>
          <p:nvPr/>
        </p:nvPicPr>
        <p:blipFill>
          <a:blip r:embed="rId3"/>
          <a:stretch>
            <a:fillRect/>
          </a:stretch>
        </p:blipFill>
        <p:spPr>
          <a:xfrm>
            <a:off x="2700993" y="3743042"/>
            <a:ext cx="6042033" cy="2904387"/>
          </a:xfrm>
          <a:prstGeom prst="rect">
            <a:avLst/>
          </a:prstGeom>
        </p:spPr>
      </p:pic>
    </p:spTree>
    <p:extLst>
      <p:ext uri="{BB962C8B-B14F-4D97-AF65-F5344CB8AC3E}">
        <p14:creationId xmlns:p14="http://schemas.microsoft.com/office/powerpoint/2010/main" val="150429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5731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UN DATAWAREHOUSE SE CARACTERIZA POR SER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4" name="Rectángulo 3"/>
          <p:cNvSpPr/>
          <p:nvPr/>
        </p:nvSpPr>
        <p:spPr>
          <a:xfrm>
            <a:off x="216226" y="2421050"/>
            <a:ext cx="2172788" cy="338554"/>
          </a:xfrm>
          <a:prstGeom prst="rect">
            <a:avLst/>
          </a:prstGeom>
        </p:spPr>
        <p:txBody>
          <a:bodyPr wrap="square">
            <a:spAutoFit/>
          </a:bodyPr>
          <a:lstStyle/>
          <a:p>
            <a:r>
              <a:rPr lang="es-ES" sz="1600" b="1" dirty="0" smtClean="0">
                <a:solidFill>
                  <a:srgbClr val="00B050"/>
                </a:solidFill>
                <a:latin typeface="+mj-lt"/>
              </a:rPr>
              <a:t>TEMÁTICO:</a:t>
            </a:r>
            <a:endParaRPr lang="es-CL" sz="1600" dirty="0">
              <a:solidFill>
                <a:srgbClr val="00B050"/>
              </a:solidFill>
              <a:latin typeface="+mj-lt"/>
            </a:endParaRPr>
          </a:p>
        </p:txBody>
      </p:sp>
      <p:sp>
        <p:nvSpPr>
          <p:cNvPr id="9" name="Rectángulo 8"/>
          <p:cNvSpPr/>
          <p:nvPr/>
        </p:nvSpPr>
        <p:spPr>
          <a:xfrm>
            <a:off x="2075506" y="2161779"/>
            <a:ext cx="9191898" cy="1077218"/>
          </a:xfrm>
          <a:prstGeom prst="rect">
            <a:avLst/>
          </a:prstGeom>
        </p:spPr>
        <p:txBody>
          <a:bodyPr wrap="square">
            <a:spAutoFit/>
          </a:bodyPr>
          <a:lstStyle/>
          <a:p>
            <a:pPr algn="just"/>
            <a:r>
              <a:rPr lang="es-ES" sz="1600" dirty="0" smtClean="0">
                <a:solidFill>
                  <a:srgbClr val="00B050"/>
                </a:solidFill>
                <a:latin typeface="+mj-lt"/>
              </a:rPr>
              <a:t>Sólo </a:t>
            </a:r>
            <a:r>
              <a:rPr lang="es-ES" sz="1600" dirty="0">
                <a:solidFill>
                  <a:srgbClr val="00B050"/>
                </a:solidFill>
                <a:latin typeface="+mj-lt"/>
              </a:rPr>
              <a:t>los datos necesarios para el proceso de generación del conocimiento del negocio se integran desde el entorno operacional. Los datos se organizan por temas para facilitar su acceso y entendimiento por parte de los usuarios finales. Por ejemplo, todos los datos sobre clientes pueden ser consolidados en una única tabla del </a:t>
            </a:r>
            <a:r>
              <a:rPr lang="es-ES" sz="1600" dirty="0" err="1">
                <a:solidFill>
                  <a:srgbClr val="00B050"/>
                </a:solidFill>
                <a:latin typeface="+mj-lt"/>
              </a:rPr>
              <a:t>datawarehouse</a:t>
            </a:r>
            <a:r>
              <a:rPr lang="es-ES" sz="1600" dirty="0">
                <a:solidFill>
                  <a:srgbClr val="00B050"/>
                </a:solidFill>
                <a:latin typeface="+mj-lt"/>
              </a:rPr>
              <a:t>. </a:t>
            </a:r>
            <a:endParaRPr lang="es-CL" sz="1600" dirty="0">
              <a:solidFill>
                <a:srgbClr val="00B050"/>
              </a:solidFill>
              <a:latin typeface="+mj-lt"/>
            </a:endParaRPr>
          </a:p>
        </p:txBody>
      </p:sp>
      <p:pic>
        <p:nvPicPr>
          <p:cNvPr id="12" name="Imagen 11"/>
          <p:cNvPicPr>
            <a:picLocks noChangeAspect="1"/>
          </p:cNvPicPr>
          <p:nvPr/>
        </p:nvPicPr>
        <p:blipFill>
          <a:blip r:embed="rId3"/>
          <a:stretch>
            <a:fillRect/>
          </a:stretch>
        </p:blipFill>
        <p:spPr>
          <a:xfrm>
            <a:off x="1778012" y="3498268"/>
            <a:ext cx="8635976" cy="2957123"/>
          </a:xfrm>
          <a:prstGeom prst="rect">
            <a:avLst/>
          </a:prstGeom>
        </p:spPr>
      </p:pic>
    </p:spTree>
    <p:extLst>
      <p:ext uri="{BB962C8B-B14F-4D97-AF65-F5344CB8AC3E}">
        <p14:creationId xmlns:p14="http://schemas.microsoft.com/office/powerpoint/2010/main" val="316075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3 Marcador de contenido"/>
          <p:cNvPicPr>
            <a:picLocks noChangeAspect="1"/>
          </p:cNvPicPr>
          <p:nvPr/>
        </p:nvPicPr>
        <p:blipFill rotWithShape="1">
          <a:blip r:embed="rId2" cstate="print">
            <a:extLst>
              <a:ext uri="{28A0092B-C50C-407E-A947-70E740481C1C}">
                <a14:useLocalDpi xmlns:a14="http://schemas.microsoft.com/office/drawing/2010/main" val="0"/>
              </a:ext>
            </a:extLst>
          </a:blip>
          <a:srcRect r="1170"/>
          <a:stretch/>
        </p:blipFill>
        <p:spPr>
          <a:xfrm>
            <a:off x="0" y="0"/>
            <a:ext cx="12202088" cy="1505243"/>
          </a:xfrm>
          <a:prstGeom prst="rect">
            <a:avLst/>
          </a:prstGeom>
        </p:spPr>
      </p:pic>
      <p:sp>
        <p:nvSpPr>
          <p:cNvPr id="7" name="1 Título"/>
          <p:cNvSpPr>
            <a:spLocks noGrp="1"/>
          </p:cNvSpPr>
          <p:nvPr>
            <p:ph type="title"/>
          </p:nvPr>
        </p:nvSpPr>
        <p:spPr>
          <a:xfrm>
            <a:off x="0" y="1304465"/>
            <a:ext cx="12192000" cy="85731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rPr>
              <a:t>UN DATAWAREHOUSE SE CARACTERIZA POR SER</a:t>
            </a:r>
            <a:endParaRPr lang="es-CL"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Arial" pitchFamily="34" charset="0"/>
            </a:endParaRPr>
          </a:p>
        </p:txBody>
      </p:sp>
      <p:sp>
        <p:nvSpPr>
          <p:cNvPr id="2" name="Rectángulo 1"/>
          <p:cNvSpPr/>
          <p:nvPr/>
        </p:nvSpPr>
        <p:spPr>
          <a:xfrm>
            <a:off x="377394" y="2505852"/>
            <a:ext cx="2172788" cy="338554"/>
          </a:xfrm>
          <a:prstGeom prst="rect">
            <a:avLst/>
          </a:prstGeom>
        </p:spPr>
        <p:txBody>
          <a:bodyPr wrap="square">
            <a:spAutoFit/>
          </a:bodyPr>
          <a:lstStyle/>
          <a:p>
            <a:pPr algn="just"/>
            <a:r>
              <a:rPr lang="es-CL" sz="1600" b="1" dirty="0" smtClean="0">
                <a:solidFill>
                  <a:schemeClr val="accent4">
                    <a:lumMod val="75000"/>
                  </a:schemeClr>
                </a:solidFill>
                <a:latin typeface="+mj-lt"/>
              </a:rPr>
              <a:t>HISTÓRICO:</a:t>
            </a:r>
            <a:r>
              <a:rPr lang="es-CL" sz="1600" dirty="0" smtClean="0">
                <a:solidFill>
                  <a:schemeClr val="accent4">
                    <a:lumMod val="75000"/>
                  </a:schemeClr>
                </a:solidFill>
                <a:latin typeface="+mj-lt"/>
              </a:rPr>
              <a:t> </a:t>
            </a:r>
            <a:endParaRPr lang="es-CL" sz="1600" dirty="0">
              <a:solidFill>
                <a:schemeClr val="accent4">
                  <a:lumMod val="75000"/>
                </a:schemeClr>
              </a:solidFill>
              <a:latin typeface="+mj-lt"/>
            </a:endParaRPr>
          </a:p>
        </p:txBody>
      </p:sp>
      <p:sp>
        <p:nvSpPr>
          <p:cNvPr id="10" name="Rectángulo 9"/>
          <p:cNvSpPr/>
          <p:nvPr/>
        </p:nvSpPr>
        <p:spPr>
          <a:xfrm>
            <a:off x="2236674" y="2161779"/>
            <a:ext cx="9141823" cy="830997"/>
          </a:xfrm>
          <a:prstGeom prst="rect">
            <a:avLst/>
          </a:prstGeom>
        </p:spPr>
        <p:txBody>
          <a:bodyPr wrap="square">
            <a:spAutoFit/>
          </a:bodyPr>
          <a:lstStyle/>
          <a:p>
            <a:pPr algn="just"/>
            <a:r>
              <a:rPr lang="es-CL" sz="1600" dirty="0" smtClean="0">
                <a:solidFill>
                  <a:schemeClr val="accent4">
                    <a:lumMod val="75000"/>
                  </a:schemeClr>
                </a:solidFill>
                <a:latin typeface="+mj-lt"/>
              </a:rPr>
              <a:t>El </a:t>
            </a:r>
            <a:r>
              <a:rPr lang="es-CL" sz="1600" dirty="0">
                <a:solidFill>
                  <a:schemeClr val="accent4">
                    <a:lumMod val="75000"/>
                  </a:schemeClr>
                </a:solidFill>
                <a:latin typeface="+mj-lt"/>
              </a:rPr>
              <a:t>tiempo es parte implícita de la información contenida en un </a:t>
            </a:r>
            <a:r>
              <a:rPr lang="es-CL" sz="1600" dirty="0" err="1">
                <a:solidFill>
                  <a:schemeClr val="accent4">
                    <a:lumMod val="75000"/>
                  </a:schemeClr>
                </a:solidFill>
                <a:latin typeface="+mj-lt"/>
              </a:rPr>
              <a:t>datawarehouse</a:t>
            </a:r>
            <a:r>
              <a:rPr lang="es-CL" sz="1600" dirty="0">
                <a:solidFill>
                  <a:schemeClr val="accent4">
                    <a:lumMod val="75000"/>
                  </a:schemeClr>
                </a:solidFill>
                <a:latin typeface="+mj-lt"/>
              </a:rPr>
              <a:t>. En los sistemas operacionales, los datos siempre reflejan el estado de la actividad del negocio en el momento presente. Por el contrario, la información almacenada en el </a:t>
            </a:r>
            <a:r>
              <a:rPr lang="es-CL" sz="1600" dirty="0" err="1">
                <a:solidFill>
                  <a:schemeClr val="accent4">
                    <a:lumMod val="75000"/>
                  </a:schemeClr>
                </a:solidFill>
                <a:latin typeface="+mj-lt"/>
              </a:rPr>
              <a:t>datawarehouse</a:t>
            </a:r>
            <a:r>
              <a:rPr lang="es-CL" sz="1600" dirty="0">
                <a:solidFill>
                  <a:schemeClr val="accent4">
                    <a:lumMod val="75000"/>
                  </a:schemeClr>
                </a:solidFill>
                <a:latin typeface="+mj-lt"/>
              </a:rPr>
              <a:t> sirve, entre otras cosas, para realizar análisis de tendencias</a:t>
            </a:r>
          </a:p>
        </p:txBody>
      </p:sp>
      <p:pic>
        <p:nvPicPr>
          <p:cNvPr id="12" name="Imagen 11"/>
          <p:cNvPicPr>
            <a:picLocks noChangeAspect="1"/>
          </p:cNvPicPr>
          <p:nvPr/>
        </p:nvPicPr>
        <p:blipFill>
          <a:blip r:embed="rId3"/>
          <a:stretch>
            <a:fillRect/>
          </a:stretch>
        </p:blipFill>
        <p:spPr>
          <a:xfrm>
            <a:off x="2550182" y="3466244"/>
            <a:ext cx="6634761" cy="3199567"/>
          </a:xfrm>
          <a:prstGeom prst="rect">
            <a:avLst/>
          </a:prstGeom>
        </p:spPr>
      </p:pic>
    </p:spTree>
    <p:extLst>
      <p:ext uri="{BB962C8B-B14F-4D97-AF65-F5344CB8AC3E}">
        <p14:creationId xmlns:p14="http://schemas.microsoft.com/office/powerpoint/2010/main" val="355215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2020</Words>
  <Application>Microsoft Office PowerPoint</Application>
  <PresentationFormat>Panorámica</PresentationFormat>
  <Paragraphs>211</Paragraphs>
  <Slides>38</Slides>
  <Notes>9</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38</vt:i4>
      </vt:variant>
    </vt:vector>
  </HeadingPairs>
  <TitlesOfParts>
    <vt:vector size="49" baseType="lpstr">
      <vt:lpstr>Arial</vt:lpstr>
      <vt:lpstr>Calibri</vt:lpstr>
      <vt:lpstr>Calibri Light</vt:lpstr>
      <vt:lpstr>Calibri,Bold</vt:lpstr>
      <vt:lpstr>inherit</vt:lpstr>
      <vt:lpstr>Open Sans</vt:lpstr>
      <vt:lpstr>Roboto Condensed</vt:lpstr>
      <vt:lpstr>Times New Roman</vt:lpstr>
      <vt:lpstr>Verdana</vt:lpstr>
      <vt:lpstr>Wingdings</vt:lpstr>
      <vt:lpstr>Tema de Office</vt:lpstr>
      <vt:lpstr>Tecnologías de Información y Comunicación II</vt:lpstr>
      <vt:lpstr>OBJETIVO</vt:lpstr>
      <vt:lpstr>CONTENIDOS</vt:lpstr>
      <vt:lpstr>1.- ¿ QUE ES DATAWAREHOUSE ?</vt:lpstr>
      <vt:lpstr>1.- ¿ QUE ES DATAWAREHOUSE ?</vt:lpstr>
      <vt:lpstr>Características  de un Datawarehouse</vt:lpstr>
      <vt:lpstr>UN DATAWAREHOUSE SE CARACTERIZA POR SER</vt:lpstr>
      <vt:lpstr>UN DATAWAREHOUSE SE CARACTERIZA POR SER</vt:lpstr>
      <vt:lpstr>UN DATAWAREHOUSE SE CARACTERIZA POR SER</vt:lpstr>
      <vt:lpstr>UN DATAWAREHOUSE SE CARACTERIZA POR SER</vt:lpstr>
      <vt:lpstr>UN DATAWAREHOUSE SE CARACTERIZA POR SER</vt:lpstr>
      <vt:lpstr>UN DATAWAREHOUSE SE CARACTERIZA POR SER</vt:lpstr>
      <vt:lpstr>PROCESO DE CONSTRUCCION DEL DATAWAREHOUSE</vt:lpstr>
      <vt:lpstr>Ejemplo de ETL</vt:lpstr>
      <vt:lpstr>Ejemplo de ETL</vt:lpstr>
      <vt:lpstr>¿Qué nos aporta la implementación de un Datawarehouse?</vt:lpstr>
      <vt:lpstr>Los sistemas OLTP - On-Line Transactional Processing </vt:lpstr>
      <vt:lpstr>Modelo de Dato OLTP</vt:lpstr>
      <vt:lpstr>Los sistemas OLAP - On-Line Analytical Processing</vt:lpstr>
      <vt:lpstr>Componentes del Cubo OLAP</vt:lpstr>
      <vt:lpstr>TOPOLOGIAS OLAP</vt:lpstr>
      <vt:lpstr>Modelo de Datos OLAP – Copo de Nieve</vt:lpstr>
      <vt:lpstr>Modelo de Datos OLAP – Estrella</vt:lpstr>
      <vt:lpstr>Tipos de Tablas de Hechos.</vt:lpstr>
      <vt:lpstr>Tipos de Dimensiones: Slow Changing Dimension</vt:lpstr>
      <vt:lpstr>Tipos de Dimensiones: Otros tipos de dimensiones</vt:lpstr>
      <vt:lpstr>Tipos de Dimensiones: Dimensión como Tabla de Hechos</vt:lpstr>
      <vt:lpstr>Modelos de datos complejos: “Constelaciones”</vt:lpstr>
      <vt:lpstr>Estrategias de Almacenamiento</vt:lpstr>
      <vt:lpstr>Tecnología Disponible.</vt:lpstr>
      <vt:lpstr>Tecnología Disponible.</vt:lpstr>
      <vt:lpstr>Supuesto práctico de Datawarehouse</vt:lpstr>
      <vt:lpstr>Fases de Construcción</vt:lpstr>
      <vt:lpstr>1.- Análisis y diseño del modelo en estrella</vt:lpstr>
      <vt:lpstr>2.- Programa de carga de las tablas de dimensiones y de hechos</vt:lpstr>
      <vt:lpstr>QUE ES UN DATAMART</vt:lpstr>
      <vt:lpstr>Estrategias para la Implementación DATAMART</vt:lpstr>
      <vt:lpstr>TRIVIA: Mitos y Errores a Prevenir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ASIGNATURA Redes de Acceso y Transporte</dc:title>
  <dc:creator>Cristian Andres Cordova Parra</dc:creator>
  <cp:lastModifiedBy>Cristian Andres Cordova Parra</cp:lastModifiedBy>
  <cp:revision>172</cp:revision>
  <dcterms:created xsi:type="dcterms:W3CDTF">2017-08-04T22:46:32Z</dcterms:created>
  <dcterms:modified xsi:type="dcterms:W3CDTF">2017-09-29T18:33:58Z</dcterms:modified>
</cp:coreProperties>
</file>