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70" r:id="rId8"/>
    <p:sldId id="271" r:id="rId9"/>
    <p:sldId id="273" r:id="rId10"/>
    <p:sldId id="274" r:id="rId11"/>
    <p:sldId id="275" r:id="rId12"/>
    <p:sldId id="276" r:id="rId13"/>
    <p:sldId id="265" r:id="rId14"/>
    <p:sldId id="286" r:id="rId15"/>
    <p:sldId id="279" r:id="rId16"/>
    <p:sldId id="280" r:id="rId17"/>
    <p:sldId id="281" r:id="rId18"/>
    <p:sldId id="282" r:id="rId19"/>
    <p:sldId id="283" r:id="rId20"/>
    <p:sldId id="285" r:id="rId21"/>
    <p:sldId id="284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77" r:id="rId30"/>
    <p:sldId id="278" r:id="rId31"/>
    <p:sldId id="294" r:id="rId3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A729A-66DA-9064-EA83-3826F019B3A3}" v="1" dt="2018-09-06T07:13:42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196"/>
  </p:normalViewPr>
  <p:slideViewPr>
    <p:cSldViewPr snapToGrid="0" snapToObjects="1">
      <p:cViewPr varScale="1">
        <p:scale>
          <a:sx n="82" d="100"/>
          <a:sy n="82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5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Clic para editar título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D21-16B3-BA4E-AE1A-F79A1278D0FD}" type="datetimeFigureOut">
              <a:rPr lang="es-ES_tradnl" smtClean="0"/>
              <a:t>6/9/18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7D0-E36B-914A-8BE8-53096DF22698}" type="slidenum">
              <a:rPr lang="es-ES_tradnl" smtClean="0"/>
              <a:t>‹Nr.›</a:t>
            </a:fld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409700"/>
            <a:ext cx="2349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7997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97811" y="6356350"/>
            <a:ext cx="8402129" cy="416289"/>
          </a:xfrm>
        </p:spPr>
        <p:txBody>
          <a:bodyPr/>
          <a:lstStyle/>
          <a:p>
            <a:endParaRPr lang="es-ES_tradnl"/>
          </a:p>
        </p:txBody>
      </p:sp>
      <p:cxnSp>
        <p:nvCxnSpPr>
          <p:cNvPr id="8" name="Conector recto 7"/>
          <p:cNvCxnSpPr/>
          <p:nvPr userDrawn="1"/>
        </p:nvCxnSpPr>
        <p:spPr>
          <a:xfrm flipV="1">
            <a:off x="838200" y="5814204"/>
            <a:ext cx="10515600" cy="17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sultado de imagen de florida universitaria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75" y="5940060"/>
            <a:ext cx="824725" cy="8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7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340476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34047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97811" y="6356350"/>
            <a:ext cx="8402129" cy="416289"/>
          </a:xfrm>
        </p:spPr>
        <p:txBody>
          <a:bodyPr/>
          <a:lstStyle/>
          <a:p>
            <a:endParaRPr lang="es-ES_tradnl"/>
          </a:p>
        </p:txBody>
      </p:sp>
      <p:cxnSp>
        <p:nvCxnSpPr>
          <p:cNvPr id="8" name="Conector recto 7"/>
          <p:cNvCxnSpPr/>
          <p:nvPr userDrawn="1"/>
        </p:nvCxnSpPr>
        <p:spPr>
          <a:xfrm flipV="1">
            <a:off x="838200" y="5814204"/>
            <a:ext cx="10515600" cy="17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sultado de imagen de florida universitaria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75" y="5940060"/>
            <a:ext cx="824725" cy="8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6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390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97811" y="6356350"/>
            <a:ext cx="8402129" cy="416289"/>
          </a:xfrm>
        </p:spPr>
        <p:txBody>
          <a:bodyPr/>
          <a:lstStyle/>
          <a:p>
            <a:endParaRPr lang="es-ES_tradnl"/>
          </a:p>
        </p:txBody>
      </p:sp>
      <p:cxnSp>
        <p:nvCxnSpPr>
          <p:cNvPr id="8" name="Conector recto 7"/>
          <p:cNvCxnSpPr/>
          <p:nvPr userDrawn="1"/>
        </p:nvCxnSpPr>
        <p:spPr>
          <a:xfrm flipV="1">
            <a:off x="838200" y="5814204"/>
            <a:ext cx="10515600" cy="17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sultado de imagen de florida universitaria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75" y="5940060"/>
            <a:ext cx="824725" cy="8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D21-16B3-BA4E-AE1A-F79A1278D0FD}" type="datetimeFigureOut">
              <a:rPr lang="es-ES_tradnl" smtClean="0"/>
              <a:t>6/9/18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7D0-E36B-914A-8BE8-53096DF22698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5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Clic para editar título</a:t>
            </a:r>
            <a:endParaRPr lang="es-ES_tradnl" dirty="0"/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409700"/>
            <a:ext cx="2349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536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36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1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97811" y="6356350"/>
            <a:ext cx="8402129" cy="416289"/>
          </a:xfrm>
        </p:spPr>
        <p:txBody>
          <a:bodyPr/>
          <a:lstStyle/>
          <a:p>
            <a:endParaRPr lang="es-ES_tradnl"/>
          </a:p>
        </p:txBody>
      </p:sp>
      <p:cxnSp>
        <p:nvCxnSpPr>
          <p:cNvPr id="15" name="Conector recto 14"/>
          <p:cNvCxnSpPr/>
          <p:nvPr userDrawn="1"/>
        </p:nvCxnSpPr>
        <p:spPr>
          <a:xfrm flipV="1">
            <a:off x="838200" y="5814204"/>
            <a:ext cx="10515600" cy="17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esultado de imagen de florida universitaria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75" y="5940060"/>
            <a:ext cx="824725" cy="8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4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005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005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97811" y="6356350"/>
            <a:ext cx="8402129" cy="416289"/>
          </a:xfrm>
        </p:spPr>
        <p:txBody>
          <a:bodyPr/>
          <a:lstStyle/>
          <a:p>
            <a:endParaRPr lang="es-ES_tradnl"/>
          </a:p>
        </p:txBody>
      </p:sp>
      <p:cxnSp>
        <p:nvCxnSpPr>
          <p:cNvPr id="11" name="Conector recto 10"/>
          <p:cNvCxnSpPr/>
          <p:nvPr userDrawn="1"/>
        </p:nvCxnSpPr>
        <p:spPr>
          <a:xfrm flipV="1">
            <a:off x="838200" y="5814204"/>
            <a:ext cx="10515600" cy="17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esultado de imagen de florida universitaria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75" y="5940060"/>
            <a:ext cx="824725" cy="8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97811" y="6356350"/>
            <a:ext cx="8402129" cy="416289"/>
          </a:xfrm>
        </p:spPr>
        <p:txBody>
          <a:bodyPr/>
          <a:lstStyle/>
          <a:p>
            <a:endParaRPr lang="es-ES_tradnl"/>
          </a:p>
        </p:txBody>
      </p:sp>
      <p:cxnSp>
        <p:nvCxnSpPr>
          <p:cNvPr id="7" name="Conector recto 6"/>
          <p:cNvCxnSpPr/>
          <p:nvPr userDrawn="1"/>
        </p:nvCxnSpPr>
        <p:spPr>
          <a:xfrm flipV="1">
            <a:off x="838200" y="5814204"/>
            <a:ext cx="10515600" cy="17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esultado de imagen de florida universitaria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75" y="5940060"/>
            <a:ext cx="824725" cy="8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97811" y="6356350"/>
            <a:ext cx="8402129" cy="416289"/>
          </a:xfrm>
        </p:spPr>
        <p:txBody>
          <a:bodyPr/>
          <a:lstStyle/>
          <a:p>
            <a:endParaRPr lang="es-ES_tradnl"/>
          </a:p>
        </p:txBody>
      </p:sp>
      <p:cxnSp>
        <p:nvCxnSpPr>
          <p:cNvPr id="6" name="Conector recto 5"/>
          <p:cNvCxnSpPr/>
          <p:nvPr userDrawn="1"/>
        </p:nvCxnSpPr>
        <p:spPr>
          <a:xfrm flipV="1">
            <a:off x="838200" y="5814204"/>
            <a:ext cx="10515600" cy="17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esultado de imagen de florida universitaria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75" y="5940060"/>
            <a:ext cx="824725" cy="8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1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181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48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97811" y="6356350"/>
            <a:ext cx="8402129" cy="416289"/>
          </a:xfrm>
        </p:spPr>
        <p:txBody>
          <a:bodyPr/>
          <a:lstStyle/>
          <a:p>
            <a:endParaRPr lang="es-ES_tradnl"/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838200" y="5814204"/>
            <a:ext cx="10515600" cy="17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sultado de imagen de florida universitaria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75" y="5940060"/>
            <a:ext cx="824725" cy="8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2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18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48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97811" y="6356350"/>
            <a:ext cx="8402129" cy="416289"/>
          </a:xfrm>
        </p:spPr>
        <p:txBody>
          <a:bodyPr/>
          <a:lstStyle/>
          <a:p>
            <a:endParaRPr lang="es-ES_tradnl"/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838200" y="5814204"/>
            <a:ext cx="10515600" cy="17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sultado de imagen de florida universitaria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75" y="5940060"/>
            <a:ext cx="824725" cy="8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5D21-16B3-BA4E-AE1A-F79A1278D0FD}" type="datetimeFigureOut">
              <a:rPr lang="es-ES_tradnl" smtClean="0"/>
              <a:t>6/9/18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D7D0-E36B-914A-8BE8-53096DF2269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860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ebdevelopersnotes.com/browsers-li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latin typeface="Rockwell"/>
              </a:rPr>
              <a:t>Internet, la Web y la programación en cliente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_tradnl" dirty="0">
                <a:latin typeface="Rockwell"/>
              </a:rPr>
              <a:t>Desarrollo Web en Entorno Cliente</a:t>
            </a:r>
          </a:p>
          <a:p>
            <a:r>
              <a:rPr lang="es-ES_tradnl" dirty="0">
                <a:latin typeface="Rockwell"/>
              </a:rPr>
              <a:t>Curso 2018/2019</a:t>
            </a:r>
          </a:p>
          <a:p>
            <a:r>
              <a:rPr lang="es-ES_tradnl" dirty="0">
                <a:latin typeface="Rockwell"/>
              </a:rPr>
              <a:t>Víctor Sánchez </a:t>
            </a:r>
            <a:r>
              <a:rPr lang="es-ES_tradnl" dirty="0" err="1">
                <a:latin typeface="Rockwell"/>
              </a:rPr>
              <a:t>Anguix</a:t>
            </a:r>
          </a:p>
        </p:txBody>
      </p:sp>
    </p:spTree>
    <p:extLst>
      <p:ext uri="{BB962C8B-B14F-4D97-AF65-F5344CB8AC3E}">
        <p14:creationId xmlns:p14="http://schemas.microsoft.com/office/powerpoint/2010/main" val="4974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WWW: Cliente/Servidor</a:t>
            </a:r>
            <a:endParaRPr lang="es-ES" dirty="0">
              <a:latin typeface="Rockwell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1319213"/>
            <a:ext cx="1300480" cy="130048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2991168"/>
            <a:ext cx="1300480" cy="13004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7" y="2966085"/>
            <a:ext cx="1325563" cy="13255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2922587"/>
            <a:ext cx="1300480" cy="13004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4397374"/>
            <a:ext cx="1300480" cy="13004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68" y="1405811"/>
            <a:ext cx="1127284" cy="112728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028236" y="2491406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latin typeface="Rockwell" charset="0"/>
                <a:ea typeface="Rockwell" charset="0"/>
                <a:cs typeface="Rockwell" charset="0"/>
              </a:rPr>
              <a:t>URL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WWW: Cliente/Servidor</a:t>
            </a:r>
            <a:endParaRPr lang="es-ES" dirty="0">
              <a:latin typeface="Rockwell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1319213"/>
            <a:ext cx="1300480" cy="130048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2991168"/>
            <a:ext cx="1300480" cy="13004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7" y="2966085"/>
            <a:ext cx="1325563" cy="13255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2922587"/>
            <a:ext cx="1300480" cy="13004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4397374"/>
            <a:ext cx="1300480" cy="13004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17" y="1357466"/>
            <a:ext cx="1127284" cy="1127284"/>
          </a:xfrm>
          <a:prstGeom prst="rect">
            <a:avLst/>
          </a:prstGeom>
        </p:spPr>
      </p:pic>
      <p:sp>
        <p:nvSpPr>
          <p:cNvPr id="3" name="AutoShape 2" descr="esultado de imagen de chrome logo"/>
          <p:cNvSpPr>
            <a:spLocks noChangeAspect="1" noChangeArrowheads="1"/>
          </p:cNvSpPr>
          <p:nvPr/>
        </p:nvSpPr>
        <p:spPr bwMode="auto">
          <a:xfrm>
            <a:off x="-1" y="-1"/>
            <a:ext cx="2294965" cy="22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1028" name="Picture 4" descr="esultado de imagen de chrom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86" y="1263761"/>
            <a:ext cx="1355932" cy="13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sultado de imagen de safar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86" y="2991168"/>
            <a:ext cx="1322350" cy="131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esultado de imagen de opera browser logo"/>
          <p:cNvSpPr>
            <a:spLocks noChangeAspect="1" noChangeArrowheads="1"/>
          </p:cNvSpPr>
          <p:nvPr/>
        </p:nvSpPr>
        <p:spPr bwMode="auto">
          <a:xfrm>
            <a:off x="3477652" y="3417425"/>
            <a:ext cx="146830" cy="1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1036" name="Picture 12" descr="esultado de imagen de opera browser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2" y="4523215"/>
            <a:ext cx="1174639" cy="117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0028236" y="2491406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latin typeface="Rockwell" charset="0"/>
                <a:ea typeface="Rockwell" charset="0"/>
                <a:cs typeface="Rockwell" charset="0"/>
              </a:rPr>
              <a:t>URL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WWW: Cliente/Servidor</a:t>
            </a:r>
            <a:endParaRPr lang="es-ES" dirty="0">
              <a:latin typeface="Rockwell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1319213"/>
            <a:ext cx="1300480" cy="130048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2991168"/>
            <a:ext cx="1300480" cy="13004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7" y="2966085"/>
            <a:ext cx="1325563" cy="13255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2922587"/>
            <a:ext cx="1300480" cy="13004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4397374"/>
            <a:ext cx="1300480" cy="13004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17" y="1357466"/>
            <a:ext cx="1127284" cy="1127284"/>
          </a:xfrm>
          <a:prstGeom prst="rect">
            <a:avLst/>
          </a:prstGeom>
        </p:spPr>
      </p:pic>
      <p:sp>
        <p:nvSpPr>
          <p:cNvPr id="3" name="AutoShape 2" descr="esultado de imagen de chrome logo"/>
          <p:cNvSpPr>
            <a:spLocks noChangeAspect="1" noChangeArrowheads="1"/>
          </p:cNvSpPr>
          <p:nvPr/>
        </p:nvSpPr>
        <p:spPr bwMode="auto">
          <a:xfrm>
            <a:off x="-1" y="-1"/>
            <a:ext cx="2294965" cy="22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1028" name="Picture 4" descr="esultado de imagen de chrom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86" y="1263761"/>
            <a:ext cx="1355932" cy="13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sultado de imagen de safar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86" y="2991168"/>
            <a:ext cx="1322350" cy="131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esultado de imagen de opera browser logo"/>
          <p:cNvSpPr>
            <a:spLocks noChangeAspect="1" noChangeArrowheads="1"/>
          </p:cNvSpPr>
          <p:nvPr/>
        </p:nvSpPr>
        <p:spPr bwMode="auto">
          <a:xfrm>
            <a:off x="3477652" y="3417425"/>
            <a:ext cx="146830" cy="1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1036" name="Picture 12" descr="esultado de imagen de opera browser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2" y="4523215"/>
            <a:ext cx="1174639" cy="117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ultado de imagen de amazon websit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609" y="1483053"/>
            <a:ext cx="1053306" cy="76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0028236" y="2491406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latin typeface="Rockwell" charset="0"/>
                <a:ea typeface="Rockwell" charset="0"/>
                <a:cs typeface="Rockwell" charset="0"/>
              </a:rPr>
              <a:t>URL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Navegador</a:t>
            </a:r>
            <a:endParaRPr lang="es-ES" dirty="0">
              <a:latin typeface="Rockwel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CE0628-1083-4A8C-BB75-729117A5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smtClean="0">
                <a:latin typeface="Rockwell"/>
              </a:rPr>
              <a:t>Es la aplicaci</a:t>
            </a:r>
            <a:r>
              <a:rPr lang="es-ES" dirty="0" smtClean="0">
                <a:latin typeface="Rockwell"/>
              </a:rPr>
              <a:t>ón que realiza las peticiones de documentos HTML, y además interpreta el código de los documentos para dibujarlo por pantalla</a:t>
            </a:r>
          </a:p>
          <a:p>
            <a:r>
              <a:rPr lang="es-ES" dirty="0" smtClean="0">
                <a:latin typeface="Rockwell"/>
              </a:rPr>
              <a:t>Hay muchos tipos de navegadores:</a:t>
            </a:r>
          </a:p>
          <a:p>
            <a:pPr lvl="1"/>
            <a:r>
              <a:rPr lang="es-ES" dirty="0" smtClean="0">
                <a:latin typeface="Rockwell"/>
              </a:rPr>
              <a:t>Plataforma donde se ejecuta</a:t>
            </a:r>
          </a:p>
          <a:p>
            <a:pPr lvl="1"/>
            <a:r>
              <a:rPr lang="es-ES" dirty="0" smtClean="0">
                <a:latin typeface="Rockwell"/>
              </a:rPr>
              <a:t>Características del navegador</a:t>
            </a:r>
          </a:p>
          <a:p>
            <a:pPr lvl="1"/>
            <a:r>
              <a:rPr lang="es-ES" dirty="0" smtClean="0">
                <a:latin typeface="Rockwell"/>
              </a:rPr>
              <a:t>Personalización de la interfaz</a:t>
            </a:r>
          </a:p>
          <a:p>
            <a:pPr lvl="1"/>
            <a:r>
              <a:rPr lang="es-ES" dirty="0" smtClean="0">
                <a:latin typeface="Rockwell"/>
              </a:rPr>
              <a:t>Soporte de tecnologías web</a:t>
            </a:r>
          </a:p>
          <a:p>
            <a:pPr lvl="1"/>
            <a:r>
              <a:rPr lang="es-ES" dirty="0" smtClean="0">
                <a:latin typeface="Rockwell"/>
              </a:rPr>
              <a:t>Licencia software</a:t>
            </a:r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0345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¿Tecnolog</a:t>
            </a:r>
            <a:r>
              <a:rPr lang="es-ES" dirty="0" smtClean="0">
                <a:latin typeface="Rockwell"/>
                <a:cs typeface="Calibri Light"/>
              </a:rPr>
              <a:t>ías de desarrollo en cliente?</a:t>
            </a:r>
            <a:endParaRPr lang="es-ES" dirty="0">
              <a:latin typeface="Rockwel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CE0628-1083-4A8C-BB75-729117A5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dirty="0" smtClean="0">
                <a:latin typeface="Rockwell"/>
              </a:rPr>
              <a:t>Son las tecnolog</a:t>
            </a:r>
            <a:r>
              <a:rPr lang="es-ES" dirty="0" smtClean="0">
                <a:latin typeface="Rockwell"/>
              </a:rPr>
              <a:t>ías que se ejecutan o procesan en el cliente o navegador, quien realiza la petición</a:t>
            </a:r>
          </a:p>
          <a:p>
            <a:pPr lvl="1"/>
            <a:r>
              <a:rPr lang="es-ES" dirty="0" smtClean="0">
                <a:latin typeface="Rockwell"/>
              </a:rPr>
              <a:t>HTML </a:t>
            </a:r>
            <a:r>
              <a:rPr lang="es-ES" dirty="0" smtClean="0">
                <a:latin typeface="Rockwell"/>
                <a:sym typeface="Wingdings"/>
              </a:rPr>
              <a:t> Lenguaje de marcas para definir los contenidos de un documento</a:t>
            </a:r>
          </a:p>
          <a:p>
            <a:pPr lvl="2"/>
            <a:r>
              <a:rPr lang="es-ES" dirty="0" smtClean="0">
                <a:latin typeface="Rockwell"/>
                <a:sym typeface="Wingdings"/>
              </a:rPr>
              <a:t>No requiere compilación</a:t>
            </a:r>
          </a:p>
          <a:p>
            <a:pPr lvl="2"/>
            <a:r>
              <a:rPr lang="es-ES" dirty="0" smtClean="0">
                <a:latin typeface="Rockwell"/>
                <a:sym typeface="Wingdings"/>
              </a:rPr>
              <a:t>Hipervínculos entre documentos</a:t>
            </a:r>
          </a:p>
          <a:p>
            <a:pPr lvl="2"/>
            <a:r>
              <a:rPr lang="es-ES" dirty="0" smtClean="0">
                <a:latin typeface="Rockwell"/>
                <a:sym typeface="Wingdings"/>
              </a:rPr>
              <a:t>Diferentes versiones  HTML5 el estándar más nuevo</a:t>
            </a:r>
          </a:p>
          <a:p>
            <a:pPr lvl="1"/>
            <a:r>
              <a:rPr lang="es-ES" dirty="0" smtClean="0">
                <a:latin typeface="Rockwell"/>
                <a:sym typeface="Wingdings"/>
              </a:rPr>
              <a:t>CSS  Lenguaje para definir el estilo de los contenidos de un documento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  <a:latin typeface="Rockwell"/>
                <a:sym typeface="Wingdings"/>
              </a:rPr>
              <a:t>JavaScript</a:t>
            </a:r>
            <a:r>
              <a:rPr lang="es-ES" dirty="0" smtClean="0">
                <a:latin typeface="Rockwell"/>
                <a:sym typeface="Wingdings"/>
              </a:rPr>
              <a:t>  Lenguaje de scripting ejecutado en el cliente para realizar pequeños cálculos/animaciones/interacciones</a:t>
            </a:r>
          </a:p>
          <a:p>
            <a:pPr lvl="1"/>
            <a:r>
              <a:rPr lang="es-ES" dirty="0" smtClean="0">
                <a:latin typeface="Rockwell"/>
                <a:sym typeface="Wingdings"/>
              </a:rPr>
              <a:t>Java </a:t>
            </a:r>
            <a:r>
              <a:rPr lang="es-ES" dirty="0" err="1" smtClean="0">
                <a:latin typeface="Rockwell"/>
                <a:sym typeface="Wingdings"/>
              </a:rPr>
              <a:t>Applets</a:t>
            </a:r>
            <a:r>
              <a:rPr lang="es-ES" dirty="0" smtClean="0">
                <a:latin typeface="Rockwell"/>
                <a:sym typeface="Wingdings"/>
              </a:rPr>
              <a:t>  Pequeños programas Java embebidos en el navegador</a:t>
            </a:r>
          </a:p>
          <a:p>
            <a:pPr lvl="1"/>
            <a:r>
              <a:rPr lang="es-ES" dirty="0" smtClean="0">
                <a:latin typeface="Rockwell"/>
                <a:sym typeface="Wingdings"/>
              </a:rPr>
              <a:t>Adobe Flash  Tecnología de animación propietaria (Adobe)</a:t>
            </a:r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6743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Navegador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122" name="Picture 2" descr="https://www.html5rocks.com/es/tutorials/internals/howbrowserswork/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414782"/>
            <a:ext cx="6477000" cy="43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Navegador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/>
          <a:lstStyle/>
          <a:p>
            <a:r>
              <a:rPr lang="es-ES_tradnl" dirty="0" smtClean="0">
                <a:latin typeface="Rockwell" charset="0"/>
                <a:ea typeface="Rockwell" charset="0"/>
                <a:cs typeface="Rockwell" charset="0"/>
              </a:rPr>
              <a:t>Interfaz de usuario: Permite al usuario interactuar con el navegador. Contiene las ventanas, botones, </a:t>
            </a:r>
            <a:r>
              <a:rPr lang="es-ES_tradnl" dirty="0" err="1" smtClean="0">
                <a:latin typeface="Rockwell" charset="0"/>
                <a:ea typeface="Rockwell" charset="0"/>
                <a:cs typeface="Rockwell" charset="0"/>
              </a:rPr>
              <a:t>men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ús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que ve el usuario, etc.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  <p:pic>
        <p:nvPicPr>
          <p:cNvPr id="5122" name="Picture 2" descr="https://www.html5rocks.com/es/tutorials/internals/howbrowserswork/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414782"/>
            <a:ext cx="6477000" cy="43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008529" y="1290918"/>
            <a:ext cx="5163671" cy="1089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0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Navegador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/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Motor del navegador: Es la capa que coordina la interacci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ón entre la interfaz y la capa de visualización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  <p:pic>
        <p:nvPicPr>
          <p:cNvPr id="5122" name="Picture 2" descr="https://www.html5rocks.com/es/tutorials/internals/howbrowserswork/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414782"/>
            <a:ext cx="6477000" cy="43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219201" y="2414868"/>
            <a:ext cx="4305300" cy="1089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16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Navegador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Motor de visualizaci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ón: Es el encargado de analizar el HTML y CSS recibidos, interpretarlos, y representarlos en la interfaz de usuario</a:t>
            </a:r>
          </a:p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No todos son idénticos, ni visualizan exactamente igual</a:t>
            </a:r>
          </a:p>
          <a:p>
            <a:pPr lvl="1"/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Gecko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(Firefox,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Galeon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, Mozilla, etc.)</a:t>
            </a:r>
          </a:p>
          <a:p>
            <a:pPr lvl="1"/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Trident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(IE)</a:t>
            </a:r>
          </a:p>
          <a:p>
            <a:pPr lvl="1"/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WebKit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(Chrome,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Epiphany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, Safari)</a:t>
            </a:r>
          </a:p>
          <a:p>
            <a:pPr lvl="1"/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Presto (Opera)</a:t>
            </a:r>
          </a:p>
          <a:p>
            <a:pPr lvl="1"/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Tasman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(IE para Mac)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  <p:pic>
        <p:nvPicPr>
          <p:cNvPr id="5122" name="Picture 2" descr="https://www.html5rocks.com/es/tutorials/internals/howbrowserswork/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414782"/>
            <a:ext cx="6477000" cy="43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084729" y="3528636"/>
            <a:ext cx="4668371" cy="1089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0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Navegador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M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ódulo de red: Es el responsable de las comunicaciones HTTP con los servidores. Coordina las peticiones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  <p:pic>
        <p:nvPicPr>
          <p:cNvPr id="5122" name="Picture 2" descr="https://www.html5rocks.com/es/tutorials/internals/howbrowserswork/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414782"/>
            <a:ext cx="6477000" cy="43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84679" y="4817309"/>
            <a:ext cx="1848971" cy="1089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20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Internet</a:t>
            </a:r>
            <a:endParaRPr lang="es-ES" dirty="0">
              <a:latin typeface="Rockwel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CE0628-1083-4A8C-BB75-729117A5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9186" y="13069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mtClean="0"/>
          </a:p>
          <a:p>
            <a:pPr lvl="3"/>
            <a:endParaRPr lang="en-GB" smtClean="0"/>
          </a:p>
          <a:p>
            <a:pPr lvl="3"/>
            <a:endParaRPr lang="en-GB" smtClean="0"/>
          </a:p>
          <a:p>
            <a:pPr lvl="3"/>
            <a:endParaRPr lang="en-GB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86" y="1459302"/>
            <a:ext cx="8534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1889186" y="3135702"/>
            <a:ext cx="952500" cy="2057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6"/>
          <p:cNvSpPr/>
          <p:nvPr/>
        </p:nvSpPr>
        <p:spPr>
          <a:xfrm>
            <a:off x="5737286" y="1383102"/>
            <a:ext cx="952500" cy="914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7"/>
          <p:cNvSpPr/>
          <p:nvPr/>
        </p:nvSpPr>
        <p:spPr>
          <a:xfrm>
            <a:off x="9471086" y="2874446"/>
            <a:ext cx="952500" cy="17852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9"/>
          <p:cNvSpPr/>
          <p:nvPr/>
        </p:nvSpPr>
        <p:spPr>
          <a:xfrm>
            <a:off x="1627929" y="866899"/>
            <a:ext cx="2427514" cy="2007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conectados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ISP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Posiblemente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LANs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Wireless, </a:t>
            </a:r>
            <a:r>
              <a:rPr lang="en-GB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cableado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03686" y="5624986"/>
            <a:ext cx="480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Computer Networks. </a:t>
            </a:r>
            <a:r>
              <a:rPr lang="en-GB" sz="1050" dirty="0" err="1" smtClean="0"/>
              <a:t>Tanenbaum</a:t>
            </a:r>
            <a:r>
              <a:rPr lang="en-GB" sz="1050" dirty="0" smtClean="0"/>
              <a:t> et al. Pearson New International Edition. 5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Edition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3493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Navegador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Capa de persistencia: Almacenamiento de temporales, cookies, y en los navegadores modernos una pequeña base de datos ligera (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e.g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.,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SQLite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)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  <p:pic>
        <p:nvPicPr>
          <p:cNvPr id="5122" name="Picture 2" descr="https://www.html5rocks.com/es/tutorials/internals/howbrowserswork/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414782"/>
            <a:ext cx="6477000" cy="43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204417" y="1414782"/>
            <a:ext cx="1282233" cy="4154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7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Navegador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Int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érprete de JS: Es el encargado de ejecutar el código JS embebido en las páginas Web.</a:t>
            </a:r>
          </a:p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Adivinad</a:t>
            </a:r>
            <a:r>
              <a:rPr lang="mr-IN" dirty="0" smtClean="0">
                <a:latin typeface="Rockwell" charset="0"/>
                <a:ea typeface="Rockwell" charset="0"/>
                <a:cs typeface="Rockwell" charset="0"/>
              </a:rPr>
              <a:t>…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no son estándar 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  <a:sym typeface="Wingdings"/>
              </a:rPr>
              <a:t></a:t>
            </a:r>
          </a:p>
          <a:p>
            <a:pPr lvl="1"/>
            <a:r>
              <a:rPr lang="es-ES" dirty="0" err="1" smtClean="0">
                <a:latin typeface="Rockwell" charset="0"/>
                <a:ea typeface="Rockwell" charset="0"/>
                <a:cs typeface="Rockwell" charset="0"/>
                <a:sym typeface="Wingdings"/>
              </a:rPr>
              <a:t>SpiderMonkey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  <a:sym typeface="Wingdings"/>
              </a:rPr>
              <a:t> (Firefox)</a:t>
            </a:r>
          </a:p>
          <a:p>
            <a:pPr lvl="1"/>
            <a:r>
              <a:rPr lang="es-ES" dirty="0" smtClean="0">
                <a:latin typeface="Rockwell" charset="0"/>
                <a:ea typeface="Rockwell" charset="0"/>
                <a:cs typeface="Rockwell" charset="0"/>
                <a:sym typeface="Wingdings"/>
              </a:rPr>
              <a:t>V8 (Chrome)</a:t>
            </a:r>
          </a:p>
          <a:p>
            <a:pPr lvl="1"/>
            <a:r>
              <a:rPr lang="es-ES" dirty="0" err="1" smtClean="0">
                <a:latin typeface="Rockwell" charset="0"/>
                <a:ea typeface="Rockwell" charset="0"/>
                <a:cs typeface="Rockwell" charset="0"/>
                <a:sym typeface="Wingdings"/>
              </a:rPr>
              <a:t>Chakra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  <a:sym typeface="Wingdings"/>
              </a:rPr>
              <a:t> (IE y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  <a:sym typeface="Wingdings"/>
              </a:rPr>
              <a:t>Edge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  <a:sym typeface="Wingdings"/>
              </a:rPr>
              <a:t>)</a:t>
            </a:r>
          </a:p>
          <a:p>
            <a:pPr lvl="1"/>
            <a:r>
              <a:rPr lang="es-ES" dirty="0" smtClean="0">
                <a:latin typeface="Rockwell" charset="0"/>
                <a:ea typeface="Rockwell" charset="0"/>
                <a:cs typeface="Rockwell" charset="0"/>
                <a:sym typeface="Wingdings"/>
              </a:rPr>
              <a:t>JavaScript Core (Safari)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  <p:pic>
        <p:nvPicPr>
          <p:cNvPr id="5122" name="Picture 2" descr="https://www.html5rocks.com/es/tutorials/internals/howbrowserswork/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414782"/>
            <a:ext cx="6477000" cy="43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537291" y="4851914"/>
            <a:ext cx="1825159" cy="1089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52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¿C</a:t>
            </a:r>
            <a:r>
              <a:rPr lang="es-ES" dirty="0" smtClean="0">
                <a:latin typeface="Rockwell"/>
                <a:cs typeface="Calibri Light"/>
              </a:rPr>
              <a:t>ómo se visualiza un HTML?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Ejemplo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WebKit</a:t>
            </a:r>
            <a:endParaRPr lang="es-ES" dirty="0" smtClean="0">
              <a:latin typeface="Rockwell" charset="0"/>
              <a:ea typeface="Rockwell" charset="0"/>
              <a:cs typeface="Rockwell" charset="0"/>
            </a:endParaRPr>
          </a:p>
        </p:txBody>
      </p:sp>
      <p:pic>
        <p:nvPicPr>
          <p:cNvPr id="12290" name="Picture 2" descr="https://www.html5rocks.com/es/tutorials/internals/howbrowserswork/webk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825625"/>
            <a:ext cx="7246119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¿C</a:t>
            </a:r>
            <a:r>
              <a:rPr lang="es-ES" dirty="0" smtClean="0">
                <a:latin typeface="Rockwell"/>
                <a:cs typeface="Calibri Light"/>
              </a:rPr>
              <a:t>ómo se visualiza un HTML?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Ejemplo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WebKit</a:t>
            </a:r>
            <a:endParaRPr lang="es-ES" dirty="0" smtClean="0">
              <a:latin typeface="Rockwell" charset="0"/>
              <a:ea typeface="Rockwell" charset="0"/>
              <a:cs typeface="Rockwell" charset="0"/>
            </a:endParaRPr>
          </a:p>
          <a:p>
            <a:pPr lvl="1"/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Llegan los documentos HTML y CSS desde el servidor mediante la respuesta HTTP</a:t>
            </a:r>
          </a:p>
        </p:txBody>
      </p:sp>
      <p:pic>
        <p:nvPicPr>
          <p:cNvPr id="12290" name="Picture 2" descr="https://www.html5rocks.com/es/tutorials/internals/howbrowserswork/webk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825625"/>
            <a:ext cx="7246119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52449" y="2608365"/>
            <a:ext cx="857251" cy="270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05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¿C</a:t>
            </a:r>
            <a:r>
              <a:rPr lang="es-ES" dirty="0" smtClean="0">
                <a:latin typeface="Rockwell"/>
                <a:cs typeface="Calibri Light"/>
              </a:rPr>
              <a:t>ómo se visualiza un HTML?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Ejemplo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WebKit</a:t>
            </a:r>
            <a:endParaRPr lang="es-ES" dirty="0" smtClean="0">
              <a:latin typeface="Rockwell" charset="0"/>
              <a:ea typeface="Rockwell" charset="0"/>
              <a:cs typeface="Rockwell" charset="0"/>
            </a:endParaRPr>
          </a:p>
          <a:p>
            <a:pPr lvl="1"/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El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parser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de HTML comienza a procesar el HTML de arriba abajo para construir el DOM</a:t>
            </a:r>
          </a:p>
          <a:p>
            <a:pPr lvl="1"/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El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parser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de CSS comienza a procesar las reglas CSS</a:t>
            </a:r>
          </a:p>
        </p:txBody>
      </p:sp>
      <p:pic>
        <p:nvPicPr>
          <p:cNvPr id="12290" name="Picture 2" descr="https://www.html5rocks.com/es/tutorials/internals/howbrowserswork/webk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825625"/>
            <a:ext cx="7246119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504949" y="2608365"/>
            <a:ext cx="857251" cy="270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9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¿C</a:t>
            </a:r>
            <a:r>
              <a:rPr lang="es-ES" dirty="0" smtClean="0">
                <a:latin typeface="Rockwell"/>
                <a:cs typeface="Calibri Light"/>
              </a:rPr>
              <a:t>ómo se visualiza un HTML?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Ejemplo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WebKit</a:t>
            </a:r>
            <a:endParaRPr lang="es-ES" dirty="0" smtClean="0">
              <a:latin typeface="Rockwell" charset="0"/>
              <a:ea typeface="Rockwell" charset="0"/>
              <a:cs typeface="Rockwell" charset="0"/>
            </a:endParaRPr>
          </a:p>
          <a:p>
            <a:pPr lvl="1"/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El DOM es procesado y los estilos CSS procesados son incrustados en los nodos del DOM</a:t>
            </a:r>
          </a:p>
          <a:p>
            <a:pPr lvl="1"/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El resultado es un árbol de visualización</a:t>
            </a:r>
          </a:p>
        </p:txBody>
      </p:sp>
      <p:pic>
        <p:nvPicPr>
          <p:cNvPr id="12290" name="Picture 2" descr="https://www.html5rocks.com/es/tutorials/internals/howbrowserswork/webk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825625"/>
            <a:ext cx="7246119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533651" y="2608365"/>
            <a:ext cx="1390650" cy="270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18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¿C</a:t>
            </a:r>
            <a:r>
              <a:rPr lang="es-ES" dirty="0" smtClean="0">
                <a:latin typeface="Rockwell"/>
                <a:cs typeface="Calibri Light"/>
              </a:rPr>
              <a:t>ómo se visualiza un HTML?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Ejemplo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WebKit</a:t>
            </a:r>
            <a:endParaRPr lang="es-ES" dirty="0" smtClean="0">
              <a:latin typeface="Rockwell" charset="0"/>
              <a:ea typeface="Rockwell" charset="0"/>
              <a:cs typeface="Rockwell" charset="0"/>
            </a:endParaRPr>
          </a:p>
          <a:p>
            <a:pPr lvl="1"/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El árbol de visualización es procesado y pintado sobre la interfaz gráfica</a:t>
            </a:r>
          </a:p>
        </p:txBody>
      </p:sp>
      <p:pic>
        <p:nvPicPr>
          <p:cNvPr id="12290" name="Picture 2" descr="https://www.html5rocks.com/es/tutorials/internals/howbrowserswork/webk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825625"/>
            <a:ext cx="7246119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962401" y="2514600"/>
            <a:ext cx="3981449" cy="1714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67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¿Y qu</a:t>
            </a:r>
            <a:r>
              <a:rPr lang="es-ES" dirty="0" smtClean="0">
                <a:latin typeface="Rockwell"/>
                <a:cs typeface="Calibri Light"/>
              </a:rPr>
              <a:t>é ocurre con JavaScript?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Recordad que con los scripts JS podemos modificar el DOM</a:t>
            </a:r>
            <a:r>
              <a:rPr lang="mr-IN" dirty="0" smtClean="0">
                <a:latin typeface="Rockwell" charset="0"/>
                <a:ea typeface="Rockwell" charset="0"/>
                <a:cs typeface="Rockwell" charset="0"/>
              </a:rPr>
              <a:t>…</a:t>
            </a:r>
            <a:endParaRPr lang="es-ES" dirty="0" smtClean="0">
              <a:latin typeface="Rockwell" charset="0"/>
              <a:ea typeface="Rockwell" charset="0"/>
              <a:cs typeface="Rockwell" charset="0"/>
            </a:endParaRPr>
          </a:p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Eso implica que los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tags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&lt;script&gt; son procesados con el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html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y ejecutados (si es necesario) en ese momento</a:t>
            </a:r>
          </a:p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Tras la ejecución pasa al siguiente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tag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a procesar</a:t>
            </a:r>
          </a:p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Cuidado con hacer procesamiento demasiado pesado</a:t>
            </a:r>
            <a:r>
              <a:rPr lang="mr-IN" dirty="0" smtClean="0">
                <a:latin typeface="Rockwell" charset="0"/>
                <a:ea typeface="Rockwell" charset="0"/>
                <a:cs typeface="Rockwell" charset="0"/>
              </a:rPr>
              <a:t>…</a:t>
            </a:r>
            <a:endParaRPr lang="es-ES" dirty="0" smtClean="0">
              <a:latin typeface="Rockwell" charset="0"/>
              <a:ea typeface="Rockwell" charset="0"/>
              <a:cs typeface="Rockwell" charset="0"/>
            </a:endParaRPr>
          </a:p>
        </p:txBody>
      </p:sp>
      <p:pic>
        <p:nvPicPr>
          <p:cNvPr id="12290" name="Picture 2" descr="https://www.html5rocks.com/es/tutorials/internals/howbrowserswork/webk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825625"/>
            <a:ext cx="7246119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66851" y="2419350"/>
            <a:ext cx="2454220" cy="1181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97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¿Y qu</a:t>
            </a:r>
            <a:r>
              <a:rPr lang="es-ES" dirty="0" smtClean="0">
                <a:latin typeface="Rockwell"/>
                <a:cs typeface="Calibri Light"/>
              </a:rPr>
              <a:t>é ocurre con JavaScript?</a:t>
            </a:r>
            <a:endParaRPr lang="es-ES" dirty="0">
              <a:latin typeface="Rockwell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0962" y="1825625"/>
            <a:ext cx="3652837" cy="3743902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Los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tags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se procesan uno a uno en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órden</a:t>
            </a:r>
            <a:endParaRPr lang="es-ES" dirty="0" smtClean="0">
              <a:latin typeface="Rockwell" charset="0"/>
              <a:ea typeface="Rockwell" charset="0"/>
              <a:cs typeface="Rockwell" charset="0"/>
            </a:endParaRPr>
          </a:p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El DOM disponible depende de cuánto se haya procesado hasta ese momento</a:t>
            </a:r>
          </a:p>
          <a:p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Además, no se procesan el resto de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tags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hasta que el </a:t>
            </a:r>
            <a:r>
              <a:rPr lang="es-ES" dirty="0" err="1" smtClean="0">
                <a:latin typeface="Rockwell" charset="0"/>
                <a:ea typeface="Rockwell" charset="0"/>
                <a:cs typeface="Rockwell" charset="0"/>
              </a:rPr>
              <a:t>tag</a:t>
            </a:r>
            <a:r>
              <a:rPr lang="es-ES" dirty="0" smtClean="0">
                <a:latin typeface="Rockwell" charset="0"/>
                <a:ea typeface="Rockwell" charset="0"/>
                <a:cs typeface="Rockwell" charset="0"/>
              </a:rPr>
              <a:t> &lt;script&gt; no ha terminado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57113" y="1458213"/>
            <a:ext cx="6289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&lt;head&gt;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&lt;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My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&lt;script&gt;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    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console.log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document.getElementsByTagName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").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&lt;/script&gt;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&lt;/head&gt;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&lt;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&lt;script&gt;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    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console.log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document.body.getElementsByTagName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("p").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&lt;/script&gt;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&lt;p&gt;A 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piece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 of 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&lt;/p&gt;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&lt;script&gt;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    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console.log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document.body.getElementsByTagName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("p").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    &lt;/script&gt;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    &lt;/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s-ES_tradnl" sz="1200" dirty="0" err="1"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s-ES_tradnl" sz="1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98833" y="4494508"/>
            <a:ext cx="250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Rockwell" charset="0"/>
                <a:ea typeface="Rockwell" charset="0"/>
                <a:cs typeface="Rockwell" charset="0"/>
              </a:rPr>
              <a:t>Resultado terminal:</a:t>
            </a:r>
          </a:p>
          <a:p>
            <a:r>
              <a:rPr lang="es-ES_tradnl" dirty="0" smtClean="0">
                <a:latin typeface="Rockwell" charset="0"/>
                <a:ea typeface="Rockwell" charset="0"/>
                <a:cs typeface="Rockwell" charset="0"/>
              </a:rPr>
              <a:t>0</a:t>
            </a:r>
          </a:p>
          <a:p>
            <a:r>
              <a:rPr lang="es-ES_tradnl" dirty="0" smtClean="0">
                <a:latin typeface="Rockwell" charset="0"/>
                <a:ea typeface="Rockwell" charset="0"/>
                <a:cs typeface="Rockwell" charset="0"/>
              </a:rPr>
              <a:t>0</a:t>
            </a:r>
          </a:p>
          <a:p>
            <a:r>
              <a:rPr lang="es-ES_tradnl" dirty="0">
                <a:latin typeface="Rockwell" charset="0"/>
                <a:ea typeface="Rockwell" charset="0"/>
                <a:cs typeface="Rockwel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7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Navegadores: ¿Cu</a:t>
            </a:r>
            <a:r>
              <a:rPr lang="es-ES" dirty="0" smtClean="0">
                <a:latin typeface="Rockwell"/>
                <a:cs typeface="Calibri Light"/>
              </a:rPr>
              <a:t>ántos?</a:t>
            </a:r>
            <a:endParaRPr lang="es-ES" dirty="0">
              <a:latin typeface="Rockwel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CE0628-1083-4A8C-BB75-729117A5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37439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dirty="0" smtClean="0">
                <a:latin typeface="Rockwell"/>
              </a:rPr>
              <a:t>M</a:t>
            </a:r>
            <a:r>
              <a:rPr lang="es-ES" dirty="0" smtClean="0">
                <a:latin typeface="Rockwell"/>
              </a:rPr>
              <a:t>ás de los que quisierais</a:t>
            </a:r>
          </a:p>
          <a:p>
            <a:r>
              <a:rPr lang="es-ES" dirty="0" smtClean="0">
                <a:latin typeface="Rockwell"/>
              </a:rPr>
              <a:t>Incluso de un mismo navegador a otro hay diferencias</a:t>
            </a:r>
          </a:p>
          <a:p>
            <a:r>
              <a:rPr lang="es-ES" dirty="0" smtClean="0">
                <a:latin typeface="Rockwell"/>
              </a:rPr>
              <a:t>No todos soportan las mismas tecnolog</a:t>
            </a:r>
            <a:r>
              <a:rPr lang="es-ES" dirty="0" smtClean="0">
                <a:latin typeface="Rockwell"/>
              </a:rPr>
              <a:t>ías</a:t>
            </a:r>
            <a:r>
              <a:rPr lang="mr-IN" dirty="0" smtClean="0">
                <a:latin typeface="Rockwell"/>
              </a:rPr>
              <a:t>…</a:t>
            </a:r>
            <a:endParaRPr lang="es-ES" dirty="0" smtClean="0">
              <a:latin typeface="Rockwell"/>
            </a:endParaRPr>
          </a:p>
          <a:p>
            <a:r>
              <a:rPr lang="es-ES" dirty="0">
                <a:latin typeface="Rockwell"/>
                <a:hlinkClick r:id="rId2"/>
              </a:rPr>
              <a:t>https://</a:t>
            </a:r>
            <a:r>
              <a:rPr lang="es-ES" dirty="0" smtClean="0">
                <a:latin typeface="Rockwell"/>
                <a:hlinkClick r:id="rId2"/>
              </a:rPr>
              <a:t>www.webdevelopersnotes.com/browsers-list</a:t>
            </a:r>
            <a:endParaRPr lang="es-ES" dirty="0" smtClean="0">
              <a:latin typeface="Rockwell"/>
            </a:endParaRPr>
          </a:p>
          <a:p>
            <a:r>
              <a:rPr lang="es-ES" dirty="0">
                <a:latin typeface="Rockwell"/>
                <a:hlinkClick r:id="rId3"/>
              </a:rPr>
              <a:t>https://</a:t>
            </a:r>
            <a:r>
              <a:rPr lang="es-ES" dirty="0" smtClean="0">
                <a:latin typeface="Rockwell"/>
                <a:hlinkClick r:id="rId3"/>
              </a:rPr>
              <a:t>caniuse.com</a:t>
            </a:r>
            <a:endParaRPr lang="es-ES" dirty="0" smtClean="0">
              <a:latin typeface="Rockwell"/>
            </a:endParaRPr>
          </a:p>
          <a:p>
            <a:r>
              <a:rPr lang="es-ES" dirty="0" smtClean="0">
                <a:latin typeface="Rockwell"/>
              </a:rPr>
              <a:t>La vida del desarrollador Web en cliente es complicada</a:t>
            </a:r>
            <a:r>
              <a:rPr lang="mr-IN" dirty="0" smtClean="0">
                <a:latin typeface="Rockwell"/>
              </a:rPr>
              <a:t>…</a:t>
            </a:r>
            <a:endParaRPr lang="es-ES" dirty="0" smtClean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</p:txBody>
      </p:sp>
      <p:pic>
        <p:nvPicPr>
          <p:cNvPr id="3074" name="Picture 2" descr="esultado de imagen de madness jo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1371599"/>
            <a:ext cx="4300537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9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Internet</a:t>
            </a:r>
            <a:endParaRPr lang="es-ES" dirty="0">
              <a:latin typeface="Rockwel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CE0628-1083-4A8C-BB75-729117A5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9186" y="13069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mtClean="0"/>
          </a:p>
          <a:p>
            <a:pPr lvl="3"/>
            <a:endParaRPr lang="en-GB" smtClean="0"/>
          </a:p>
          <a:p>
            <a:pPr lvl="3"/>
            <a:endParaRPr lang="en-GB" smtClean="0"/>
          </a:p>
          <a:p>
            <a:pPr lvl="3"/>
            <a:endParaRPr lang="en-GB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36786" y="12608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mtClean="0"/>
          </a:p>
          <a:p>
            <a:pPr lvl="3"/>
            <a:endParaRPr lang="en-GB" smtClean="0"/>
          </a:p>
          <a:p>
            <a:pPr lvl="3"/>
            <a:endParaRPr lang="en-GB" smtClean="0"/>
          </a:p>
          <a:p>
            <a:pPr lvl="3"/>
            <a:endParaRPr lang="en-GB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86" y="1413265"/>
            <a:ext cx="8534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/>
          <p:nvPr/>
        </p:nvSpPr>
        <p:spPr>
          <a:xfrm>
            <a:off x="2879785" y="3927865"/>
            <a:ext cx="778329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9"/>
          <p:cNvSpPr/>
          <p:nvPr/>
        </p:nvSpPr>
        <p:spPr>
          <a:xfrm>
            <a:off x="1423614" y="1377740"/>
            <a:ext cx="21336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of presence (POP).</a:t>
            </a:r>
          </a:p>
          <a:p>
            <a:pPr marL="285750" indent="-285750">
              <a:buFontTx/>
              <a:buChar char="-"/>
            </a:pPr>
            <a:r>
              <a:rPr lang="en-GB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 de entrada de los </a:t>
            </a:r>
            <a:r>
              <a:rPr lang="en-GB" sz="1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paquetes</a:t>
            </a:r>
            <a:r>
              <a:rPr lang="en-GB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</a:t>
            </a:r>
            <a:r>
              <a:rPr lang="en-GB" sz="1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cientes</a:t>
            </a:r>
            <a:r>
              <a:rPr lang="en-GB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los ISPs</a:t>
            </a:r>
            <a:endParaRPr lang="en-GB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0"/>
          <p:cNvSpPr/>
          <p:nvPr/>
        </p:nvSpPr>
        <p:spPr>
          <a:xfrm>
            <a:off x="8366186" y="4346965"/>
            <a:ext cx="778329" cy="7239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1"/>
          <p:cNvSpPr/>
          <p:nvPr/>
        </p:nvSpPr>
        <p:spPr>
          <a:xfrm>
            <a:off x="4937186" y="1946665"/>
            <a:ext cx="778329" cy="609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2"/>
          <p:cNvSpPr/>
          <p:nvPr/>
        </p:nvSpPr>
        <p:spPr>
          <a:xfrm>
            <a:off x="8366185" y="3394465"/>
            <a:ext cx="778329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4"/>
          <p:cNvSpPr txBox="1"/>
          <p:nvPr/>
        </p:nvSpPr>
        <p:spPr>
          <a:xfrm>
            <a:off x="3451286" y="5578949"/>
            <a:ext cx="480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Computer Networks. </a:t>
            </a:r>
            <a:r>
              <a:rPr lang="en-GB" sz="1050" dirty="0" err="1" smtClean="0"/>
              <a:t>Tanenbaum</a:t>
            </a:r>
            <a:r>
              <a:rPr lang="en-GB" sz="1050" dirty="0" smtClean="0"/>
              <a:t> et al. Pearson New International Edition. 5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Edition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955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¿Alguna soluci</a:t>
            </a:r>
            <a:r>
              <a:rPr lang="es-ES" dirty="0" smtClean="0">
                <a:latin typeface="Rockwell"/>
                <a:cs typeface="Calibri Light"/>
              </a:rPr>
              <a:t>ón?</a:t>
            </a:r>
            <a:endParaRPr lang="es-ES" dirty="0">
              <a:latin typeface="Rockwel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CE0628-1083-4A8C-BB75-729117A5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9738" cy="37439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smtClean="0">
                <a:latin typeface="Rockwell"/>
              </a:rPr>
              <a:t>Algunas librer</a:t>
            </a:r>
            <a:r>
              <a:rPr lang="es-ES" dirty="0" smtClean="0">
                <a:latin typeface="Rockwell"/>
              </a:rPr>
              <a:t>ías JS como </a:t>
            </a:r>
            <a:r>
              <a:rPr lang="es-ES" dirty="0" err="1" smtClean="0">
                <a:latin typeface="Rockwell"/>
              </a:rPr>
              <a:t>JQuery</a:t>
            </a:r>
            <a:r>
              <a:rPr lang="es-ES" dirty="0" smtClean="0">
                <a:latin typeface="Rockwell"/>
              </a:rPr>
              <a:t> nos abstraen de estos detalles</a:t>
            </a:r>
          </a:p>
          <a:p>
            <a:r>
              <a:rPr lang="es-ES" dirty="0" smtClean="0">
                <a:latin typeface="Rockwell"/>
              </a:rPr>
              <a:t>La situación ha mejorado en los últimos años, cada vez más estandarizado</a:t>
            </a:r>
          </a:p>
          <a:p>
            <a:r>
              <a:rPr lang="es-ES" dirty="0" smtClean="0">
                <a:latin typeface="Rockwell"/>
              </a:rPr>
              <a:t>Pero sigue siendo complicado y hay que tener cuidado</a:t>
            </a:r>
            <a:r>
              <a:rPr lang="mr-IN" dirty="0" smtClean="0">
                <a:latin typeface="Rockwell"/>
              </a:rPr>
              <a:t>…</a:t>
            </a:r>
            <a:endParaRPr lang="es-ES" dirty="0" smtClean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38" y="2506662"/>
            <a:ext cx="5751468" cy="1579563"/>
          </a:xfrm>
          <a:prstGeom prst="rect">
            <a:avLst/>
          </a:prstGeom>
        </p:spPr>
      </p:pic>
      <p:sp>
        <p:nvSpPr>
          <p:cNvPr id="7" name="TextBox 16"/>
          <p:cNvSpPr txBox="1"/>
          <p:nvPr/>
        </p:nvSpPr>
        <p:spPr>
          <a:xfrm>
            <a:off x="6553200" y="4086225"/>
            <a:ext cx="480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err="1" smtClean="0"/>
              <a:t>Reddit</a:t>
            </a:r>
            <a:r>
              <a:rPr lang="en-GB" sz="1050" dirty="0" smtClean="0"/>
              <a:t> JavaScript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7666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¿Preguntas?</a:t>
            </a:r>
            <a:endParaRPr lang="es-ES" dirty="0">
              <a:latin typeface="Rockwell"/>
            </a:endParaRPr>
          </a:p>
        </p:txBody>
      </p:sp>
      <p:pic>
        <p:nvPicPr>
          <p:cNvPr id="5" name="Picture 2" descr="http://nannychroniclesofhollywood.com/wp-content/uploads/2015/06/interview-questions-to-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90688"/>
            <a:ext cx="5791200" cy="38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Internet</a:t>
            </a:r>
            <a:endParaRPr lang="es-ES" dirty="0">
              <a:latin typeface="Rockwel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CE0628-1083-4A8C-BB75-729117A5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9186" y="13069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mtClean="0"/>
          </a:p>
          <a:p>
            <a:pPr lvl="3"/>
            <a:endParaRPr lang="en-GB" smtClean="0"/>
          </a:p>
          <a:p>
            <a:pPr lvl="3"/>
            <a:endParaRPr lang="en-GB" smtClean="0"/>
          </a:p>
          <a:p>
            <a:pPr lvl="3"/>
            <a:endParaRPr lang="en-GB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36786" y="12608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mtClean="0"/>
          </a:p>
          <a:p>
            <a:pPr lvl="3"/>
            <a:endParaRPr lang="en-GB" smtClean="0"/>
          </a:p>
          <a:p>
            <a:pPr lvl="3"/>
            <a:endParaRPr lang="en-GB" smtClean="0"/>
          </a:p>
          <a:p>
            <a:pPr lvl="3"/>
            <a:endParaRPr lang="en-GB" dirty="0" smtClean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89186" y="12608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mtClean="0"/>
          </a:p>
          <a:p>
            <a:pPr lvl="3"/>
            <a:endParaRPr lang="en-GB" smtClean="0"/>
          </a:p>
          <a:p>
            <a:pPr lvl="3"/>
            <a:endParaRPr lang="en-GB" smtClean="0"/>
          </a:p>
          <a:p>
            <a:pPr lvl="3"/>
            <a:endParaRPr lang="en-GB" dirty="0" smtClean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86" y="1413265"/>
            <a:ext cx="8534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4"/>
          <p:cNvSpPr/>
          <p:nvPr/>
        </p:nvSpPr>
        <p:spPr>
          <a:xfrm>
            <a:off x="3288000" y="3927865"/>
            <a:ext cx="2944586" cy="609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9"/>
          <p:cNvSpPr/>
          <p:nvPr/>
        </p:nvSpPr>
        <p:spPr>
          <a:xfrm>
            <a:off x="1627929" y="1108465"/>
            <a:ext cx="2427514" cy="178733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 (local, regional, </a:t>
            </a:r>
            <a:r>
              <a:rPr lang="en-GB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internatconal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íneas</a:t>
            </a:r>
            <a:r>
              <a:rPr lang="es-E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trasmisión de larga distancia y muchos </a:t>
            </a:r>
            <a:r>
              <a:rPr lang="es-E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  <a:r>
              <a:rPr lang="mr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6003986" y="3470665"/>
            <a:ext cx="2971800" cy="609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14"/>
          <p:cNvSpPr/>
          <p:nvPr/>
        </p:nvSpPr>
        <p:spPr>
          <a:xfrm>
            <a:off x="4354800" y="2251465"/>
            <a:ext cx="4468586" cy="609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15"/>
          <p:cNvSpPr/>
          <p:nvPr/>
        </p:nvSpPr>
        <p:spPr>
          <a:xfrm>
            <a:off x="7179643" y="4385065"/>
            <a:ext cx="1872343" cy="609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16"/>
          <p:cNvSpPr txBox="1"/>
          <p:nvPr/>
        </p:nvSpPr>
        <p:spPr>
          <a:xfrm>
            <a:off x="3603686" y="5578949"/>
            <a:ext cx="480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Computer Networks. </a:t>
            </a:r>
            <a:r>
              <a:rPr lang="en-GB" sz="1050" dirty="0" err="1" smtClean="0"/>
              <a:t>Tanenbaum</a:t>
            </a:r>
            <a:r>
              <a:rPr lang="en-GB" sz="1050" dirty="0" smtClean="0"/>
              <a:t> et al. Pearson New International Edition. 5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Edition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6794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Internet</a:t>
            </a:r>
            <a:endParaRPr lang="es-ES" dirty="0">
              <a:latin typeface="Rockwel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CE0628-1083-4A8C-BB75-729117A5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9186" y="13069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mtClean="0"/>
          </a:p>
          <a:p>
            <a:pPr lvl="3"/>
            <a:endParaRPr lang="en-GB" smtClean="0"/>
          </a:p>
          <a:p>
            <a:pPr lvl="3"/>
            <a:endParaRPr lang="en-GB" smtClean="0"/>
          </a:p>
          <a:p>
            <a:pPr lvl="3"/>
            <a:endParaRPr lang="en-GB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36786" y="12608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mtClean="0"/>
          </a:p>
          <a:p>
            <a:pPr lvl="3"/>
            <a:endParaRPr lang="en-GB" smtClean="0"/>
          </a:p>
          <a:p>
            <a:pPr lvl="3"/>
            <a:endParaRPr lang="en-GB" smtClean="0"/>
          </a:p>
          <a:p>
            <a:pPr lvl="3"/>
            <a:endParaRPr lang="en-GB" dirty="0" smtClean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89186" y="12608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mtClean="0"/>
          </a:p>
          <a:p>
            <a:pPr lvl="3"/>
            <a:endParaRPr lang="en-GB" smtClean="0"/>
          </a:p>
          <a:p>
            <a:pPr lvl="3"/>
            <a:endParaRPr lang="en-GB" smtClean="0"/>
          </a:p>
          <a:p>
            <a:pPr lvl="3"/>
            <a:endParaRPr lang="en-GB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041586" y="129047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mtClean="0"/>
          </a:p>
          <a:p>
            <a:pPr lvl="3"/>
            <a:endParaRPr lang="en-GB" smtClean="0"/>
          </a:p>
          <a:p>
            <a:pPr lvl="3"/>
            <a:endParaRPr lang="en-GB" smtClean="0"/>
          </a:p>
          <a:p>
            <a:pPr lvl="3"/>
            <a:endParaRPr lang="en-GB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86" y="1442872"/>
            <a:ext cx="8534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/>
          <p:nvPr/>
        </p:nvSpPr>
        <p:spPr>
          <a:xfrm>
            <a:off x="4632386" y="2977758"/>
            <a:ext cx="609600" cy="8273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9"/>
          <p:cNvSpPr/>
          <p:nvPr/>
        </p:nvSpPr>
        <p:spPr>
          <a:xfrm>
            <a:off x="1736786" y="1290472"/>
            <a:ext cx="2242457" cy="1905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ISPs son </a:t>
            </a:r>
            <a:r>
              <a:rPr lang="en-GB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intercambiados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los Internet 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Points (IXP), 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router </a:t>
            </a:r>
            <a:r>
              <a:rPr lang="en-GB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ISP</a:t>
            </a:r>
            <a:endParaRPr lang="en-GB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5775386" y="2858015"/>
            <a:ext cx="609600" cy="8273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1"/>
          <p:cNvSpPr/>
          <p:nvPr/>
        </p:nvSpPr>
        <p:spPr>
          <a:xfrm>
            <a:off x="7484443" y="2945100"/>
            <a:ext cx="609600" cy="8273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6"/>
          <p:cNvSpPr txBox="1"/>
          <p:nvPr/>
        </p:nvSpPr>
        <p:spPr>
          <a:xfrm>
            <a:off x="3756086" y="5608556"/>
            <a:ext cx="480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Computer Networks. </a:t>
            </a:r>
            <a:r>
              <a:rPr lang="en-GB" sz="1050" dirty="0" err="1" smtClean="0"/>
              <a:t>Tanenbaum</a:t>
            </a:r>
            <a:r>
              <a:rPr lang="en-GB" sz="1050" dirty="0" smtClean="0"/>
              <a:t> et al. Pearson New International Edition. 5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Edition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619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>
                <a:latin typeface="Rockwell"/>
                <a:cs typeface="Calibri Light"/>
              </a:rPr>
              <a:t>World</a:t>
            </a:r>
            <a:r>
              <a:rPr lang="es-ES" dirty="0" smtClean="0">
                <a:latin typeface="Rockwell"/>
                <a:cs typeface="Calibri Light"/>
              </a:rPr>
              <a:t> Wide Web</a:t>
            </a:r>
            <a:endParaRPr lang="es-ES" dirty="0">
              <a:latin typeface="Rockwel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CE0628-1083-4A8C-BB75-729117A5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smtClean="0">
                <a:latin typeface="Rockwell"/>
              </a:rPr>
              <a:t>¿C</a:t>
            </a:r>
            <a:r>
              <a:rPr lang="es-ES" dirty="0" smtClean="0">
                <a:latin typeface="Rockwell"/>
              </a:rPr>
              <a:t>ómo podemos intercambiar documentos de forma fácil entre distintos dispositivos en Internet? </a:t>
            </a:r>
            <a:r>
              <a:rPr lang="es-ES" dirty="0" smtClean="0">
                <a:latin typeface="Rockwell"/>
                <a:sym typeface="Wingdings"/>
              </a:rPr>
              <a:t> </a:t>
            </a:r>
            <a:r>
              <a:rPr lang="es-ES" dirty="0" err="1" smtClean="0">
                <a:latin typeface="Rockwell"/>
                <a:sym typeface="Wingdings"/>
              </a:rPr>
              <a:t>World</a:t>
            </a:r>
            <a:r>
              <a:rPr lang="es-ES" dirty="0" smtClean="0">
                <a:latin typeface="Rockwell"/>
                <a:sym typeface="Wingdings"/>
              </a:rPr>
              <a:t> Wide Web</a:t>
            </a:r>
            <a:br>
              <a:rPr lang="es-ES" dirty="0" smtClean="0">
                <a:latin typeface="Rockwell"/>
                <a:sym typeface="Wingdings"/>
              </a:rPr>
            </a:br>
            <a:endParaRPr lang="es-ES" dirty="0" smtClean="0">
              <a:latin typeface="Rockwell"/>
              <a:sym typeface="Wingdings"/>
            </a:endParaRPr>
          </a:p>
          <a:p>
            <a:r>
              <a:rPr lang="es-ES" dirty="0" smtClean="0">
                <a:latin typeface="Rockwell"/>
                <a:sym typeface="Wingdings"/>
              </a:rPr>
              <a:t>Creada en el CERN por Tim </a:t>
            </a:r>
            <a:r>
              <a:rPr lang="es-ES" dirty="0" err="1" smtClean="0">
                <a:latin typeface="Rockwell"/>
                <a:sym typeface="Wingdings"/>
              </a:rPr>
              <a:t>Berners</a:t>
            </a:r>
            <a:r>
              <a:rPr lang="es-ES" dirty="0" smtClean="0">
                <a:latin typeface="Rockwell"/>
                <a:sym typeface="Wingdings"/>
              </a:rPr>
              <a:t> Lee</a:t>
            </a:r>
            <a:br>
              <a:rPr lang="es-ES" dirty="0" smtClean="0">
                <a:latin typeface="Rockwell"/>
                <a:sym typeface="Wingdings"/>
              </a:rPr>
            </a:br>
            <a:endParaRPr lang="es-ES" dirty="0" smtClean="0">
              <a:latin typeface="Rockwell"/>
              <a:sym typeface="Wingdings"/>
            </a:endParaRPr>
          </a:p>
          <a:p>
            <a:r>
              <a:rPr lang="es-ES" dirty="0" smtClean="0">
                <a:latin typeface="Rockwell"/>
                <a:sym typeface="Wingdings"/>
              </a:rPr>
              <a:t>W3C regula los estándares de la Web para asegurar la interoperabilidad</a:t>
            </a:r>
          </a:p>
          <a:p>
            <a:pPr marL="0" indent="0">
              <a:buNone/>
            </a:pPr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  <a:p>
            <a:endParaRPr lang="es-ES" dirty="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183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WWW: Cliente/Servidor</a:t>
            </a:r>
            <a:endParaRPr lang="es-ES" dirty="0">
              <a:latin typeface="Rockwell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1319213"/>
            <a:ext cx="1300480" cy="130048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2991168"/>
            <a:ext cx="1300480" cy="13004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7" y="2966085"/>
            <a:ext cx="1325563" cy="13255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2922587"/>
            <a:ext cx="1300480" cy="13004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4397374"/>
            <a:ext cx="1300480" cy="130048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028236" y="2491406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latin typeface="Rockwell" charset="0"/>
                <a:ea typeface="Rockwell" charset="0"/>
                <a:cs typeface="Rockwell" charset="0"/>
              </a:rPr>
              <a:t>URL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WWW: Cliente/Servidor</a:t>
            </a:r>
            <a:endParaRPr lang="es-ES" dirty="0">
              <a:latin typeface="Rockwell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1319213"/>
            <a:ext cx="1300480" cy="130048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2991168"/>
            <a:ext cx="1300480" cy="13004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7" y="2966085"/>
            <a:ext cx="1325563" cy="13255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2922587"/>
            <a:ext cx="1300480" cy="13004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4397374"/>
            <a:ext cx="1300480" cy="1300480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 rot="919727">
            <a:off x="3744606" y="1787341"/>
            <a:ext cx="4431692" cy="130048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HTTP REQUEST: GET </a:t>
            </a:r>
            <a:r>
              <a:rPr lang="mr-IN" dirty="0" smtClean="0"/>
              <a:t>…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028236" y="2491406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latin typeface="Rockwell" charset="0"/>
                <a:ea typeface="Rockwell" charset="0"/>
                <a:cs typeface="Rockwell" charset="0"/>
              </a:rPr>
              <a:t>URL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E311C1-A711-40DE-8A60-5A8D72C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Rockwell"/>
                <a:cs typeface="Calibri Light"/>
              </a:rPr>
              <a:t>Arquitectura WWW: Cliente/Servidor</a:t>
            </a:r>
            <a:endParaRPr lang="es-ES" dirty="0">
              <a:latin typeface="Rockwell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1319213"/>
            <a:ext cx="1300480" cy="130048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2991168"/>
            <a:ext cx="1300480" cy="13004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7" y="2966085"/>
            <a:ext cx="1325563" cy="13255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2" y="2922587"/>
            <a:ext cx="1300480" cy="13004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4397374"/>
            <a:ext cx="1300480" cy="1300480"/>
          </a:xfrm>
          <a:prstGeom prst="rect">
            <a:avLst/>
          </a:prstGeom>
        </p:spPr>
      </p:pic>
      <p:sp>
        <p:nvSpPr>
          <p:cNvPr id="4" name="Flecha izquierda 3"/>
          <p:cNvSpPr/>
          <p:nvPr/>
        </p:nvSpPr>
        <p:spPr>
          <a:xfrm rot="716579">
            <a:off x="3772614" y="1706293"/>
            <a:ext cx="4147198" cy="1418513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HTTP RESPONSE</a:t>
            </a:r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20" y="1405811"/>
            <a:ext cx="1127284" cy="112728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028236" y="2491406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latin typeface="Rockwell" charset="0"/>
                <a:ea typeface="Rockwell" charset="0"/>
                <a:cs typeface="Rockwell" charset="0"/>
              </a:rPr>
              <a:t>URL</a:t>
            </a:r>
            <a:endParaRPr lang="es-ES_tradnl" dirty="0">
              <a:latin typeface="Rockwell" charset="0"/>
              <a:ea typeface="Rockwell" charset="0"/>
              <a:cs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880</Words>
  <Application>Microsoft Macintosh PowerPoint</Application>
  <PresentationFormat>Panorámica</PresentationFormat>
  <Paragraphs>167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Calibri</vt:lpstr>
      <vt:lpstr>Calibri Light</vt:lpstr>
      <vt:lpstr>Courier</vt:lpstr>
      <vt:lpstr>Mangal</vt:lpstr>
      <vt:lpstr>Rockwell</vt:lpstr>
      <vt:lpstr>Wingdings</vt:lpstr>
      <vt:lpstr>Arial</vt:lpstr>
      <vt:lpstr>Tema de Office</vt:lpstr>
      <vt:lpstr>Internet, la Web y la programación en cliente</vt:lpstr>
      <vt:lpstr>Internet</vt:lpstr>
      <vt:lpstr>Internet</vt:lpstr>
      <vt:lpstr>Internet</vt:lpstr>
      <vt:lpstr>Internet</vt:lpstr>
      <vt:lpstr>World Wide Web</vt:lpstr>
      <vt:lpstr>Arquitectura WWW: Cliente/Servidor</vt:lpstr>
      <vt:lpstr>Arquitectura WWW: Cliente/Servidor</vt:lpstr>
      <vt:lpstr>Arquitectura WWW: Cliente/Servidor</vt:lpstr>
      <vt:lpstr>Arquitectura WWW: Cliente/Servidor</vt:lpstr>
      <vt:lpstr>Arquitectura WWW: Cliente/Servidor</vt:lpstr>
      <vt:lpstr>Arquitectura WWW: Cliente/Servidor</vt:lpstr>
      <vt:lpstr>Navegador</vt:lpstr>
      <vt:lpstr>¿Tecnologías de desarrollo en cliente?</vt:lpstr>
      <vt:lpstr>Arquitectura Navegador</vt:lpstr>
      <vt:lpstr>Arquitectura Navegador</vt:lpstr>
      <vt:lpstr>Arquitectura Navegador</vt:lpstr>
      <vt:lpstr>Arquitectura Navegador</vt:lpstr>
      <vt:lpstr>Arquitectura Navegador</vt:lpstr>
      <vt:lpstr>Arquitectura Navegador</vt:lpstr>
      <vt:lpstr>Arquitectura Navegador</vt:lpstr>
      <vt:lpstr>¿Cómo se visualiza un HTML?</vt:lpstr>
      <vt:lpstr>¿Cómo se visualiza un HTML?</vt:lpstr>
      <vt:lpstr>¿Cómo se visualiza un HTML?</vt:lpstr>
      <vt:lpstr>¿Cómo se visualiza un HTML?</vt:lpstr>
      <vt:lpstr>¿Cómo se visualiza un HTML?</vt:lpstr>
      <vt:lpstr>¿Y qué ocurre con JavaScript?</vt:lpstr>
      <vt:lpstr>¿Y qué ocurre con JavaScript?</vt:lpstr>
      <vt:lpstr>Navegadores: ¿Cuántos?</vt:lpstr>
      <vt:lpstr>¿Alguna solución?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198</cp:revision>
  <dcterms:created xsi:type="dcterms:W3CDTF">2018-09-02T09:51:46Z</dcterms:created>
  <dcterms:modified xsi:type="dcterms:W3CDTF">2018-09-06T10:07:09Z</dcterms:modified>
</cp:coreProperties>
</file>