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Ubuntu"/>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Ubuntu-bold.fntdata"/><Relationship Id="rId14" Type="http://schemas.openxmlformats.org/officeDocument/2006/relationships/font" Target="fonts/Ubuntu-regular.fntdata"/><Relationship Id="rId17" Type="http://schemas.openxmlformats.org/officeDocument/2006/relationships/font" Target="fonts/Ubuntu-boldItalic.fntdata"/><Relationship Id="rId16" Type="http://schemas.openxmlformats.org/officeDocument/2006/relationships/font" Target="fonts/Ubuntu-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24d80535d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d80535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2574ac09e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74ac09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26b3e99ca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b3e99ca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26b3e99ca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b3e99ca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24d80535d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d80535d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26b3e99ca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b3e99ca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26b3e99ca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b3e99ca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26b3e99ca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b3e99ca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hyperlink" Target="http://www.cookingsoftware.es" TargetMode="External"/><Relationship Id="rId5" Type="http://schemas.openxmlformats.org/officeDocument/2006/relationships/hyperlink" Target="https://www.youtube.com/channel/UCklvM3AMYPL_7Mq9jYLuHGA" TargetMode="External"/><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10" Type="http://schemas.openxmlformats.org/officeDocument/2006/relationships/image" Target="../media/image13.png"/><Relationship Id="rId9"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 Id="rId10" Type="http://schemas.openxmlformats.org/officeDocument/2006/relationships/image" Target="../media/image18.png"/><Relationship Id="rId9"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20.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8B1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018388" y="609600"/>
            <a:ext cx="1107225" cy="1107225"/>
          </a:xfrm>
          <a:prstGeom prst="rect">
            <a:avLst/>
          </a:prstGeom>
          <a:noFill/>
          <a:ln>
            <a:noFill/>
          </a:ln>
        </p:spPr>
      </p:pic>
      <p:sp>
        <p:nvSpPr>
          <p:cNvPr id="55" name="Google Shape;55;p13"/>
          <p:cNvSpPr txBox="1"/>
          <p:nvPr/>
        </p:nvSpPr>
        <p:spPr>
          <a:xfrm>
            <a:off x="25" y="1702825"/>
            <a:ext cx="9144000" cy="12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4800">
                <a:solidFill>
                  <a:srgbClr val="FFFFFF"/>
                </a:solidFill>
                <a:latin typeface="Ubuntu"/>
                <a:ea typeface="Ubuntu"/>
                <a:cs typeface="Ubuntu"/>
                <a:sym typeface="Ubuntu"/>
              </a:rPr>
              <a:t>Curso</a:t>
            </a:r>
            <a:r>
              <a:rPr lang="es" sz="4800">
                <a:solidFill>
                  <a:srgbClr val="434343"/>
                </a:solidFill>
                <a:latin typeface="Ubuntu"/>
                <a:ea typeface="Ubuntu"/>
                <a:cs typeface="Ubuntu"/>
                <a:sym typeface="Ubuntu"/>
              </a:rPr>
              <a:t>Symfony</a:t>
            </a:r>
            <a:endParaRPr sz="4800">
              <a:solidFill>
                <a:srgbClr val="434343"/>
              </a:solidFill>
              <a:latin typeface="Ubuntu"/>
              <a:ea typeface="Ubuntu"/>
              <a:cs typeface="Ubuntu"/>
              <a:sym typeface="Ubuntu"/>
            </a:endParaRPr>
          </a:p>
          <a:p>
            <a:pPr indent="0" lvl="0" marL="0" rtl="0" algn="ctr">
              <a:spcBef>
                <a:spcPts val="0"/>
              </a:spcBef>
              <a:spcAft>
                <a:spcPts val="0"/>
              </a:spcAft>
              <a:buClr>
                <a:schemeClr val="dk1"/>
              </a:buClr>
              <a:buSzPts val="1100"/>
              <a:buFont typeface="Arial"/>
              <a:buNone/>
            </a:pPr>
            <a:r>
              <a:rPr lang="es" sz="2400">
                <a:solidFill>
                  <a:srgbClr val="FFFFFF"/>
                </a:solidFill>
                <a:latin typeface="Ubuntu"/>
                <a:ea typeface="Ubuntu"/>
                <a:cs typeface="Ubuntu"/>
                <a:sym typeface="Ubuntu"/>
              </a:rPr>
              <a:t>Introducción a los frameworks</a:t>
            </a:r>
            <a:endParaRPr sz="4800">
              <a:solidFill>
                <a:srgbClr val="434343"/>
              </a:solidFill>
              <a:latin typeface="Ubuntu"/>
              <a:ea typeface="Ubuntu"/>
              <a:cs typeface="Ubuntu"/>
              <a:sym typeface="Ubuntu"/>
            </a:endParaRPr>
          </a:p>
        </p:txBody>
      </p:sp>
      <p:sp>
        <p:nvSpPr>
          <p:cNvPr id="56" name="Google Shape;56;p13"/>
          <p:cNvSpPr txBox="1"/>
          <p:nvPr/>
        </p:nvSpPr>
        <p:spPr>
          <a:xfrm>
            <a:off x="1563000" y="3565050"/>
            <a:ext cx="7428600" cy="738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s">
                <a:solidFill>
                  <a:schemeClr val="dk2"/>
                </a:solidFill>
                <a:latin typeface="Ubuntu"/>
                <a:ea typeface="Ubuntu"/>
                <a:cs typeface="Ubuntu"/>
                <a:sym typeface="Ubuntu"/>
              </a:rPr>
              <a:t>Realizado por</a:t>
            </a:r>
            <a:r>
              <a:rPr lang="es">
                <a:solidFill>
                  <a:srgbClr val="FFFFFF"/>
                </a:solidFill>
                <a:latin typeface="Ubuntu"/>
                <a:ea typeface="Ubuntu"/>
                <a:cs typeface="Ubuntu"/>
                <a:sym typeface="Ubuntu"/>
              </a:rPr>
              <a:t> Paco Gómez Arnal</a:t>
            </a:r>
            <a:endParaRPr>
              <a:solidFill>
                <a:srgbClr val="FFFFFF"/>
              </a:solidFill>
              <a:latin typeface="Ubuntu"/>
              <a:ea typeface="Ubuntu"/>
              <a:cs typeface="Ubuntu"/>
              <a:sym typeface="Ubuntu"/>
            </a:endParaRPr>
          </a:p>
          <a:p>
            <a:pPr indent="0" lvl="0" marL="0" rtl="0" algn="r">
              <a:lnSpc>
                <a:spcPct val="115000"/>
              </a:lnSpc>
              <a:spcBef>
                <a:spcPts val="0"/>
              </a:spcBef>
              <a:spcAft>
                <a:spcPts val="0"/>
              </a:spcAft>
              <a:buNone/>
            </a:pPr>
            <a:r>
              <a:rPr lang="es">
                <a:solidFill>
                  <a:srgbClr val="FFFFFF"/>
                </a:solidFill>
                <a:latin typeface="Ubuntu"/>
                <a:ea typeface="Ubuntu"/>
                <a:cs typeface="Ubuntu"/>
                <a:sym typeface="Ubuntu"/>
              </a:rPr>
              <a:t>Cooking</a:t>
            </a:r>
            <a:r>
              <a:rPr lang="es">
                <a:solidFill>
                  <a:schemeClr val="dk2"/>
                </a:solidFill>
                <a:latin typeface="Ubuntu"/>
                <a:ea typeface="Ubuntu"/>
                <a:cs typeface="Ubuntu"/>
                <a:sym typeface="Ubuntu"/>
              </a:rPr>
              <a:t>Software - </a:t>
            </a:r>
            <a:r>
              <a:rPr lang="es" u="sng">
                <a:solidFill>
                  <a:srgbClr val="FFFFFF"/>
                </a:solidFill>
                <a:latin typeface="Ubuntu"/>
                <a:ea typeface="Ubuntu"/>
                <a:cs typeface="Ubuntu"/>
                <a:sym typeface="Ubuntu"/>
                <a:hlinkClick r:id="rId4"/>
              </a:rPr>
              <a:t>www.cookingsoftware.es</a:t>
            </a:r>
            <a:endParaRPr>
              <a:solidFill>
                <a:srgbClr val="FFFFFF"/>
              </a:solidFill>
              <a:latin typeface="Ubuntu"/>
              <a:ea typeface="Ubuntu"/>
              <a:cs typeface="Ubuntu"/>
              <a:sym typeface="Ubuntu"/>
            </a:endParaRPr>
          </a:p>
          <a:p>
            <a:pPr indent="0" lvl="0" marL="0" rtl="0" algn="r">
              <a:lnSpc>
                <a:spcPct val="115000"/>
              </a:lnSpc>
              <a:spcBef>
                <a:spcPts val="0"/>
              </a:spcBef>
              <a:spcAft>
                <a:spcPts val="0"/>
              </a:spcAft>
              <a:buNone/>
            </a:pPr>
            <a:r>
              <a:rPr lang="es" sz="1200">
                <a:solidFill>
                  <a:schemeClr val="dk2"/>
                </a:solidFill>
                <a:latin typeface="Ubuntu"/>
                <a:ea typeface="Ubuntu"/>
                <a:cs typeface="Ubuntu"/>
                <a:sym typeface="Ubuntu"/>
              </a:rPr>
              <a:t>Canal </a:t>
            </a:r>
            <a:r>
              <a:rPr lang="es" sz="1200">
                <a:solidFill>
                  <a:srgbClr val="FFFFFF"/>
                </a:solidFill>
                <a:latin typeface="Ubuntu"/>
                <a:ea typeface="Ubuntu"/>
                <a:cs typeface="Ubuntu"/>
                <a:sym typeface="Ubuntu"/>
              </a:rPr>
              <a:t>Youtube - </a:t>
            </a:r>
            <a:r>
              <a:rPr lang="es" sz="1200" u="sng">
                <a:solidFill>
                  <a:srgbClr val="FFFFFF"/>
                </a:solidFill>
                <a:latin typeface="Ubuntu"/>
                <a:ea typeface="Ubuntu"/>
                <a:cs typeface="Ubuntu"/>
                <a:sym typeface="Ubuntu"/>
                <a:hlinkClick r:id="rId5"/>
              </a:rPr>
              <a:t>https://www.youtube.com/channel/UCklvM3AMYPL_7Mq9jYLuHGA</a:t>
            </a:r>
            <a:endParaRPr sz="1200">
              <a:solidFill>
                <a:srgbClr val="FFFFFF"/>
              </a:solidFill>
              <a:latin typeface="Ubuntu"/>
              <a:ea typeface="Ubuntu"/>
              <a:cs typeface="Ubuntu"/>
              <a:sym typeface="Ubuntu"/>
            </a:endParaRPr>
          </a:p>
        </p:txBody>
      </p:sp>
      <p:pic>
        <p:nvPicPr>
          <p:cNvPr id="57" name="Google Shape;57;p13"/>
          <p:cNvPicPr preferRelativeResize="0"/>
          <p:nvPr/>
        </p:nvPicPr>
        <p:blipFill>
          <a:blip r:embed="rId6">
            <a:alphaModFix/>
          </a:blip>
          <a:stretch>
            <a:fillRect/>
          </a:stretch>
        </p:blipFill>
        <p:spPr>
          <a:xfrm>
            <a:off x="152400" y="3225975"/>
            <a:ext cx="8839200" cy="441960"/>
          </a:xfrm>
          <a:prstGeom prst="rect">
            <a:avLst/>
          </a:prstGeom>
          <a:noFill/>
          <a:ln>
            <a:noFill/>
          </a:ln>
        </p:spPr>
      </p:pic>
      <p:grpSp>
        <p:nvGrpSpPr>
          <p:cNvPr id="58" name="Google Shape;58;p13"/>
          <p:cNvGrpSpPr/>
          <p:nvPr/>
        </p:nvGrpSpPr>
        <p:grpSpPr>
          <a:xfrm rot="-5400000">
            <a:off x="7626031" y="3303656"/>
            <a:ext cx="295275" cy="2574669"/>
            <a:chOff x="8696331" y="142906"/>
            <a:chExt cx="295275" cy="2574669"/>
          </a:xfrm>
        </p:grpSpPr>
        <p:pic>
          <p:nvPicPr>
            <p:cNvPr id="59" name="Google Shape;59;p13"/>
            <p:cNvPicPr preferRelativeResize="0"/>
            <p:nvPr/>
          </p:nvPicPr>
          <p:blipFill>
            <a:blip r:embed="rId7">
              <a:alphaModFix/>
            </a:blip>
            <a:stretch>
              <a:fillRect/>
            </a:stretch>
          </p:blipFill>
          <p:spPr>
            <a:xfrm rot="5400000">
              <a:off x="8424869" y="414369"/>
              <a:ext cx="838200" cy="295275"/>
            </a:xfrm>
            <a:prstGeom prst="rect">
              <a:avLst/>
            </a:prstGeom>
            <a:noFill/>
            <a:ln>
              <a:noFill/>
            </a:ln>
          </p:spPr>
        </p:pic>
        <p:sp>
          <p:nvSpPr>
            <p:cNvPr id="60" name="Google Shape;60;p13"/>
            <p:cNvSpPr txBox="1"/>
            <p:nvPr/>
          </p:nvSpPr>
          <p:spPr>
            <a:xfrm rot="5400000">
              <a:off x="7999500" y="1725475"/>
              <a:ext cx="1689000" cy="2952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s" sz="800" u="sng">
                  <a:solidFill>
                    <a:srgbClr val="FFFFFF"/>
                  </a:solidFill>
                  <a:latin typeface="Ubuntu"/>
                  <a:ea typeface="Ubuntu"/>
                  <a:cs typeface="Ubuntu"/>
                  <a:sym typeface="Ubuntu"/>
                  <a:hlinkClick r:id="rId8"/>
                </a:rPr>
                <a:t>Reconocimiento-NoComercial-CompartirIgual 4.0 Internacional</a:t>
              </a:r>
              <a:endParaRPr sz="800">
                <a:solidFill>
                  <a:srgbClr val="FFFFFF"/>
                </a:solidFill>
                <a:latin typeface="Ubuntu"/>
                <a:ea typeface="Ubuntu"/>
                <a:cs typeface="Ubuntu"/>
                <a:sym typeface="Ubuntu"/>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nvSpPr>
        <p:spPr>
          <a:xfrm>
            <a:off x="-75" y="192050"/>
            <a:ext cx="91440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Ubuntu"/>
                <a:ea typeface="Ubuntu"/>
                <a:cs typeface="Ubuntu"/>
                <a:sym typeface="Ubuntu"/>
              </a:rPr>
              <a:t>El Stack</a:t>
            </a:r>
            <a:r>
              <a:rPr lang="es" sz="1800">
                <a:latin typeface="Ubuntu"/>
                <a:ea typeface="Ubuntu"/>
                <a:cs typeface="Ubuntu"/>
                <a:sym typeface="Ubuntu"/>
              </a:rPr>
              <a:t> </a:t>
            </a:r>
            <a:r>
              <a:rPr lang="es" sz="1800">
                <a:solidFill>
                  <a:srgbClr val="F28B11"/>
                </a:solidFill>
                <a:latin typeface="Ubuntu"/>
                <a:ea typeface="Ubuntu"/>
                <a:cs typeface="Ubuntu"/>
                <a:sym typeface="Ubuntu"/>
              </a:rPr>
              <a:t>de</a:t>
            </a:r>
            <a:r>
              <a:rPr lang="es" sz="1800">
                <a:latin typeface="Ubuntu"/>
                <a:ea typeface="Ubuntu"/>
                <a:cs typeface="Ubuntu"/>
                <a:sym typeface="Ubuntu"/>
              </a:rPr>
              <a:t> </a:t>
            </a:r>
            <a:r>
              <a:rPr lang="es" sz="1800">
                <a:solidFill>
                  <a:schemeClr val="dk2"/>
                </a:solidFill>
                <a:latin typeface="Ubuntu"/>
                <a:ea typeface="Ubuntu"/>
                <a:cs typeface="Ubuntu"/>
                <a:sym typeface="Ubuntu"/>
              </a:rPr>
              <a:t>lenguajes de programación</a:t>
            </a:r>
            <a:endParaRPr sz="1800">
              <a:solidFill>
                <a:schemeClr val="dk2"/>
              </a:solidFill>
              <a:latin typeface="Ubuntu"/>
              <a:ea typeface="Ubuntu"/>
              <a:cs typeface="Ubuntu"/>
              <a:sym typeface="Ubuntu"/>
            </a:endParaRPr>
          </a:p>
        </p:txBody>
      </p:sp>
      <p:cxnSp>
        <p:nvCxnSpPr>
          <p:cNvPr id="66" name="Google Shape;66;p14"/>
          <p:cNvCxnSpPr/>
          <p:nvPr/>
        </p:nvCxnSpPr>
        <p:spPr>
          <a:xfrm>
            <a:off x="361550" y="723125"/>
            <a:ext cx="7960200" cy="0"/>
          </a:xfrm>
          <a:prstGeom prst="straightConnector1">
            <a:avLst/>
          </a:prstGeom>
          <a:noFill/>
          <a:ln cap="flat" cmpd="sng" w="9525">
            <a:solidFill>
              <a:schemeClr val="dk2"/>
            </a:solidFill>
            <a:prstDash val="solid"/>
            <a:round/>
            <a:headEnd len="med" w="med" type="none"/>
            <a:tailEnd len="med" w="med" type="none"/>
          </a:ln>
        </p:spPr>
      </p:cxnSp>
      <p:pic>
        <p:nvPicPr>
          <p:cNvPr id="67" name="Google Shape;67;p14"/>
          <p:cNvPicPr preferRelativeResize="0"/>
          <p:nvPr/>
        </p:nvPicPr>
        <p:blipFill>
          <a:blip r:embed="rId3">
            <a:alphaModFix/>
          </a:blip>
          <a:stretch>
            <a:fillRect/>
          </a:stretch>
        </p:blipFill>
        <p:spPr>
          <a:xfrm>
            <a:off x="8375025" y="69700"/>
            <a:ext cx="676400" cy="676400"/>
          </a:xfrm>
          <a:prstGeom prst="rect">
            <a:avLst/>
          </a:prstGeom>
          <a:noFill/>
          <a:ln>
            <a:noFill/>
          </a:ln>
        </p:spPr>
      </p:pic>
      <p:pic>
        <p:nvPicPr>
          <p:cNvPr id="68" name="Google Shape;68;p14"/>
          <p:cNvPicPr preferRelativeResize="0"/>
          <p:nvPr/>
        </p:nvPicPr>
        <p:blipFill>
          <a:blip r:embed="rId4">
            <a:alphaModFix/>
          </a:blip>
          <a:stretch>
            <a:fillRect/>
          </a:stretch>
        </p:blipFill>
        <p:spPr>
          <a:xfrm>
            <a:off x="1823900" y="3370713"/>
            <a:ext cx="766575" cy="676400"/>
          </a:xfrm>
          <a:prstGeom prst="rect">
            <a:avLst/>
          </a:prstGeom>
          <a:noFill/>
          <a:ln>
            <a:noFill/>
          </a:ln>
        </p:spPr>
      </p:pic>
      <p:sp>
        <p:nvSpPr>
          <p:cNvPr id="69" name="Google Shape;69;p14"/>
          <p:cNvSpPr txBox="1"/>
          <p:nvPr/>
        </p:nvSpPr>
        <p:spPr>
          <a:xfrm>
            <a:off x="4653650" y="834100"/>
            <a:ext cx="3721500" cy="4309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200">
                <a:solidFill>
                  <a:schemeClr val="dk1"/>
                </a:solidFill>
                <a:latin typeface="Ubuntu"/>
                <a:ea typeface="Ubuntu"/>
                <a:cs typeface="Ubuntu"/>
                <a:sym typeface="Ubuntu"/>
              </a:rPr>
              <a:t>Existen múltiples clasificaciones de los lenguajes de programación: por su tipología, su uso, compilación, … En esta clasificación obsaervamos los lenguajes de acuerdo a su proximidad con el hardware:</a:t>
            </a:r>
            <a:endParaRPr sz="1200">
              <a:solidFill>
                <a:schemeClr val="dk1"/>
              </a:solidFill>
              <a:latin typeface="Ubuntu"/>
              <a:ea typeface="Ubuntu"/>
              <a:cs typeface="Ubuntu"/>
              <a:sym typeface="Ubuntu"/>
            </a:endParaRPr>
          </a:p>
          <a:p>
            <a:pPr indent="-304800" lvl="0" marL="457200" rtl="0" algn="just">
              <a:lnSpc>
                <a:spcPct val="115000"/>
              </a:lnSpc>
              <a:spcBef>
                <a:spcPts val="0"/>
              </a:spcBef>
              <a:spcAft>
                <a:spcPts val="0"/>
              </a:spcAft>
              <a:buSzPts val="1200"/>
              <a:buFont typeface="Ubuntu"/>
              <a:buChar char="●"/>
            </a:pPr>
            <a:r>
              <a:rPr lang="es" sz="1200">
                <a:solidFill>
                  <a:schemeClr val="dk1"/>
                </a:solidFill>
                <a:latin typeface="Ubuntu"/>
                <a:ea typeface="Ubuntu"/>
                <a:cs typeface="Ubuntu"/>
                <a:sym typeface="Ubuntu"/>
              </a:rPr>
              <a:t>Podemos decir que el </a:t>
            </a:r>
            <a:r>
              <a:rPr b="1" lang="es" sz="1200">
                <a:solidFill>
                  <a:schemeClr val="dk1"/>
                </a:solidFill>
                <a:latin typeface="Ubuntu"/>
                <a:ea typeface="Ubuntu"/>
                <a:cs typeface="Ubuntu"/>
                <a:sym typeface="Ubuntu"/>
              </a:rPr>
              <a:t>lenguaje de Código Máquina</a:t>
            </a:r>
            <a:r>
              <a:rPr lang="es" sz="1200">
                <a:solidFill>
                  <a:schemeClr val="dk1"/>
                </a:solidFill>
                <a:latin typeface="Ubuntu"/>
                <a:ea typeface="Ubuntu"/>
                <a:cs typeface="Ubuntu"/>
                <a:sym typeface="Ubuntu"/>
              </a:rPr>
              <a:t> es el más próximo al lenguaje, es por lo tanto con el que más control tendremos de todo el hardware, el más eficiente pero por otra parte el que de una forma más compleja podremos realizar un desarrollo a gran escala, en equipo y posteriormente mantener este.</a:t>
            </a:r>
            <a:endParaRPr sz="1200">
              <a:solidFill>
                <a:schemeClr val="dk1"/>
              </a:solidFill>
              <a:latin typeface="Ubuntu"/>
              <a:ea typeface="Ubuntu"/>
              <a:cs typeface="Ubuntu"/>
              <a:sym typeface="Ubuntu"/>
            </a:endParaRPr>
          </a:p>
          <a:p>
            <a:pPr indent="-304800" lvl="0" marL="457200" rtl="0" algn="just">
              <a:lnSpc>
                <a:spcPct val="115000"/>
              </a:lnSpc>
              <a:spcBef>
                <a:spcPts val="0"/>
              </a:spcBef>
              <a:spcAft>
                <a:spcPts val="0"/>
              </a:spcAft>
              <a:buSzPts val="1200"/>
              <a:buFont typeface="Ubuntu"/>
              <a:buChar char="●"/>
            </a:pPr>
            <a:r>
              <a:rPr lang="es" sz="1200">
                <a:solidFill>
                  <a:schemeClr val="dk1"/>
                </a:solidFill>
                <a:latin typeface="Ubuntu"/>
                <a:ea typeface="Ubuntu"/>
                <a:cs typeface="Ubuntu"/>
                <a:sym typeface="Ubuntu"/>
              </a:rPr>
              <a:t>En el medio de nuestro análisis nos encontramos con los </a:t>
            </a:r>
            <a:r>
              <a:rPr b="1" lang="es" sz="1200">
                <a:solidFill>
                  <a:schemeClr val="dk1"/>
                </a:solidFill>
                <a:latin typeface="Ubuntu"/>
                <a:ea typeface="Ubuntu"/>
                <a:cs typeface="Ubuntu"/>
                <a:sym typeface="Ubuntu"/>
              </a:rPr>
              <a:t>lenguajes de alto nivel</a:t>
            </a:r>
            <a:r>
              <a:rPr lang="es" sz="1200">
                <a:solidFill>
                  <a:schemeClr val="dk1"/>
                </a:solidFill>
                <a:latin typeface="Ubuntu"/>
                <a:ea typeface="Ubuntu"/>
                <a:cs typeface="Ubuntu"/>
                <a:sym typeface="Ubuntu"/>
              </a:rPr>
              <a:t>, dentro de esta categoría nos encontramos lenguajes como Java, .NET, C++ u otros que son mucho más sencillos la realización de software pero dependiente de la plataforma por lo general.</a:t>
            </a:r>
            <a:endParaRPr sz="1200">
              <a:latin typeface="Ubuntu"/>
              <a:ea typeface="Ubuntu"/>
              <a:cs typeface="Ubuntu"/>
              <a:sym typeface="Ubuntu"/>
            </a:endParaRPr>
          </a:p>
        </p:txBody>
      </p:sp>
      <p:pic>
        <p:nvPicPr>
          <p:cNvPr id="70" name="Google Shape;70;p14"/>
          <p:cNvPicPr preferRelativeResize="0"/>
          <p:nvPr/>
        </p:nvPicPr>
        <p:blipFill>
          <a:blip r:embed="rId5">
            <a:alphaModFix/>
          </a:blip>
          <a:stretch>
            <a:fillRect/>
          </a:stretch>
        </p:blipFill>
        <p:spPr>
          <a:xfrm>
            <a:off x="7483538" y="260263"/>
            <a:ext cx="838200" cy="295275"/>
          </a:xfrm>
          <a:prstGeom prst="rect">
            <a:avLst/>
          </a:prstGeom>
          <a:noFill/>
          <a:ln>
            <a:noFill/>
          </a:ln>
        </p:spPr>
      </p:pic>
      <p:cxnSp>
        <p:nvCxnSpPr>
          <p:cNvPr id="71" name="Google Shape;71;p14"/>
          <p:cNvCxnSpPr/>
          <p:nvPr/>
        </p:nvCxnSpPr>
        <p:spPr>
          <a:xfrm>
            <a:off x="361550" y="3172425"/>
            <a:ext cx="3837300" cy="0"/>
          </a:xfrm>
          <a:prstGeom prst="straightConnector1">
            <a:avLst/>
          </a:prstGeom>
          <a:noFill/>
          <a:ln cap="flat" cmpd="sng" w="9525">
            <a:solidFill>
              <a:schemeClr val="dk2"/>
            </a:solidFill>
            <a:prstDash val="solid"/>
            <a:round/>
            <a:headEnd len="med" w="med" type="none"/>
            <a:tailEnd len="med" w="med" type="none"/>
          </a:ln>
        </p:spPr>
      </p:cxnSp>
      <p:sp>
        <p:nvSpPr>
          <p:cNvPr id="72" name="Google Shape;72;p14"/>
          <p:cNvSpPr/>
          <p:nvPr/>
        </p:nvSpPr>
        <p:spPr>
          <a:xfrm>
            <a:off x="361550" y="2580500"/>
            <a:ext cx="3837300" cy="446100"/>
          </a:xfrm>
          <a:prstGeom prst="rect">
            <a:avLst/>
          </a:prstGeom>
          <a:solidFill>
            <a:srgbClr val="43434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200">
                <a:solidFill>
                  <a:srgbClr val="FFFFFF"/>
                </a:solidFill>
                <a:latin typeface="Ubuntu"/>
                <a:ea typeface="Ubuntu"/>
                <a:cs typeface="Ubuntu"/>
                <a:sym typeface="Ubuntu"/>
              </a:rPr>
              <a:t>Código Máquina</a:t>
            </a:r>
            <a:endParaRPr b="1" sz="1200">
              <a:solidFill>
                <a:srgbClr val="FFFFFF"/>
              </a:solidFill>
              <a:latin typeface="Ubuntu"/>
              <a:ea typeface="Ubuntu"/>
              <a:cs typeface="Ubuntu"/>
              <a:sym typeface="Ubuntu"/>
            </a:endParaRPr>
          </a:p>
        </p:txBody>
      </p:sp>
      <p:cxnSp>
        <p:nvCxnSpPr>
          <p:cNvPr id="73" name="Google Shape;73;p14"/>
          <p:cNvCxnSpPr/>
          <p:nvPr/>
        </p:nvCxnSpPr>
        <p:spPr>
          <a:xfrm>
            <a:off x="361550" y="2434675"/>
            <a:ext cx="3837300" cy="0"/>
          </a:xfrm>
          <a:prstGeom prst="straightConnector1">
            <a:avLst/>
          </a:prstGeom>
          <a:noFill/>
          <a:ln cap="flat" cmpd="sng" w="9525">
            <a:solidFill>
              <a:schemeClr val="dk2"/>
            </a:solidFill>
            <a:prstDash val="solid"/>
            <a:round/>
            <a:headEnd len="med" w="med" type="none"/>
            <a:tailEnd len="med" w="med" type="none"/>
          </a:ln>
        </p:spPr>
      </p:cxnSp>
      <p:sp>
        <p:nvSpPr>
          <p:cNvPr id="74" name="Google Shape;74;p14"/>
          <p:cNvSpPr/>
          <p:nvPr/>
        </p:nvSpPr>
        <p:spPr>
          <a:xfrm>
            <a:off x="361550" y="1842750"/>
            <a:ext cx="3837300" cy="446100"/>
          </a:xfrm>
          <a:prstGeom prst="rect">
            <a:avLst/>
          </a:prstGeom>
          <a:solidFill>
            <a:srgbClr val="43434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200">
                <a:solidFill>
                  <a:srgbClr val="FFFFFF"/>
                </a:solidFill>
                <a:latin typeface="Ubuntu"/>
                <a:ea typeface="Ubuntu"/>
                <a:cs typeface="Ubuntu"/>
                <a:sym typeface="Ubuntu"/>
              </a:rPr>
              <a:t>Lenguajes de alto nivel</a:t>
            </a:r>
            <a:endParaRPr b="1" sz="1200">
              <a:solidFill>
                <a:srgbClr val="FFFFFF"/>
              </a:solidFill>
              <a:latin typeface="Ubuntu"/>
              <a:ea typeface="Ubuntu"/>
              <a:cs typeface="Ubuntu"/>
              <a:sym typeface="Ubuntu"/>
            </a:endParaRPr>
          </a:p>
        </p:txBody>
      </p:sp>
      <p:cxnSp>
        <p:nvCxnSpPr>
          <p:cNvPr id="75" name="Google Shape;75;p14"/>
          <p:cNvCxnSpPr/>
          <p:nvPr/>
        </p:nvCxnSpPr>
        <p:spPr>
          <a:xfrm>
            <a:off x="361550" y="1696925"/>
            <a:ext cx="3837300" cy="0"/>
          </a:xfrm>
          <a:prstGeom prst="straightConnector1">
            <a:avLst/>
          </a:prstGeom>
          <a:noFill/>
          <a:ln cap="flat" cmpd="sng" w="9525">
            <a:solidFill>
              <a:schemeClr val="dk2"/>
            </a:solidFill>
            <a:prstDash val="solid"/>
            <a:round/>
            <a:headEnd len="med" w="med" type="none"/>
            <a:tailEnd len="med" w="med" type="none"/>
          </a:ln>
        </p:spPr>
      </p:cxnSp>
      <p:sp>
        <p:nvSpPr>
          <p:cNvPr id="76" name="Google Shape;76;p14"/>
          <p:cNvSpPr/>
          <p:nvPr/>
        </p:nvSpPr>
        <p:spPr>
          <a:xfrm>
            <a:off x="361550" y="1096375"/>
            <a:ext cx="3837300" cy="446100"/>
          </a:xfrm>
          <a:prstGeom prst="rect">
            <a:avLst/>
          </a:prstGeom>
          <a:solidFill>
            <a:srgbClr val="43434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200">
                <a:solidFill>
                  <a:srgbClr val="FFFFFF"/>
                </a:solidFill>
                <a:latin typeface="Ubuntu"/>
                <a:ea typeface="Ubuntu"/>
                <a:cs typeface="Ubuntu"/>
                <a:sym typeface="Ubuntu"/>
              </a:rPr>
              <a:t>FrameWorks</a:t>
            </a:r>
            <a:endParaRPr b="1" sz="1200">
              <a:solidFill>
                <a:srgbClr val="FFFFFF"/>
              </a:solidFill>
              <a:latin typeface="Ubuntu"/>
              <a:ea typeface="Ubuntu"/>
              <a:cs typeface="Ubuntu"/>
              <a:sym typeface="Ubuntu"/>
            </a:endParaRPr>
          </a:p>
        </p:txBody>
      </p:sp>
      <p:sp>
        <p:nvSpPr>
          <p:cNvPr id="77" name="Google Shape;77;p14"/>
          <p:cNvSpPr txBox="1"/>
          <p:nvPr/>
        </p:nvSpPr>
        <p:spPr>
          <a:xfrm>
            <a:off x="1679500" y="4146225"/>
            <a:ext cx="10539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Ubuntu"/>
                <a:ea typeface="Ubuntu"/>
                <a:cs typeface="Ubuntu"/>
                <a:sym typeface="Ubuntu"/>
              </a:rPr>
              <a:t>hardware</a:t>
            </a:r>
            <a:endParaRPr>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nvSpPr>
        <p:spPr>
          <a:xfrm>
            <a:off x="-75" y="192050"/>
            <a:ext cx="91440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Ubuntu"/>
                <a:ea typeface="Ubuntu"/>
                <a:cs typeface="Ubuntu"/>
                <a:sym typeface="Ubuntu"/>
              </a:rPr>
              <a:t>El Stack</a:t>
            </a:r>
            <a:r>
              <a:rPr lang="es" sz="1800">
                <a:latin typeface="Ubuntu"/>
                <a:ea typeface="Ubuntu"/>
                <a:cs typeface="Ubuntu"/>
                <a:sym typeface="Ubuntu"/>
              </a:rPr>
              <a:t> </a:t>
            </a:r>
            <a:r>
              <a:rPr lang="es" sz="1800">
                <a:solidFill>
                  <a:srgbClr val="F28B11"/>
                </a:solidFill>
                <a:latin typeface="Ubuntu"/>
                <a:ea typeface="Ubuntu"/>
                <a:cs typeface="Ubuntu"/>
                <a:sym typeface="Ubuntu"/>
              </a:rPr>
              <a:t>de</a:t>
            </a:r>
            <a:r>
              <a:rPr lang="es" sz="1800">
                <a:latin typeface="Ubuntu"/>
                <a:ea typeface="Ubuntu"/>
                <a:cs typeface="Ubuntu"/>
                <a:sym typeface="Ubuntu"/>
              </a:rPr>
              <a:t> </a:t>
            </a:r>
            <a:r>
              <a:rPr lang="es" sz="1800">
                <a:solidFill>
                  <a:schemeClr val="dk2"/>
                </a:solidFill>
                <a:latin typeface="Ubuntu"/>
                <a:ea typeface="Ubuntu"/>
                <a:cs typeface="Ubuntu"/>
                <a:sym typeface="Ubuntu"/>
              </a:rPr>
              <a:t>lenguajes de programación</a:t>
            </a:r>
            <a:endParaRPr sz="1800">
              <a:solidFill>
                <a:schemeClr val="dk2"/>
              </a:solidFill>
              <a:latin typeface="Ubuntu"/>
              <a:ea typeface="Ubuntu"/>
              <a:cs typeface="Ubuntu"/>
              <a:sym typeface="Ubuntu"/>
            </a:endParaRPr>
          </a:p>
        </p:txBody>
      </p:sp>
      <p:cxnSp>
        <p:nvCxnSpPr>
          <p:cNvPr id="83" name="Google Shape;83;p15"/>
          <p:cNvCxnSpPr/>
          <p:nvPr/>
        </p:nvCxnSpPr>
        <p:spPr>
          <a:xfrm>
            <a:off x="361550" y="723125"/>
            <a:ext cx="7960200" cy="0"/>
          </a:xfrm>
          <a:prstGeom prst="straightConnector1">
            <a:avLst/>
          </a:prstGeom>
          <a:noFill/>
          <a:ln cap="flat" cmpd="sng" w="9525">
            <a:solidFill>
              <a:schemeClr val="dk2"/>
            </a:solidFill>
            <a:prstDash val="solid"/>
            <a:round/>
            <a:headEnd len="med" w="med" type="none"/>
            <a:tailEnd len="med" w="med" type="none"/>
          </a:ln>
        </p:spPr>
      </p:cxnSp>
      <p:pic>
        <p:nvPicPr>
          <p:cNvPr id="84" name="Google Shape;84;p15"/>
          <p:cNvPicPr preferRelativeResize="0"/>
          <p:nvPr/>
        </p:nvPicPr>
        <p:blipFill>
          <a:blip r:embed="rId3">
            <a:alphaModFix/>
          </a:blip>
          <a:stretch>
            <a:fillRect/>
          </a:stretch>
        </p:blipFill>
        <p:spPr>
          <a:xfrm>
            <a:off x="8375025" y="69700"/>
            <a:ext cx="676400" cy="676400"/>
          </a:xfrm>
          <a:prstGeom prst="rect">
            <a:avLst/>
          </a:prstGeom>
          <a:noFill/>
          <a:ln>
            <a:noFill/>
          </a:ln>
        </p:spPr>
      </p:pic>
      <p:pic>
        <p:nvPicPr>
          <p:cNvPr id="85" name="Google Shape;85;p15"/>
          <p:cNvPicPr preferRelativeResize="0"/>
          <p:nvPr/>
        </p:nvPicPr>
        <p:blipFill>
          <a:blip r:embed="rId4">
            <a:alphaModFix/>
          </a:blip>
          <a:stretch>
            <a:fillRect/>
          </a:stretch>
        </p:blipFill>
        <p:spPr>
          <a:xfrm>
            <a:off x="1823900" y="3370713"/>
            <a:ext cx="766575" cy="676400"/>
          </a:xfrm>
          <a:prstGeom prst="rect">
            <a:avLst/>
          </a:prstGeom>
          <a:noFill/>
          <a:ln>
            <a:noFill/>
          </a:ln>
        </p:spPr>
      </p:pic>
      <p:sp>
        <p:nvSpPr>
          <p:cNvPr id="86" name="Google Shape;86;p15"/>
          <p:cNvSpPr txBox="1"/>
          <p:nvPr/>
        </p:nvSpPr>
        <p:spPr>
          <a:xfrm>
            <a:off x="4653650" y="834100"/>
            <a:ext cx="3721500" cy="43095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Ubuntu"/>
              <a:buChar char="●"/>
            </a:pPr>
            <a:r>
              <a:rPr lang="es" sz="1200">
                <a:solidFill>
                  <a:schemeClr val="dk1"/>
                </a:solidFill>
                <a:latin typeface="Ubuntu"/>
                <a:ea typeface="Ubuntu"/>
                <a:cs typeface="Ubuntu"/>
                <a:sym typeface="Ubuntu"/>
              </a:rPr>
              <a:t>En la parte más alta de nuestra clasificación nos encontramos con los </a:t>
            </a:r>
            <a:r>
              <a:rPr b="1" lang="es" sz="1200">
                <a:solidFill>
                  <a:schemeClr val="dk1"/>
                </a:solidFill>
                <a:latin typeface="Ubuntu"/>
                <a:ea typeface="Ubuntu"/>
                <a:cs typeface="Ubuntu"/>
                <a:sym typeface="Ubuntu"/>
              </a:rPr>
              <a:t>FrameWorks</a:t>
            </a:r>
            <a:r>
              <a:rPr lang="es" sz="1200">
                <a:solidFill>
                  <a:schemeClr val="dk1"/>
                </a:solidFill>
                <a:latin typeface="Ubuntu"/>
                <a:ea typeface="Ubuntu"/>
                <a:cs typeface="Ubuntu"/>
                <a:sym typeface="Ubuntu"/>
              </a:rPr>
              <a:t>. Estos nos permiten realizar de forma rápida y estructura desarrollos softwares, pero por otra parte nos alejamos tanto de la parte hardware que salirnos de lo que nos proporciona el framework puede llegar a ser muy complicado.</a:t>
            </a:r>
            <a:endParaRPr sz="1200">
              <a:latin typeface="Ubuntu"/>
              <a:ea typeface="Ubuntu"/>
              <a:cs typeface="Ubuntu"/>
              <a:sym typeface="Ubuntu"/>
            </a:endParaRPr>
          </a:p>
        </p:txBody>
      </p:sp>
      <p:pic>
        <p:nvPicPr>
          <p:cNvPr id="87" name="Google Shape;87;p15"/>
          <p:cNvPicPr preferRelativeResize="0"/>
          <p:nvPr/>
        </p:nvPicPr>
        <p:blipFill>
          <a:blip r:embed="rId5">
            <a:alphaModFix/>
          </a:blip>
          <a:stretch>
            <a:fillRect/>
          </a:stretch>
        </p:blipFill>
        <p:spPr>
          <a:xfrm>
            <a:off x="7483538" y="260263"/>
            <a:ext cx="838200" cy="295275"/>
          </a:xfrm>
          <a:prstGeom prst="rect">
            <a:avLst/>
          </a:prstGeom>
          <a:noFill/>
          <a:ln>
            <a:noFill/>
          </a:ln>
        </p:spPr>
      </p:pic>
      <p:cxnSp>
        <p:nvCxnSpPr>
          <p:cNvPr id="88" name="Google Shape;88;p15"/>
          <p:cNvCxnSpPr/>
          <p:nvPr/>
        </p:nvCxnSpPr>
        <p:spPr>
          <a:xfrm>
            <a:off x="361550" y="3172425"/>
            <a:ext cx="3837300" cy="0"/>
          </a:xfrm>
          <a:prstGeom prst="straightConnector1">
            <a:avLst/>
          </a:prstGeom>
          <a:noFill/>
          <a:ln cap="flat" cmpd="sng" w="9525">
            <a:solidFill>
              <a:schemeClr val="dk2"/>
            </a:solidFill>
            <a:prstDash val="solid"/>
            <a:round/>
            <a:headEnd len="med" w="med" type="none"/>
            <a:tailEnd len="med" w="med" type="none"/>
          </a:ln>
        </p:spPr>
      </p:cxnSp>
      <p:sp>
        <p:nvSpPr>
          <p:cNvPr id="89" name="Google Shape;89;p15"/>
          <p:cNvSpPr/>
          <p:nvPr/>
        </p:nvSpPr>
        <p:spPr>
          <a:xfrm>
            <a:off x="361550" y="2580500"/>
            <a:ext cx="3837300" cy="446100"/>
          </a:xfrm>
          <a:prstGeom prst="rect">
            <a:avLst/>
          </a:prstGeom>
          <a:solidFill>
            <a:srgbClr val="43434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200">
                <a:solidFill>
                  <a:srgbClr val="FFFFFF"/>
                </a:solidFill>
                <a:latin typeface="Ubuntu"/>
                <a:ea typeface="Ubuntu"/>
                <a:cs typeface="Ubuntu"/>
                <a:sym typeface="Ubuntu"/>
              </a:rPr>
              <a:t>Código Máquina</a:t>
            </a:r>
            <a:endParaRPr b="1" sz="1200">
              <a:solidFill>
                <a:srgbClr val="FFFFFF"/>
              </a:solidFill>
              <a:latin typeface="Ubuntu"/>
              <a:ea typeface="Ubuntu"/>
              <a:cs typeface="Ubuntu"/>
              <a:sym typeface="Ubuntu"/>
            </a:endParaRPr>
          </a:p>
        </p:txBody>
      </p:sp>
      <p:cxnSp>
        <p:nvCxnSpPr>
          <p:cNvPr id="90" name="Google Shape;90;p15"/>
          <p:cNvCxnSpPr/>
          <p:nvPr/>
        </p:nvCxnSpPr>
        <p:spPr>
          <a:xfrm>
            <a:off x="361550" y="2434675"/>
            <a:ext cx="3837300" cy="0"/>
          </a:xfrm>
          <a:prstGeom prst="straightConnector1">
            <a:avLst/>
          </a:prstGeom>
          <a:noFill/>
          <a:ln cap="flat" cmpd="sng" w="9525">
            <a:solidFill>
              <a:schemeClr val="dk2"/>
            </a:solidFill>
            <a:prstDash val="solid"/>
            <a:round/>
            <a:headEnd len="med" w="med" type="none"/>
            <a:tailEnd len="med" w="med" type="none"/>
          </a:ln>
        </p:spPr>
      </p:cxnSp>
      <p:sp>
        <p:nvSpPr>
          <p:cNvPr id="91" name="Google Shape;91;p15"/>
          <p:cNvSpPr/>
          <p:nvPr/>
        </p:nvSpPr>
        <p:spPr>
          <a:xfrm>
            <a:off x="361550" y="1842750"/>
            <a:ext cx="3837300" cy="446100"/>
          </a:xfrm>
          <a:prstGeom prst="rect">
            <a:avLst/>
          </a:prstGeom>
          <a:solidFill>
            <a:srgbClr val="43434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200">
                <a:solidFill>
                  <a:srgbClr val="FFFFFF"/>
                </a:solidFill>
                <a:latin typeface="Ubuntu"/>
                <a:ea typeface="Ubuntu"/>
                <a:cs typeface="Ubuntu"/>
                <a:sym typeface="Ubuntu"/>
              </a:rPr>
              <a:t>Lenguajes de alto nivel</a:t>
            </a:r>
            <a:endParaRPr b="1" sz="1200">
              <a:solidFill>
                <a:srgbClr val="FFFFFF"/>
              </a:solidFill>
              <a:latin typeface="Ubuntu"/>
              <a:ea typeface="Ubuntu"/>
              <a:cs typeface="Ubuntu"/>
              <a:sym typeface="Ubuntu"/>
            </a:endParaRPr>
          </a:p>
        </p:txBody>
      </p:sp>
      <p:cxnSp>
        <p:nvCxnSpPr>
          <p:cNvPr id="92" name="Google Shape;92;p15"/>
          <p:cNvCxnSpPr/>
          <p:nvPr/>
        </p:nvCxnSpPr>
        <p:spPr>
          <a:xfrm>
            <a:off x="361550" y="1696925"/>
            <a:ext cx="3837300" cy="0"/>
          </a:xfrm>
          <a:prstGeom prst="straightConnector1">
            <a:avLst/>
          </a:prstGeom>
          <a:noFill/>
          <a:ln cap="flat" cmpd="sng" w="9525">
            <a:solidFill>
              <a:schemeClr val="dk2"/>
            </a:solidFill>
            <a:prstDash val="solid"/>
            <a:round/>
            <a:headEnd len="med" w="med" type="none"/>
            <a:tailEnd len="med" w="med" type="none"/>
          </a:ln>
        </p:spPr>
      </p:cxnSp>
      <p:sp>
        <p:nvSpPr>
          <p:cNvPr id="93" name="Google Shape;93;p15"/>
          <p:cNvSpPr/>
          <p:nvPr/>
        </p:nvSpPr>
        <p:spPr>
          <a:xfrm>
            <a:off x="361550" y="1096375"/>
            <a:ext cx="3837300" cy="446100"/>
          </a:xfrm>
          <a:prstGeom prst="rect">
            <a:avLst/>
          </a:prstGeom>
          <a:solidFill>
            <a:srgbClr val="43434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200">
                <a:solidFill>
                  <a:srgbClr val="FFFFFF"/>
                </a:solidFill>
                <a:latin typeface="Ubuntu"/>
                <a:ea typeface="Ubuntu"/>
                <a:cs typeface="Ubuntu"/>
                <a:sym typeface="Ubuntu"/>
              </a:rPr>
              <a:t>FrameWorks</a:t>
            </a:r>
            <a:endParaRPr b="1" sz="1200">
              <a:solidFill>
                <a:srgbClr val="FFFFFF"/>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nvSpPr>
        <p:spPr>
          <a:xfrm>
            <a:off x="-75" y="192050"/>
            <a:ext cx="83751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Ubuntu"/>
                <a:ea typeface="Ubuntu"/>
                <a:cs typeface="Ubuntu"/>
                <a:sym typeface="Ubuntu"/>
              </a:rPr>
              <a:t>Protocolo </a:t>
            </a:r>
            <a:r>
              <a:rPr lang="es" sz="1800">
                <a:solidFill>
                  <a:srgbClr val="F28B11"/>
                </a:solidFill>
                <a:latin typeface="Ubuntu"/>
                <a:ea typeface="Ubuntu"/>
                <a:cs typeface="Ubuntu"/>
                <a:sym typeface="Ubuntu"/>
              </a:rPr>
              <a:t>HTTP </a:t>
            </a:r>
            <a:r>
              <a:rPr lang="es" sz="1800">
                <a:solidFill>
                  <a:schemeClr val="dk2"/>
                </a:solidFill>
                <a:latin typeface="Ubuntu"/>
                <a:ea typeface="Ubuntu"/>
                <a:cs typeface="Ubuntu"/>
                <a:sym typeface="Ubuntu"/>
              </a:rPr>
              <a:t>(protocolo de transferencia de hipertexto)</a:t>
            </a:r>
            <a:endParaRPr sz="1800">
              <a:solidFill>
                <a:schemeClr val="dk2"/>
              </a:solidFill>
              <a:latin typeface="Ubuntu"/>
              <a:ea typeface="Ubuntu"/>
              <a:cs typeface="Ubuntu"/>
              <a:sym typeface="Ubuntu"/>
            </a:endParaRPr>
          </a:p>
        </p:txBody>
      </p:sp>
      <p:cxnSp>
        <p:nvCxnSpPr>
          <p:cNvPr id="99" name="Google Shape;99;p16"/>
          <p:cNvCxnSpPr/>
          <p:nvPr/>
        </p:nvCxnSpPr>
        <p:spPr>
          <a:xfrm>
            <a:off x="361550" y="723125"/>
            <a:ext cx="7960200" cy="0"/>
          </a:xfrm>
          <a:prstGeom prst="straightConnector1">
            <a:avLst/>
          </a:prstGeom>
          <a:noFill/>
          <a:ln cap="flat" cmpd="sng" w="9525">
            <a:solidFill>
              <a:schemeClr val="dk2"/>
            </a:solidFill>
            <a:prstDash val="solid"/>
            <a:round/>
            <a:headEnd len="med" w="med" type="none"/>
            <a:tailEnd len="med" w="med" type="none"/>
          </a:ln>
        </p:spPr>
      </p:cxnSp>
      <p:pic>
        <p:nvPicPr>
          <p:cNvPr id="100" name="Google Shape;100;p16"/>
          <p:cNvPicPr preferRelativeResize="0"/>
          <p:nvPr/>
        </p:nvPicPr>
        <p:blipFill>
          <a:blip r:embed="rId3">
            <a:alphaModFix/>
          </a:blip>
          <a:stretch>
            <a:fillRect/>
          </a:stretch>
        </p:blipFill>
        <p:spPr>
          <a:xfrm>
            <a:off x="8375025" y="69700"/>
            <a:ext cx="676400" cy="676400"/>
          </a:xfrm>
          <a:prstGeom prst="rect">
            <a:avLst/>
          </a:prstGeom>
          <a:noFill/>
          <a:ln>
            <a:noFill/>
          </a:ln>
        </p:spPr>
      </p:pic>
      <p:sp>
        <p:nvSpPr>
          <p:cNvPr id="101" name="Google Shape;101;p16"/>
          <p:cNvSpPr txBox="1"/>
          <p:nvPr/>
        </p:nvSpPr>
        <p:spPr>
          <a:xfrm>
            <a:off x="151625" y="974275"/>
            <a:ext cx="3160800" cy="14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Ubuntu"/>
                <a:ea typeface="Ubuntu"/>
                <a:cs typeface="Ubuntu"/>
                <a:sym typeface="Ubuntu"/>
              </a:rPr>
              <a:t>Qué es</a:t>
            </a:r>
            <a:endParaRPr sz="1800">
              <a:solidFill>
                <a:schemeClr val="dk2"/>
              </a:solidFill>
              <a:latin typeface="Ubuntu"/>
              <a:ea typeface="Ubuntu"/>
              <a:cs typeface="Ubuntu"/>
              <a:sym typeface="Ubuntu"/>
            </a:endParaRPr>
          </a:p>
          <a:p>
            <a:pPr indent="0" lvl="0" marL="0" rtl="0" algn="just">
              <a:spcBef>
                <a:spcPts val="0"/>
              </a:spcBef>
              <a:spcAft>
                <a:spcPts val="0"/>
              </a:spcAft>
              <a:buClr>
                <a:schemeClr val="dk1"/>
              </a:buClr>
              <a:buSzPts val="1100"/>
              <a:buFont typeface="Arial"/>
              <a:buNone/>
            </a:pPr>
            <a:r>
              <a:rPr lang="es" sz="1200">
                <a:solidFill>
                  <a:schemeClr val="dk2"/>
                </a:solidFill>
                <a:latin typeface="Ubuntu"/>
                <a:ea typeface="Ubuntu"/>
                <a:cs typeface="Ubuntu"/>
                <a:sym typeface="Ubuntu"/>
              </a:rPr>
              <a:t>Es un conjunto estandarizado de conceptos, prácticas y criterios para enfocar un tipo de problemática particular que sirve como referencia, para enfrentar y resolver nuevos problemas de índole similar</a:t>
            </a:r>
            <a:endParaRPr sz="12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p:txBody>
      </p:sp>
      <p:sp>
        <p:nvSpPr>
          <p:cNvPr id="102" name="Google Shape;102;p16"/>
          <p:cNvSpPr txBox="1"/>
          <p:nvPr/>
        </p:nvSpPr>
        <p:spPr>
          <a:xfrm>
            <a:off x="151625" y="3263150"/>
            <a:ext cx="3160800" cy="15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Ubuntu"/>
                <a:ea typeface="Ubuntu"/>
                <a:cs typeface="Ubuntu"/>
                <a:sym typeface="Ubuntu"/>
              </a:rPr>
              <a:t>Centrado en la solución</a:t>
            </a:r>
            <a:endParaRPr sz="1800">
              <a:solidFill>
                <a:schemeClr val="dk2"/>
              </a:solidFill>
              <a:latin typeface="Ubuntu"/>
              <a:ea typeface="Ubuntu"/>
              <a:cs typeface="Ubuntu"/>
              <a:sym typeface="Ubuntu"/>
            </a:endParaRPr>
          </a:p>
          <a:p>
            <a:pPr indent="0" lvl="0" marL="0" rtl="0" algn="just">
              <a:spcBef>
                <a:spcPts val="0"/>
              </a:spcBef>
              <a:spcAft>
                <a:spcPts val="0"/>
              </a:spcAft>
              <a:buNone/>
            </a:pPr>
            <a:r>
              <a:rPr lang="es" sz="1200">
                <a:solidFill>
                  <a:schemeClr val="dk2"/>
                </a:solidFill>
                <a:latin typeface="Ubuntu"/>
                <a:ea typeface="Ubuntu"/>
                <a:cs typeface="Ubuntu"/>
                <a:sym typeface="Ubuntu"/>
              </a:rPr>
              <a:t>Al incluir estructuras estándar de cualquier desarrollo, un framework permite centrarse en la solución, siendo menos importante la parte algorítmica del desarrollo puesto que está ya solucionada.</a:t>
            </a:r>
            <a:r>
              <a:rPr lang="es" sz="1100">
                <a:solidFill>
                  <a:schemeClr val="dk1"/>
                </a:solidFill>
                <a:latin typeface="Verdana"/>
                <a:ea typeface="Verdana"/>
                <a:cs typeface="Verdana"/>
                <a:sym typeface="Verdana"/>
              </a:rPr>
              <a:t> </a:t>
            </a:r>
            <a:endParaRPr sz="12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p:txBody>
      </p:sp>
      <p:sp>
        <p:nvSpPr>
          <p:cNvPr id="103" name="Google Shape;103;p16"/>
          <p:cNvSpPr/>
          <p:nvPr/>
        </p:nvSpPr>
        <p:spPr>
          <a:xfrm>
            <a:off x="256600" y="2530925"/>
            <a:ext cx="2670848" cy="174950"/>
          </a:xfrm>
          <a:custGeom>
            <a:rect b="b" l="l" r="r" t="t"/>
            <a:pathLst>
              <a:path extrusionOk="0" h="6998" w="105902">
                <a:moveTo>
                  <a:pt x="0" y="0"/>
                </a:moveTo>
                <a:lnTo>
                  <a:pt x="85841" y="0"/>
                </a:lnTo>
                <a:lnTo>
                  <a:pt x="105902" y="6998"/>
                </a:lnTo>
              </a:path>
            </a:pathLst>
          </a:custGeom>
          <a:noFill/>
          <a:ln cap="flat" cmpd="sng" w="9525">
            <a:solidFill>
              <a:schemeClr val="dk2"/>
            </a:solidFill>
            <a:prstDash val="solid"/>
            <a:round/>
            <a:headEnd len="med" w="med" type="none"/>
            <a:tailEnd len="med" w="med" type="none"/>
          </a:ln>
        </p:spPr>
      </p:sp>
      <p:sp>
        <p:nvSpPr>
          <p:cNvPr id="104" name="Google Shape;104;p16"/>
          <p:cNvSpPr/>
          <p:nvPr/>
        </p:nvSpPr>
        <p:spPr>
          <a:xfrm>
            <a:off x="361550" y="4408725"/>
            <a:ext cx="3160750" cy="326550"/>
          </a:xfrm>
          <a:custGeom>
            <a:rect b="b" l="l" r="r" t="t"/>
            <a:pathLst>
              <a:path extrusionOk="0" h="13062" w="126430">
                <a:moveTo>
                  <a:pt x="0" y="13062"/>
                </a:moveTo>
                <a:lnTo>
                  <a:pt x="105436" y="12596"/>
                </a:lnTo>
                <a:lnTo>
                  <a:pt x="126430" y="0"/>
                </a:lnTo>
              </a:path>
            </a:pathLst>
          </a:custGeom>
          <a:noFill/>
          <a:ln cap="flat" cmpd="sng" w="9525">
            <a:solidFill>
              <a:schemeClr val="dk2"/>
            </a:solidFill>
            <a:prstDash val="solid"/>
            <a:round/>
            <a:headEnd len="med" w="med" type="none"/>
            <a:tailEnd len="med" w="med" type="none"/>
          </a:ln>
        </p:spPr>
      </p:sp>
      <p:sp>
        <p:nvSpPr>
          <p:cNvPr id="105" name="Google Shape;105;p16"/>
          <p:cNvSpPr txBox="1"/>
          <p:nvPr/>
        </p:nvSpPr>
        <p:spPr>
          <a:xfrm>
            <a:off x="5890625" y="974275"/>
            <a:ext cx="3160800" cy="11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Ubuntu"/>
                <a:ea typeface="Ubuntu"/>
                <a:cs typeface="Ubuntu"/>
                <a:sym typeface="Ubuntu"/>
              </a:rPr>
              <a:t>Qué incluye</a:t>
            </a:r>
            <a:endParaRPr sz="1800">
              <a:solidFill>
                <a:schemeClr val="dk2"/>
              </a:solidFill>
              <a:latin typeface="Ubuntu"/>
              <a:ea typeface="Ubuntu"/>
              <a:cs typeface="Ubuntu"/>
              <a:sym typeface="Ubuntu"/>
            </a:endParaRPr>
          </a:p>
          <a:p>
            <a:pPr indent="0" lvl="0" marL="0" rtl="0" algn="just">
              <a:spcBef>
                <a:spcPts val="0"/>
              </a:spcBef>
              <a:spcAft>
                <a:spcPts val="0"/>
              </a:spcAft>
              <a:buNone/>
            </a:pPr>
            <a:r>
              <a:rPr lang="es" sz="1200">
                <a:solidFill>
                  <a:schemeClr val="dk2"/>
                </a:solidFill>
                <a:latin typeface="Ubuntu"/>
                <a:ea typeface="Ubuntu"/>
                <a:cs typeface="Ubuntu"/>
                <a:sym typeface="Ubuntu"/>
              </a:rPr>
              <a:t>Dependerá del framework y de la tecnología, pero típicamente incluye una biblioteca de funciones y de clases y una serie de herramientas para el desarrollo como pueden ser debuggers, servidores, compiladores, ...</a:t>
            </a:r>
            <a:endParaRPr sz="12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p:txBody>
      </p:sp>
      <p:sp>
        <p:nvSpPr>
          <p:cNvPr id="106" name="Google Shape;106;p16"/>
          <p:cNvSpPr/>
          <p:nvPr/>
        </p:nvSpPr>
        <p:spPr>
          <a:xfrm>
            <a:off x="5628925" y="2513250"/>
            <a:ext cx="2892500" cy="314900"/>
          </a:xfrm>
          <a:custGeom>
            <a:rect b="b" l="l" r="r" t="t"/>
            <a:pathLst>
              <a:path extrusionOk="0" h="12596" w="115700">
                <a:moveTo>
                  <a:pt x="115700" y="0"/>
                </a:moveTo>
                <a:lnTo>
                  <a:pt x="22394" y="0"/>
                </a:lnTo>
                <a:lnTo>
                  <a:pt x="0" y="12596"/>
                </a:lnTo>
              </a:path>
            </a:pathLst>
          </a:custGeom>
          <a:noFill/>
          <a:ln cap="flat" cmpd="sng" w="9525">
            <a:solidFill>
              <a:schemeClr val="dk2"/>
            </a:solidFill>
            <a:prstDash val="solid"/>
            <a:round/>
            <a:headEnd len="med" w="med" type="none"/>
            <a:tailEnd len="med" w="med" type="none"/>
          </a:ln>
        </p:spPr>
      </p:sp>
      <p:sp>
        <p:nvSpPr>
          <p:cNvPr id="107" name="Google Shape;107;p16"/>
          <p:cNvSpPr txBox="1"/>
          <p:nvPr/>
        </p:nvSpPr>
        <p:spPr>
          <a:xfrm>
            <a:off x="6053225" y="3263150"/>
            <a:ext cx="3160800" cy="16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Ubuntu"/>
                <a:ea typeface="Ubuntu"/>
                <a:cs typeface="Ubuntu"/>
                <a:sym typeface="Ubuntu"/>
              </a:rPr>
              <a:t>Mantenible</a:t>
            </a:r>
            <a:endParaRPr sz="1800">
              <a:solidFill>
                <a:schemeClr val="dk2"/>
              </a:solidFill>
              <a:latin typeface="Ubuntu"/>
              <a:ea typeface="Ubuntu"/>
              <a:cs typeface="Ubuntu"/>
              <a:sym typeface="Ubuntu"/>
            </a:endParaRPr>
          </a:p>
          <a:p>
            <a:pPr indent="0" lvl="0" marL="0" rtl="0" algn="just">
              <a:spcBef>
                <a:spcPts val="0"/>
              </a:spcBef>
              <a:spcAft>
                <a:spcPts val="0"/>
              </a:spcAft>
              <a:buNone/>
            </a:pPr>
            <a:r>
              <a:rPr lang="es" sz="1200">
                <a:solidFill>
                  <a:schemeClr val="dk2"/>
                </a:solidFill>
                <a:latin typeface="Ubuntu"/>
                <a:ea typeface="Ubuntu"/>
                <a:cs typeface="Ubuntu"/>
                <a:sym typeface="Ubuntu"/>
              </a:rPr>
              <a:t>Una de las propiedades más importantes de cualquier framework es su facilidad en el mantenimiento, ya que al ser un estandard de desarrollo cualquier equipo podrá utilizar y/o retomar el desarrollo realizado con este estándard.</a:t>
            </a:r>
            <a:endParaRPr sz="12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p:txBody>
      </p:sp>
      <p:sp>
        <p:nvSpPr>
          <p:cNvPr id="108" name="Google Shape;108;p16"/>
          <p:cNvSpPr/>
          <p:nvPr/>
        </p:nvSpPr>
        <p:spPr>
          <a:xfrm>
            <a:off x="5761650" y="4595325"/>
            <a:ext cx="3289050" cy="244925"/>
          </a:xfrm>
          <a:custGeom>
            <a:rect b="b" l="l" r="r" t="t"/>
            <a:pathLst>
              <a:path extrusionOk="0" h="9797" w="131562">
                <a:moveTo>
                  <a:pt x="131562" y="9331"/>
                </a:moveTo>
                <a:lnTo>
                  <a:pt x="16795" y="9797"/>
                </a:lnTo>
                <a:lnTo>
                  <a:pt x="0" y="0"/>
                </a:lnTo>
              </a:path>
            </a:pathLst>
          </a:custGeom>
          <a:noFill/>
          <a:ln cap="flat" cmpd="sng" w="9525">
            <a:solidFill>
              <a:schemeClr val="dk2"/>
            </a:solidFill>
            <a:prstDash val="solid"/>
            <a:round/>
            <a:headEnd len="med" w="med" type="none"/>
            <a:tailEnd len="med" w="med" type="none"/>
          </a:ln>
        </p:spPr>
      </p:sp>
      <p:pic>
        <p:nvPicPr>
          <p:cNvPr id="109" name="Google Shape;109;p16"/>
          <p:cNvPicPr preferRelativeResize="0"/>
          <p:nvPr/>
        </p:nvPicPr>
        <p:blipFill>
          <a:blip r:embed="rId4">
            <a:alphaModFix/>
          </a:blip>
          <a:stretch>
            <a:fillRect/>
          </a:stretch>
        </p:blipFill>
        <p:spPr>
          <a:xfrm>
            <a:off x="7483538" y="260263"/>
            <a:ext cx="838200" cy="295275"/>
          </a:xfrm>
          <a:prstGeom prst="rect">
            <a:avLst/>
          </a:prstGeom>
          <a:noFill/>
          <a:ln>
            <a:noFill/>
          </a:ln>
        </p:spPr>
      </p:pic>
      <p:pic>
        <p:nvPicPr>
          <p:cNvPr id="110" name="Google Shape;110;p16"/>
          <p:cNvPicPr preferRelativeResize="0"/>
          <p:nvPr/>
        </p:nvPicPr>
        <p:blipFill>
          <a:blip r:embed="rId5">
            <a:alphaModFix/>
          </a:blip>
          <a:stretch>
            <a:fillRect/>
          </a:stretch>
        </p:blipFill>
        <p:spPr>
          <a:xfrm>
            <a:off x="3373850" y="2084875"/>
            <a:ext cx="2255075" cy="2255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nvSpPr>
        <p:spPr>
          <a:xfrm>
            <a:off x="-75" y="192050"/>
            <a:ext cx="91440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Ubuntu"/>
                <a:ea typeface="Ubuntu"/>
                <a:cs typeface="Ubuntu"/>
                <a:sym typeface="Ubuntu"/>
              </a:rPr>
              <a:t>Arquitectura </a:t>
            </a:r>
            <a:r>
              <a:rPr lang="es" sz="1800">
                <a:solidFill>
                  <a:srgbClr val="F28B11"/>
                </a:solidFill>
                <a:latin typeface="Ubuntu"/>
                <a:ea typeface="Ubuntu"/>
                <a:cs typeface="Ubuntu"/>
                <a:sym typeface="Ubuntu"/>
              </a:rPr>
              <a:t>MVC</a:t>
            </a:r>
            <a:endParaRPr sz="1800">
              <a:solidFill>
                <a:schemeClr val="dk2"/>
              </a:solidFill>
              <a:latin typeface="Ubuntu"/>
              <a:ea typeface="Ubuntu"/>
              <a:cs typeface="Ubuntu"/>
              <a:sym typeface="Ubuntu"/>
            </a:endParaRPr>
          </a:p>
        </p:txBody>
      </p:sp>
      <p:cxnSp>
        <p:nvCxnSpPr>
          <p:cNvPr id="116" name="Google Shape;116;p17"/>
          <p:cNvCxnSpPr/>
          <p:nvPr/>
        </p:nvCxnSpPr>
        <p:spPr>
          <a:xfrm>
            <a:off x="361550" y="723125"/>
            <a:ext cx="7960200" cy="0"/>
          </a:xfrm>
          <a:prstGeom prst="straightConnector1">
            <a:avLst/>
          </a:prstGeom>
          <a:noFill/>
          <a:ln cap="flat" cmpd="sng" w="9525">
            <a:solidFill>
              <a:schemeClr val="dk2"/>
            </a:solidFill>
            <a:prstDash val="solid"/>
            <a:round/>
            <a:headEnd len="med" w="med" type="none"/>
            <a:tailEnd len="med" w="med" type="none"/>
          </a:ln>
        </p:spPr>
      </p:cxnSp>
      <p:pic>
        <p:nvPicPr>
          <p:cNvPr id="117" name="Google Shape;117;p17"/>
          <p:cNvPicPr preferRelativeResize="0"/>
          <p:nvPr/>
        </p:nvPicPr>
        <p:blipFill>
          <a:blip r:embed="rId3">
            <a:alphaModFix/>
          </a:blip>
          <a:stretch>
            <a:fillRect/>
          </a:stretch>
        </p:blipFill>
        <p:spPr>
          <a:xfrm>
            <a:off x="8375025" y="69700"/>
            <a:ext cx="676400" cy="676400"/>
          </a:xfrm>
          <a:prstGeom prst="rect">
            <a:avLst/>
          </a:prstGeom>
          <a:noFill/>
          <a:ln>
            <a:noFill/>
          </a:ln>
        </p:spPr>
      </p:pic>
      <p:sp>
        <p:nvSpPr>
          <p:cNvPr id="118" name="Google Shape;118;p17"/>
          <p:cNvSpPr/>
          <p:nvPr/>
        </p:nvSpPr>
        <p:spPr>
          <a:xfrm>
            <a:off x="3393625" y="822500"/>
            <a:ext cx="2408400" cy="59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lt1"/>
                </a:solidFill>
                <a:latin typeface="Ubuntu"/>
                <a:ea typeface="Ubuntu"/>
                <a:cs typeface="Ubuntu"/>
                <a:sym typeface="Ubuntu"/>
              </a:rPr>
              <a:t>Modelo</a:t>
            </a:r>
            <a:endParaRPr sz="1800">
              <a:solidFill>
                <a:schemeClr val="lt1"/>
              </a:solidFill>
              <a:latin typeface="Ubuntu"/>
              <a:ea typeface="Ubuntu"/>
              <a:cs typeface="Ubuntu"/>
              <a:sym typeface="Ubuntu"/>
            </a:endParaRPr>
          </a:p>
        </p:txBody>
      </p:sp>
      <p:sp>
        <p:nvSpPr>
          <p:cNvPr id="119" name="Google Shape;119;p17"/>
          <p:cNvSpPr/>
          <p:nvPr/>
        </p:nvSpPr>
        <p:spPr>
          <a:xfrm>
            <a:off x="3393625" y="1413500"/>
            <a:ext cx="2408400" cy="3659400"/>
          </a:xfrm>
          <a:prstGeom prst="rect">
            <a:avLst/>
          </a:prstGeom>
          <a:solidFill>
            <a:srgbClr val="F28B11"/>
          </a:solidFill>
          <a:ln>
            <a:noFill/>
          </a:ln>
        </p:spPr>
        <p:txBody>
          <a:bodyPr anchorCtr="0" anchor="t" bIns="91425" lIns="91425" spcFirstLastPara="1" rIns="91425" wrap="square" tIns="91425">
            <a:noAutofit/>
          </a:bodyPr>
          <a:lstStyle/>
          <a:p>
            <a:pPr indent="0" lvl="0" marL="0" marR="25400" rtl="0" algn="just">
              <a:lnSpc>
                <a:spcPct val="115000"/>
              </a:lnSpc>
              <a:spcBef>
                <a:spcPts val="0"/>
              </a:spcBef>
              <a:spcAft>
                <a:spcPts val="0"/>
              </a:spcAft>
              <a:buClr>
                <a:schemeClr val="dk1"/>
              </a:buClr>
              <a:buSzPts val="1100"/>
              <a:buFont typeface="Arial"/>
              <a:buNone/>
            </a:pPr>
            <a:r>
              <a:rPr lang="es" sz="1200">
                <a:solidFill>
                  <a:schemeClr val="lt1"/>
                </a:solidFill>
                <a:latin typeface="Ubuntu"/>
                <a:ea typeface="Ubuntu"/>
                <a:cs typeface="Ubuntu"/>
                <a:sym typeface="Ubuntu"/>
              </a:rPr>
              <a:t>Es la representación de la información con la cual el sistema opera, por lo tanto gestiona todos los accesos a dicha información, tanto consultas como actualizaciones, implementando también los privilegios de acceso que se hayan descrito en las especificaciones de la aplicación (lógica de negocio).</a:t>
            </a:r>
            <a:endParaRPr sz="1200">
              <a:solidFill>
                <a:schemeClr val="lt1"/>
              </a:solidFill>
              <a:latin typeface="Ubuntu"/>
              <a:ea typeface="Ubuntu"/>
              <a:cs typeface="Ubuntu"/>
              <a:sym typeface="Ubuntu"/>
            </a:endParaRPr>
          </a:p>
          <a:p>
            <a:pPr indent="0" lvl="0" marL="0" marR="25400" rtl="0" algn="just">
              <a:lnSpc>
                <a:spcPct val="115000"/>
              </a:lnSpc>
              <a:spcBef>
                <a:spcPts val="0"/>
              </a:spcBef>
              <a:spcAft>
                <a:spcPts val="0"/>
              </a:spcAft>
              <a:buClr>
                <a:schemeClr val="dk1"/>
              </a:buClr>
              <a:buSzPts val="1100"/>
              <a:buFont typeface="Arial"/>
              <a:buNone/>
            </a:pPr>
            <a:r>
              <a:rPr lang="es" sz="1200">
                <a:solidFill>
                  <a:schemeClr val="lt1"/>
                </a:solidFill>
                <a:latin typeface="Ubuntu"/>
                <a:ea typeface="Ubuntu"/>
                <a:cs typeface="Ubuntu"/>
                <a:sym typeface="Ubuntu"/>
              </a:rPr>
              <a:t>En esta parte nos encontraremos principalmente todo el desarrollo que interactúe con la base de datos.</a:t>
            </a:r>
            <a:endParaRPr sz="1200">
              <a:solidFill>
                <a:schemeClr val="lt1"/>
              </a:solidFill>
              <a:latin typeface="Ubuntu"/>
              <a:ea typeface="Ubuntu"/>
              <a:cs typeface="Ubuntu"/>
              <a:sym typeface="Ubuntu"/>
            </a:endParaRPr>
          </a:p>
          <a:p>
            <a:pPr indent="0" lvl="0" marL="0" marR="25400" rtl="0" algn="just">
              <a:lnSpc>
                <a:spcPct val="115000"/>
              </a:lnSpc>
              <a:spcBef>
                <a:spcPts val="0"/>
              </a:spcBef>
              <a:spcAft>
                <a:spcPts val="0"/>
              </a:spcAft>
              <a:buClr>
                <a:schemeClr val="dk1"/>
              </a:buClr>
              <a:buSzPts val="1100"/>
              <a:buFont typeface="Arial"/>
              <a:buNone/>
            </a:pPr>
            <a:r>
              <a:t/>
            </a:r>
            <a:endParaRPr sz="1200">
              <a:solidFill>
                <a:schemeClr val="lt1"/>
              </a:solidFill>
              <a:latin typeface="Ubuntu"/>
              <a:ea typeface="Ubuntu"/>
              <a:cs typeface="Ubuntu"/>
              <a:sym typeface="Ubuntu"/>
            </a:endParaRPr>
          </a:p>
          <a:p>
            <a:pPr indent="0" lvl="0" marL="0" marR="25400" rtl="0" algn="just">
              <a:lnSpc>
                <a:spcPct val="115000"/>
              </a:lnSpc>
              <a:spcBef>
                <a:spcPts val="0"/>
              </a:spcBef>
              <a:spcAft>
                <a:spcPts val="0"/>
              </a:spcAft>
              <a:buClr>
                <a:schemeClr val="dk1"/>
              </a:buClr>
              <a:buSzPts val="1100"/>
              <a:buFont typeface="Arial"/>
              <a:buNone/>
            </a:pPr>
            <a:r>
              <a:t/>
            </a:r>
            <a:endParaRPr sz="1200">
              <a:solidFill>
                <a:schemeClr val="lt1"/>
              </a:solidFill>
              <a:latin typeface="Ubuntu"/>
              <a:ea typeface="Ubuntu"/>
              <a:cs typeface="Ubuntu"/>
              <a:sym typeface="Ubuntu"/>
            </a:endParaRPr>
          </a:p>
          <a:p>
            <a:pPr indent="0" lvl="0" marL="0" rtl="0" algn="just">
              <a:spcBef>
                <a:spcPts val="0"/>
              </a:spcBef>
              <a:spcAft>
                <a:spcPts val="0"/>
              </a:spcAft>
              <a:buNone/>
            </a:pPr>
            <a:r>
              <a:t/>
            </a:r>
            <a:endParaRPr sz="1200">
              <a:solidFill>
                <a:schemeClr val="lt1"/>
              </a:solidFill>
              <a:latin typeface="Ubuntu"/>
              <a:ea typeface="Ubuntu"/>
              <a:cs typeface="Ubuntu"/>
              <a:sym typeface="Ubuntu"/>
            </a:endParaRPr>
          </a:p>
        </p:txBody>
      </p:sp>
      <p:sp>
        <p:nvSpPr>
          <p:cNvPr id="120" name="Google Shape;120;p17"/>
          <p:cNvSpPr/>
          <p:nvPr/>
        </p:nvSpPr>
        <p:spPr>
          <a:xfrm>
            <a:off x="5913350" y="822500"/>
            <a:ext cx="2408400" cy="59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lt1"/>
                </a:solidFill>
                <a:latin typeface="Ubuntu"/>
                <a:ea typeface="Ubuntu"/>
                <a:cs typeface="Ubuntu"/>
                <a:sym typeface="Ubuntu"/>
              </a:rPr>
              <a:t>Vista</a:t>
            </a:r>
            <a:endParaRPr sz="1800">
              <a:solidFill>
                <a:schemeClr val="lt1"/>
              </a:solidFill>
              <a:latin typeface="Ubuntu"/>
              <a:ea typeface="Ubuntu"/>
              <a:cs typeface="Ubuntu"/>
              <a:sym typeface="Ubuntu"/>
            </a:endParaRPr>
          </a:p>
        </p:txBody>
      </p:sp>
      <p:sp>
        <p:nvSpPr>
          <p:cNvPr id="121" name="Google Shape;121;p17"/>
          <p:cNvSpPr/>
          <p:nvPr/>
        </p:nvSpPr>
        <p:spPr>
          <a:xfrm>
            <a:off x="5913350" y="2982450"/>
            <a:ext cx="2408400" cy="591000"/>
          </a:xfrm>
          <a:prstGeom prst="rect">
            <a:avLst/>
          </a:prstGeom>
          <a:solidFill>
            <a:schemeClr val="dk2"/>
          </a:solidFill>
          <a:ln>
            <a:noFill/>
          </a:ln>
        </p:spPr>
        <p:txBody>
          <a:bodyPr anchorCtr="0" anchor="ctr" bIns="91425" lIns="91425" spcFirstLastPara="1" rIns="91425" wrap="square" tIns="91425">
            <a:noAutofit/>
          </a:bodyPr>
          <a:lstStyle/>
          <a:p>
            <a:pPr indent="0" lvl="0" marL="190500" marR="190500" rtl="0" algn="ctr">
              <a:lnSpc>
                <a:spcPct val="115000"/>
              </a:lnSpc>
              <a:spcBef>
                <a:spcPts val="0"/>
              </a:spcBef>
              <a:spcAft>
                <a:spcPts val="0"/>
              </a:spcAft>
              <a:buNone/>
            </a:pPr>
            <a:r>
              <a:rPr lang="es" sz="1700">
                <a:solidFill>
                  <a:schemeClr val="lt1"/>
                </a:solidFill>
                <a:latin typeface="Ubuntu"/>
                <a:ea typeface="Ubuntu"/>
                <a:cs typeface="Ubuntu"/>
                <a:sym typeface="Ubuntu"/>
              </a:rPr>
              <a:t>Controlador</a:t>
            </a:r>
            <a:endParaRPr sz="1800">
              <a:solidFill>
                <a:schemeClr val="lt1"/>
              </a:solidFill>
              <a:latin typeface="Ubuntu"/>
              <a:ea typeface="Ubuntu"/>
              <a:cs typeface="Ubuntu"/>
              <a:sym typeface="Ubuntu"/>
            </a:endParaRPr>
          </a:p>
        </p:txBody>
      </p:sp>
      <p:sp>
        <p:nvSpPr>
          <p:cNvPr id="122" name="Google Shape;122;p17"/>
          <p:cNvSpPr/>
          <p:nvPr/>
        </p:nvSpPr>
        <p:spPr>
          <a:xfrm>
            <a:off x="5913350" y="1398588"/>
            <a:ext cx="2408400" cy="1499400"/>
          </a:xfrm>
          <a:prstGeom prst="rect">
            <a:avLst/>
          </a:prstGeom>
          <a:solidFill>
            <a:srgbClr val="F28B11"/>
          </a:solidFill>
          <a:ln>
            <a:noFill/>
          </a:ln>
        </p:spPr>
        <p:txBody>
          <a:bodyPr anchorCtr="0" anchor="t" bIns="91425" lIns="91425" spcFirstLastPara="1" rIns="91425" wrap="square" tIns="91425">
            <a:noAutofit/>
          </a:bodyPr>
          <a:lstStyle/>
          <a:p>
            <a:pPr indent="0" lvl="0" marL="0" marR="25400" rtl="0" algn="just">
              <a:lnSpc>
                <a:spcPct val="115000"/>
              </a:lnSpc>
              <a:spcBef>
                <a:spcPts val="0"/>
              </a:spcBef>
              <a:spcAft>
                <a:spcPts val="0"/>
              </a:spcAft>
              <a:buClr>
                <a:schemeClr val="dk1"/>
              </a:buClr>
              <a:buSzPts val="1100"/>
              <a:buFont typeface="Arial"/>
              <a:buNone/>
            </a:pPr>
            <a:r>
              <a:rPr lang="es" sz="1200">
                <a:solidFill>
                  <a:schemeClr val="lt1"/>
                </a:solidFill>
                <a:latin typeface="Ubuntu"/>
                <a:ea typeface="Ubuntu"/>
                <a:cs typeface="Ubuntu"/>
                <a:sym typeface="Ubuntu"/>
              </a:rPr>
              <a:t>Presenta el 'modelo' (información y lógica de negocio) en un formato adecuado para interactuar (usualmente la interfaz de usuario).</a:t>
            </a:r>
            <a:endParaRPr sz="1200">
              <a:solidFill>
                <a:schemeClr val="lt1"/>
              </a:solidFill>
              <a:latin typeface="Ubuntu"/>
              <a:ea typeface="Ubuntu"/>
              <a:cs typeface="Ubuntu"/>
              <a:sym typeface="Ubuntu"/>
            </a:endParaRPr>
          </a:p>
          <a:p>
            <a:pPr indent="0" lvl="0" marL="0" rtl="0" algn="just">
              <a:spcBef>
                <a:spcPts val="0"/>
              </a:spcBef>
              <a:spcAft>
                <a:spcPts val="0"/>
              </a:spcAft>
              <a:buNone/>
            </a:pPr>
            <a:r>
              <a:t/>
            </a:r>
            <a:endParaRPr sz="1200">
              <a:solidFill>
                <a:schemeClr val="lt1"/>
              </a:solidFill>
              <a:latin typeface="Ubuntu"/>
              <a:ea typeface="Ubuntu"/>
              <a:cs typeface="Ubuntu"/>
              <a:sym typeface="Ubuntu"/>
            </a:endParaRPr>
          </a:p>
        </p:txBody>
      </p:sp>
      <p:sp>
        <p:nvSpPr>
          <p:cNvPr id="123" name="Google Shape;123;p17"/>
          <p:cNvSpPr/>
          <p:nvPr/>
        </p:nvSpPr>
        <p:spPr>
          <a:xfrm>
            <a:off x="5913350" y="3573463"/>
            <a:ext cx="2408400" cy="1499400"/>
          </a:xfrm>
          <a:prstGeom prst="rect">
            <a:avLst/>
          </a:prstGeom>
          <a:solidFill>
            <a:srgbClr val="F28B1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200">
                <a:solidFill>
                  <a:schemeClr val="lt1"/>
                </a:solidFill>
                <a:latin typeface="Ubuntu"/>
                <a:ea typeface="Ubuntu"/>
                <a:cs typeface="Ubuntu"/>
                <a:sym typeface="Ubuntu"/>
              </a:rPr>
              <a:t>Es quizá la parte más compleja tanto de entender como de programar, ya que es la parte que más complicada se hace abstraer.</a:t>
            </a:r>
            <a:endParaRPr sz="1200">
              <a:solidFill>
                <a:schemeClr val="lt1"/>
              </a:solidFill>
              <a:latin typeface="Ubuntu"/>
              <a:ea typeface="Ubuntu"/>
              <a:cs typeface="Ubuntu"/>
              <a:sym typeface="Ubuntu"/>
            </a:endParaRPr>
          </a:p>
        </p:txBody>
      </p:sp>
      <p:pic>
        <p:nvPicPr>
          <p:cNvPr id="124" name="Google Shape;124;p17"/>
          <p:cNvPicPr preferRelativeResize="0"/>
          <p:nvPr/>
        </p:nvPicPr>
        <p:blipFill>
          <a:blip r:embed="rId4">
            <a:alphaModFix/>
          </a:blip>
          <a:stretch>
            <a:fillRect/>
          </a:stretch>
        </p:blipFill>
        <p:spPr>
          <a:xfrm>
            <a:off x="7483538" y="260263"/>
            <a:ext cx="838200" cy="295275"/>
          </a:xfrm>
          <a:prstGeom prst="rect">
            <a:avLst/>
          </a:prstGeom>
          <a:noFill/>
          <a:ln>
            <a:noFill/>
          </a:ln>
        </p:spPr>
      </p:pic>
      <p:pic>
        <p:nvPicPr>
          <p:cNvPr id="125" name="Google Shape;125;p17"/>
          <p:cNvPicPr preferRelativeResize="0"/>
          <p:nvPr/>
        </p:nvPicPr>
        <p:blipFill>
          <a:blip r:embed="rId5">
            <a:alphaModFix/>
          </a:blip>
          <a:stretch>
            <a:fillRect/>
          </a:stretch>
        </p:blipFill>
        <p:spPr>
          <a:xfrm>
            <a:off x="164050" y="904875"/>
            <a:ext cx="3048000" cy="333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nvSpPr>
        <p:spPr>
          <a:xfrm>
            <a:off x="-75" y="192050"/>
            <a:ext cx="91440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Ubuntu"/>
                <a:ea typeface="Ubuntu"/>
                <a:cs typeface="Ubuntu"/>
                <a:sym typeface="Ubuntu"/>
              </a:rPr>
              <a:t>Controlador</a:t>
            </a:r>
            <a:endParaRPr sz="1800">
              <a:solidFill>
                <a:schemeClr val="dk2"/>
              </a:solidFill>
              <a:latin typeface="Ubuntu"/>
              <a:ea typeface="Ubuntu"/>
              <a:cs typeface="Ubuntu"/>
              <a:sym typeface="Ubuntu"/>
            </a:endParaRPr>
          </a:p>
        </p:txBody>
      </p:sp>
      <p:cxnSp>
        <p:nvCxnSpPr>
          <p:cNvPr id="131" name="Google Shape;131;p18"/>
          <p:cNvCxnSpPr/>
          <p:nvPr/>
        </p:nvCxnSpPr>
        <p:spPr>
          <a:xfrm>
            <a:off x="361550" y="723125"/>
            <a:ext cx="7960200" cy="0"/>
          </a:xfrm>
          <a:prstGeom prst="straightConnector1">
            <a:avLst/>
          </a:prstGeom>
          <a:noFill/>
          <a:ln cap="flat" cmpd="sng" w="9525">
            <a:solidFill>
              <a:schemeClr val="dk2"/>
            </a:solidFill>
            <a:prstDash val="solid"/>
            <a:round/>
            <a:headEnd len="med" w="med" type="none"/>
            <a:tailEnd len="med" w="med" type="none"/>
          </a:ln>
        </p:spPr>
      </p:cxnSp>
      <p:pic>
        <p:nvPicPr>
          <p:cNvPr id="132" name="Google Shape;132;p18"/>
          <p:cNvPicPr preferRelativeResize="0"/>
          <p:nvPr/>
        </p:nvPicPr>
        <p:blipFill>
          <a:blip r:embed="rId3">
            <a:alphaModFix/>
          </a:blip>
          <a:stretch>
            <a:fillRect/>
          </a:stretch>
        </p:blipFill>
        <p:spPr>
          <a:xfrm>
            <a:off x="8375025" y="69700"/>
            <a:ext cx="676400" cy="676400"/>
          </a:xfrm>
          <a:prstGeom prst="rect">
            <a:avLst/>
          </a:prstGeom>
          <a:noFill/>
          <a:ln>
            <a:noFill/>
          </a:ln>
        </p:spPr>
      </p:pic>
      <p:sp>
        <p:nvSpPr>
          <p:cNvPr id="133" name="Google Shape;133;p18"/>
          <p:cNvSpPr txBox="1"/>
          <p:nvPr/>
        </p:nvSpPr>
        <p:spPr>
          <a:xfrm>
            <a:off x="5230200" y="834100"/>
            <a:ext cx="3144900" cy="12228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Ubuntu"/>
              <a:buChar char="●"/>
            </a:pPr>
            <a:r>
              <a:rPr lang="es" sz="1200">
                <a:solidFill>
                  <a:schemeClr val="dk1"/>
                </a:solidFill>
                <a:latin typeface="Ubuntu"/>
                <a:ea typeface="Ubuntu"/>
                <a:cs typeface="Ubuntu"/>
                <a:sym typeface="Ubuntu"/>
              </a:rPr>
              <a:t>En un principio, podríamos pensar que únicamente realiza las labores de enrutador, es decir, recibe las peticiones de los usuarios y redirige hacia donde corresponda.</a:t>
            </a:r>
            <a:endParaRPr sz="1200">
              <a:solidFill>
                <a:schemeClr val="dk1"/>
              </a:solidFill>
              <a:latin typeface="Ubuntu"/>
              <a:ea typeface="Ubuntu"/>
              <a:cs typeface="Ubuntu"/>
              <a:sym typeface="Ubuntu"/>
            </a:endParaRPr>
          </a:p>
          <a:p>
            <a:pPr indent="0" lvl="0" marL="0" rtl="0" algn="just">
              <a:lnSpc>
                <a:spcPct val="115000"/>
              </a:lnSpc>
              <a:spcBef>
                <a:spcPts val="0"/>
              </a:spcBef>
              <a:spcAft>
                <a:spcPts val="0"/>
              </a:spcAft>
              <a:buNone/>
            </a:pPr>
            <a:r>
              <a:t/>
            </a:r>
            <a:endParaRPr sz="1200">
              <a:solidFill>
                <a:schemeClr val="dk1"/>
              </a:solidFill>
              <a:latin typeface="Ubuntu"/>
              <a:ea typeface="Ubuntu"/>
              <a:cs typeface="Ubuntu"/>
              <a:sym typeface="Ubuntu"/>
            </a:endParaRPr>
          </a:p>
        </p:txBody>
      </p:sp>
      <p:pic>
        <p:nvPicPr>
          <p:cNvPr id="134" name="Google Shape;134;p18"/>
          <p:cNvPicPr preferRelativeResize="0"/>
          <p:nvPr/>
        </p:nvPicPr>
        <p:blipFill>
          <a:blip r:embed="rId4">
            <a:alphaModFix/>
          </a:blip>
          <a:stretch>
            <a:fillRect/>
          </a:stretch>
        </p:blipFill>
        <p:spPr>
          <a:xfrm>
            <a:off x="7483538" y="260263"/>
            <a:ext cx="838200" cy="295275"/>
          </a:xfrm>
          <a:prstGeom prst="rect">
            <a:avLst/>
          </a:prstGeom>
          <a:noFill/>
          <a:ln>
            <a:noFill/>
          </a:ln>
        </p:spPr>
      </p:pic>
      <p:pic>
        <p:nvPicPr>
          <p:cNvPr id="135" name="Google Shape;135;p18"/>
          <p:cNvPicPr preferRelativeResize="0"/>
          <p:nvPr/>
        </p:nvPicPr>
        <p:blipFill>
          <a:blip r:embed="rId5">
            <a:alphaModFix/>
          </a:blip>
          <a:stretch>
            <a:fillRect/>
          </a:stretch>
        </p:blipFill>
        <p:spPr>
          <a:xfrm>
            <a:off x="361550" y="916100"/>
            <a:ext cx="4867275" cy="676400"/>
          </a:xfrm>
          <a:prstGeom prst="rect">
            <a:avLst/>
          </a:prstGeom>
          <a:noFill/>
          <a:ln>
            <a:noFill/>
          </a:ln>
        </p:spPr>
      </p:pic>
      <p:pic>
        <p:nvPicPr>
          <p:cNvPr id="136" name="Google Shape;136;p18"/>
          <p:cNvPicPr preferRelativeResize="0"/>
          <p:nvPr/>
        </p:nvPicPr>
        <p:blipFill>
          <a:blip r:embed="rId6">
            <a:alphaModFix/>
          </a:blip>
          <a:stretch>
            <a:fillRect/>
          </a:stretch>
        </p:blipFill>
        <p:spPr>
          <a:xfrm>
            <a:off x="332488" y="2628325"/>
            <a:ext cx="4925400" cy="1432340"/>
          </a:xfrm>
          <a:prstGeom prst="rect">
            <a:avLst/>
          </a:prstGeom>
          <a:noFill/>
          <a:ln>
            <a:noFill/>
          </a:ln>
        </p:spPr>
      </p:pic>
      <p:sp>
        <p:nvSpPr>
          <p:cNvPr id="137" name="Google Shape;137;p18"/>
          <p:cNvSpPr txBox="1"/>
          <p:nvPr/>
        </p:nvSpPr>
        <p:spPr>
          <a:xfrm>
            <a:off x="5370950" y="2484275"/>
            <a:ext cx="3144900" cy="24627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Ubuntu"/>
              <a:buChar char="●"/>
            </a:pPr>
            <a:r>
              <a:rPr lang="es" sz="1200">
                <a:solidFill>
                  <a:schemeClr val="dk1"/>
                </a:solidFill>
                <a:latin typeface="Ubuntu"/>
                <a:ea typeface="Ubuntu"/>
                <a:cs typeface="Ubuntu"/>
                <a:sym typeface="Ubuntu"/>
              </a:rPr>
              <a:t>Esta ya es una aproximación más certera de la funcionalidad de un controlador:</a:t>
            </a:r>
            <a:endParaRPr sz="1200">
              <a:solidFill>
                <a:schemeClr val="dk1"/>
              </a:solidFill>
              <a:latin typeface="Ubuntu"/>
              <a:ea typeface="Ubuntu"/>
              <a:cs typeface="Ubuntu"/>
              <a:sym typeface="Ubuntu"/>
            </a:endParaRPr>
          </a:p>
          <a:p>
            <a:pPr indent="-304800" lvl="1" marL="914400" rtl="0" algn="just">
              <a:lnSpc>
                <a:spcPct val="115000"/>
              </a:lnSpc>
              <a:spcBef>
                <a:spcPts val="0"/>
              </a:spcBef>
              <a:spcAft>
                <a:spcPts val="0"/>
              </a:spcAft>
              <a:buSzPts val="1200"/>
              <a:buFont typeface="Ubuntu"/>
              <a:buChar char="○"/>
            </a:pPr>
            <a:r>
              <a:rPr lang="es" sz="1200">
                <a:solidFill>
                  <a:schemeClr val="dk1"/>
                </a:solidFill>
                <a:latin typeface="Ubuntu"/>
                <a:ea typeface="Ubuntu"/>
                <a:cs typeface="Ubuntu"/>
                <a:sym typeface="Ubuntu"/>
              </a:rPr>
              <a:t>El controlador es quien recibe la petición del usuario</a:t>
            </a:r>
            <a:endParaRPr sz="1200">
              <a:solidFill>
                <a:schemeClr val="dk1"/>
              </a:solidFill>
              <a:latin typeface="Ubuntu"/>
              <a:ea typeface="Ubuntu"/>
              <a:cs typeface="Ubuntu"/>
              <a:sym typeface="Ubuntu"/>
            </a:endParaRPr>
          </a:p>
          <a:p>
            <a:pPr indent="-304800" lvl="1" marL="914400" rtl="0" algn="just">
              <a:lnSpc>
                <a:spcPct val="115000"/>
              </a:lnSpc>
              <a:spcBef>
                <a:spcPts val="0"/>
              </a:spcBef>
              <a:spcAft>
                <a:spcPts val="0"/>
              </a:spcAft>
              <a:buSzPts val="1200"/>
              <a:buFont typeface="Ubuntu"/>
              <a:buChar char="○"/>
            </a:pPr>
            <a:r>
              <a:rPr lang="es" sz="1200">
                <a:solidFill>
                  <a:schemeClr val="dk1"/>
                </a:solidFill>
                <a:latin typeface="Ubuntu"/>
                <a:ea typeface="Ubuntu"/>
                <a:cs typeface="Ubuntu"/>
                <a:sym typeface="Ubuntu"/>
              </a:rPr>
              <a:t>Será quien sepa qué información se necesita y por lo tanto de la necesidad o no de un Modelo</a:t>
            </a:r>
            <a:endParaRPr sz="1200">
              <a:solidFill>
                <a:schemeClr val="dk1"/>
              </a:solidFill>
              <a:latin typeface="Ubuntu"/>
              <a:ea typeface="Ubuntu"/>
              <a:cs typeface="Ubuntu"/>
              <a:sym typeface="Ubuntu"/>
            </a:endParaRPr>
          </a:p>
          <a:p>
            <a:pPr indent="-304800" lvl="1" marL="914400" rtl="0" algn="just">
              <a:lnSpc>
                <a:spcPct val="115000"/>
              </a:lnSpc>
              <a:spcBef>
                <a:spcPts val="0"/>
              </a:spcBef>
              <a:spcAft>
                <a:spcPts val="0"/>
              </a:spcAft>
              <a:buSzPts val="1200"/>
              <a:buFont typeface="Ubuntu"/>
              <a:buChar char="○"/>
            </a:pPr>
            <a:r>
              <a:rPr lang="es" sz="1200">
                <a:solidFill>
                  <a:schemeClr val="dk1"/>
                </a:solidFill>
                <a:latin typeface="Ubuntu"/>
                <a:ea typeface="Ubuntu"/>
                <a:cs typeface="Ubuntu"/>
                <a:sym typeface="Ubuntu"/>
              </a:rPr>
              <a:t>Por último enrutará la información a través de una vista que le llegará al usuario</a:t>
            </a:r>
            <a:endParaRPr sz="1200">
              <a:solidFill>
                <a:schemeClr val="dk1"/>
              </a:solidFill>
              <a:latin typeface="Ubuntu"/>
              <a:ea typeface="Ubuntu"/>
              <a:cs typeface="Ubuntu"/>
              <a:sym typeface="Ubuntu"/>
            </a:endParaRPr>
          </a:p>
          <a:p>
            <a:pPr indent="0" lvl="0" marL="0" rtl="0" algn="just">
              <a:lnSpc>
                <a:spcPct val="115000"/>
              </a:lnSpc>
              <a:spcBef>
                <a:spcPts val="0"/>
              </a:spcBef>
              <a:spcAft>
                <a:spcPts val="0"/>
              </a:spcAft>
              <a:buNone/>
            </a:pPr>
            <a:r>
              <a:t/>
            </a:r>
            <a:endParaRPr sz="1200">
              <a:solidFill>
                <a:schemeClr val="dk1"/>
              </a:solidFill>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9"/>
          <p:cNvSpPr txBox="1"/>
          <p:nvPr/>
        </p:nvSpPr>
        <p:spPr>
          <a:xfrm>
            <a:off x="-75" y="192050"/>
            <a:ext cx="91440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Ubuntu"/>
                <a:ea typeface="Ubuntu"/>
                <a:cs typeface="Ubuntu"/>
                <a:sym typeface="Ubuntu"/>
              </a:rPr>
              <a:t>Frameworks</a:t>
            </a:r>
            <a:endParaRPr sz="1800">
              <a:solidFill>
                <a:schemeClr val="dk2"/>
              </a:solidFill>
              <a:latin typeface="Ubuntu"/>
              <a:ea typeface="Ubuntu"/>
              <a:cs typeface="Ubuntu"/>
              <a:sym typeface="Ubuntu"/>
            </a:endParaRPr>
          </a:p>
          <a:p>
            <a:pPr indent="0" lvl="0" marL="0" rtl="0" algn="ctr">
              <a:spcBef>
                <a:spcPts val="0"/>
              </a:spcBef>
              <a:spcAft>
                <a:spcPts val="0"/>
              </a:spcAft>
              <a:buNone/>
            </a:pPr>
            <a:r>
              <a:t/>
            </a:r>
            <a:endParaRPr sz="1800">
              <a:solidFill>
                <a:schemeClr val="dk2"/>
              </a:solidFill>
              <a:latin typeface="Ubuntu"/>
              <a:ea typeface="Ubuntu"/>
              <a:cs typeface="Ubuntu"/>
              <a:sym typeface="Ubuntu"/>
            </a:endParaRPr>
          </a:p>
        </p:txBody>
      </p:sp>
      <p:cxnSp>
        <p:nvCxnSpPr>
          <p:cNvPr id="143" name="Google Shape;143;p19"/>
          <p:cNvCxnSpPr/>
          <p:nvPr/>
        </p:nvCxnSpPr>
        <p:spPr>
          <a:xfrm>
            <a:off x="361550" y="723125"/>
            <a:ext cx="7960200" cy="0"/>
          </a:xfrm>
          <a:prstGeom prst="straightConnector1">
            <a:avLst/>
          </a:prstGeom>
          <a:noFill/>
          <a:ln cap="flat" cmpd="sng" w="9525">
            <a:solidFill>
              <a:schemeClr val="dk2"/>
            </a:solidFill>
            <a:prstDash val="solid"/>
            <a:round/>
            <a:headEnd len="med" w="med" type="none"/>
            <a:tailEnd len="med" w="med" type="none"/>
          </a:ln>
        </p:spPr>
      </p:cxnSp>
      <p:pic>
        <p:nvPicPr>
          <p:cNvPr id="144" name="Google Shape;144;p19"/>
          <p:cNvPicPr preferRelativeResize="0"/>
          <p:nvPr/>
        </p:nvPicPr>
        <p:blipFill>
          <a:blip r:embed="rId3">
            <a:alphaModFix/>
          </a:blip>
          <a:stretch>
            <a:fillRect/>
          </a:stretch>
        </p:blipFill>
        <p:spPr>
          <a:xfrm>
            <a:off x="8375025" y="69700"/>
            <a:ext cx="676400" cy="676400"/>
          </a:xfrm>
          <a:prstGeom prst="rect">
            <a:avLst/>
          </a:prstGeom>
          <a:noFill/>
          <a:ln>
            <a:noFill/>
          </a:ln>
        </p:spPr>
      </p:pic>
      <p:pic>
        <p:nvPicPr>
          <p:cNvPr id="145" name="Google Shape;145;p19"/>
          <p:cNvPicPr preferRelativeResize="0"/>
          <p:nvPr/>
        </p:nvPicPr>
        <p:blipFill>
          <a:blip r:embed="rId4">
            <a:alphaModFix/>
          </a:blip>
          <a:stretch>
            <a:fillRect/>
          </a:stretch>
        </p:blipFill>
        <p:spPr>
          <a:xfrm>
            <a:off x="7483538" y="260263"/>
            <a:ext cx="838200" cy="295275"/>
          </a:xfrm>
          <a:prstGeom prst="rect">
            <a:avLst/>
          </a:prstGeom>
          <a:noFill/>
          <a:ln>
            <a:noFill/>
          </a:ln>
        </p:spPr>
      </p:pic>
      <p:pic>
        <p:nvPicPr>
          <p:cNvPr id="146" name="Google Shape;146;p19"/>
          <p:cNvPicPr preferRelativeResize="0"/>
          <p:nvPr/>
        </p:nvPicPr>
        <p:blipFill>
          <a:blip r:embed="rId5">
            <a:alphaModFix/>
          </a:blip>
          <a:stretch>
            <a:fillRect/>
          </a:stretch>
        </p:blipFill>
        <p:spPr>
          <a:xfrm>
            <a:off x="361550" y="822500"/>
            <a:ext cx="1678726" cy="1678726"/>
          </a:xfrm>
          <a:prstGeom prst="rect">
            <a:avLst/>
          </a:prstGeom>
          <a:noFill/>
          <a:ln>
            <a:noFill/>
          </a:ln>
        </p:spPr>
      </p:pic>
      <p:pic>
        <p:nvPicPr>
          <p:cNvPr id="147" name="Google Shape;147;p19"/>
          <p:cNvPicPr preferRelativeResize="0"/>
          <p:nvPr/>
        </p:nvPicPr>
        <p:blipFill>
          <a:blip r:embed="rId6">
            <a:alphaModFix/>
          </a:blip>
          <a:stretch>
            <a:fillRect/>
          </a:stretch>
        </p:blipFill>
        <p:spPr>
          <a:xfrm>
            <a:off x="361550" y="3131050"/>
            <a:ext cx="2404200" cy="1678725"/>
          </a:xfrm>
          <a:prstGeom prst="rect">
            <a:avLst/>
          </a:prstGeom>
          <a:noFill/>
          <a:ln>
            <a:noFill/>
          </a:ln>
        </p:spPr>
      </p:pic>
      <p:pic>
        <p:nvPicPr>
          <p:cNvPr id="148" name="Google Shape;148;p19"/>
          <p:cNvPicPr preferRelativeResize="0"/>
          <p:nvPr/>
        </p:nvPicPr>
        <p:blipFill>
          <a:blip r:embed="rId7">
            <a:alphaModFix/>
          </a:blip>
          <a:stretch>
            <a:fillRect/>
          </a:stretch>
        </p:blipFill>
        <p:spPr>
          <a:xfrm>
            <a:off x="3117625" y="887012"/>
            <a:ext cx="2740375" cy="1678724"/>
          </a:xfrm>
          <a:prstGeom prst="rect">
            <a:avLst/>
          </a:prstGeom>
          <a:noFill/>
          <a:ln>
            <a:noFill/>
          </a:ln>
        </p:spPr>
      </p:pic>
      <p:pic>
        <p:nvPicPr>
          <p:cNvPr id="149" name="Google Shape;149;p19"/>
          <p:cNvPicPr preferRelativeResize="0"/>
          <p:nvPr/>
        </p:nvPicPr>
        <p:blipFill>
          <a:blip r:embed="rId8">
            <a:alphaModFix/>
          </a:blip>
          <a:stretch>
            <a:fillRect/>
          </a:stretch>
        </p:blipFill>
        <p:spPr>
          <a:xfrm>
            <a:off x="3049163" y="3502849"/>
            <a:ext cx="2877300" cy="935125"/>
          </a:xfrm>
          <a:prstGeom prst="rect">
            <a:avLst/>
          </a:prstGeom>
          <a:noFill/>
          <a:ln>
            <a:noFill/>
          </a:ln>
        </p:spPr>
      </p:pic>
      <p:pic>
        <p:nvPicPr>
          <p:cNvPr id="150" name="Google Shape;150;p19"/>
          <p:cNvPicPr preferRelativeResize="0"/>
          <p:nvPr/>
        </p:nvPicPr>
        <p:blipFill>
          <a:blip r:embed="rId9">
            <a:alphaModFix/>
          </a:blip>
          <a:stretch>
            <a:fillRect/>
          </a:stretch>
        </p:blipFill>
        <p:spPr>
          <a:xfrm>
            <a:off x="6445500" y="1124800"/>
            <a:ext cx="2515725" cy="880500"/>
          </a:xfrm>
          <a:prstGeom prst="rect">
            <a:avLst/>
          </a:prstGeom>
          <a:noFill/>
          <a:ln>
            <a:noFill/>
          </a:ln>
        </p:spPr>
      </p:pic>
      <p:pic>
        <p:nvPicPr>
          <p:cNvPr id="151" name="Google Shape;151;p19"/>
          <p:cNvPicPr preferRelativeResize="0"/>
          <p:nvPr/>
        </p:nvPicPr>
        <p:blipFill>
          <a:blip r:embed="rId10">
            <a:alphaModFix/>
          </a:blip>
          <a:stretch>
            <a:fillRect/>
          </a:stretch>
        </p:blipFill>
        <p:spPr>
          <a:xfrm>
            <a:off x="6813645" y="3131050"/>
            <a:ext cx="1678725" cy="167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0"/>
          <p:cNvSpPr txBox="1"/>
          <p:nvPr/>
        </p:nvSpPr>
        <p:spPr>
          <a:xfrm>
            <a:off x="-75" y="192050"/>
            <a:ext cx="91440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Ubuntu"/>
                <a:ea typeface="Ubuntu"/>
                <a:cs typeface="Ubuntu"/>
                <a:sym typeface="Ubuntu"/>
              </a:rPr>
              <a:t>Historia de </a:t>
            </a:r>
            <a:r>
              <a:rPr lang="es" sz="1800">
                <a:solidFill>
                  <a:schemeClr val="dk2"/>
                </a:solidFill>
                <a:latin typeface="Ubuntu"/>
                <a:ea typeface="Ubuntu"/>
                <a:cs typeface="Ubuntu"/>
                <a:sym typeface="Ubuntu"/>
              </a:rPr>
              <a:t> </a:t>
            </a:r>
            <a:r>
              <a:rPr lang="es" sz="1800">
                <a:solidFill>
                  <a:srgbClr val="F28B11"/>
                </a:solidFill>
                <a:latin typeface="Ubuntu"/>
                <a:ea typeface="Ubuntu"/>
                <a:cs typeface="Ubuntu"/>
                <a:sym typeface="Ubuntu"/>
              </a:rPr>
              <a:t>PHP</a:t>
            </a:r>
            <a:endParaRPr sz="1800">
              <a:solidFill>
                <a:schemeClr val="dk2"/>
              </a:solidFill>
              <a:latin typeface="Ubuntu"/>
              <a:ea typeface="Ubuntu"/>
              <a:cs typeface="Ubuntu"/>
              <a:sym typeface="Ubuntu"/>
            </a:endParaRPr>
          </a:p>
        </p:txBody>
      </p:sp>
      <p:cxnSp>
        <p:nvCxnSpPr>
          <p:cNvPr id="157" name="Google Shape;157;p20"/>
          <p:cNvCxnSpPr/>
          <p:nvPr/>
        </p:nvCxnSpPr>
        <p:spPr>
          <a:xfrm>
            <a:off x="361550" y="723125"/>
            <a:ext cx="7960200" cy="0"/>
          </a:xfrm>
          <a:prstGeom prst="straightConnector1">
            <a:avLst/>
          </a:prstGeom>
          <a:noFill/>
          <a:ln cap="flat" cmpd="sng" w="9525">
            <a:solidFill>
              <a:schemeClr val="dk2"/>
            </a:solidFill>
            <a:prstDash val="solid"/>
            <a:round/>
            <a:headEnd len="med" w="med" type="none"/>
            <a:tailEnd len="med" w="med" type="none"/>
          </a:ln>
        </p:spPr>
      </p:cxnSp>
      <p:pic>
        <p:nvPicPr>
          <p:cNvPr id="158" name="Google Shape;158;p20"/>
          <p:cNvPicPr preferRelativeResize="0"/>
          <p:nvPr/>
        </p:nvPicPr>
        <p:blipFill>
          <a:blip r:embed="rId3">
            <a:alphaModFix/>
          </a:blip>
          <a:stretch>
            <a:fillRect/>
          </a:stretch>
        </p:blipFill>
        <p:spPr>
          <a:xfrm>
            <a:off x="8375025" y="69700"/>
            <a:ext cx="676400" cy="676400"/>
          </a:xfrm>
          <a:prstGeom prst="rect">
            <a:avLst/>
          </a:prstGeom>
          <a:noFill/>
          <a:ln>
            <a:noFill/>
          </a:ln>
        </p:spPr>
      </p:pic>
      <p:pic>
        <p:nvPicPr>
          <p:cNvPr id="159" name="Google Shape;159;p20"/>
          <p:cNvPicPr preferRelativeResize="0"/>
          <p:nvPr/>
        </p:nvPicPr>
        <p:blipFill>
          <a:blip r:embed="rId4">
            <a:alphaModFix/>
          </a:blip>
          <a:stretch>
            <a:fillRect/>
          </a:stretch>
        </p:blipFill>
        <p:spPr>
          <a:xfrm>
            <a:off x="361550" y="962278"/>
            <a:ext cx="971496" cy="857200"/>
          </a:xfrm>
          <a:prstGeom prst="rect">
            <a:avLst/>
          </a:prstGeom>
          <a:noFill/>
          <a:ln>
            <a:noFill/>
          </a:ln>
        </p:spPr>
      </p:pic>
      <p:pic>
        <p:nvPicPr>
          <p:cNvPr id="160" name="Google Shape;160;p20"/>
          <p:cNvPicPr preferRelativeResize="0"/>
          <p:nvPr/>
        </p:nvPicPr>
        <p:blipFill>
          <a:blip r:embed="rId5">
            <a:alphaModFix/>
          </a:blip>
          <a:stretch>
            <a:fillRect/>
          </a:stretch>
        </p:blipFill>
        <p:spPr>
          <a:xfrm>
            <a:off x="2616677" y="993042"/>
            <a:ext cx="1148573" cy="795736"/>
          </a:xfrm>
          <a:prstGeom prst="rect">
            <a:avLst/>
          </a:prstGeom>
          <a:noFill/>
          <a:ln>
            <a:noFill/>
          </a:ln>
        </p:spPr>
      </p:pic>
      <p:cxnSp>
        <p:nvCxnSpPr>
          <p:cNvPr id="161" name="Google Shape;161;p20"/>
          <p:cNvCxnSpPr>
            <a:stCxn id="159" idx="3"/>
            <a:endCxn id="160" idx="1"/>
          </p:cNvCxnSpPr>
          <p:nvPr/>
        </p:nvCxnSpPr>
        <p:spPr>
          <a:xfrm>
            <a:off x="1333046" y="1390878"/>
            <a:ext cx="1283700" cy="0"/>
          </a:xfrm>
          <a:prstGeom prst="straightConnector1">
            <a:avLst/>
          </a:prstGeom>
          <a:noFill/>
          <a:ln cap="flat" cmpd="sng" w="28575">
            <a:solidFill>
              <a:schemeClr val="dk2"/>
            </a:solidFill>
            <a:prstDash val="solid"/>
            <a:round/>
            <a:headEnd len="med" w="med" type="triangle"/>
            <a:tailEnd len="med" w="med" type="triangle"/>
          </a:ln>
        </p:spPr>
      </p:cxnSp>
      <p:sp>
        <p:nvSpPr>
          <p:cNvPr id="162" name="Google Shape;162;p20"/>
          <p:cNvSpPr txBox="1"/>
          <p:nvPr/>
        </p:nvSpPr>
        <p:spPr>
          <a:xfrm>
            <a:off x="361550" y="2058625"/>
            <a:ext cx="3403800" cy="28515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Font typeface="Verdana"/>
              <a:buChar char="●"/>
            </a:pPr>
            <a:r>
              <a:rPr lang="es" sz="1100">
                <a:solidFill>
                  <a:schemeClr val="dk1"/>
                </a:solidFill>
                <a:latin typeface="Verdana"/>
                <a:ea typeface="Verdana"/>
                <a:cs typeface="Verdana"/>
                <a:sym typeface="Verdana"/>
              </a:rPr>
              <a:t>Hasta su </a:t>
            </a:r>
            <a:r>
              <a:rPr b="1" lang="es" sz="1100">
                <a:solidFill>
                  <a:schemeClr val="dk1"/>
                </a:solidFill>
                <a:latin typeface="Verdana"/>
                <a:ea typeface="Verdana"/>
                <a:cs typeface="Verdana"/>
                <a:sym typeface="Verdana"/>
              </a:rPr>
              <a:t>versión 4</a:t>
            </a:r>
            <a:r>
              <a:rPr lang="es" sz="1100">
                <a:solidFill>
                  <a:schemeClr val="dk1"/>
                </a:solidFill>
                <a:latin typeface="Verdana"/>
                <a:ea typeface="Verdana"/>
                <a:cs typeface="Verdana"/>
                <a:sym typeface="Verdana"/>
              </a:rPr>
              <a:t>, y con la aparición de Zend, el lenguaje se construía de una forma más o menos caótica. Será a partir de esta versión donde el lenguaje alcanza otra dimensión más profesional.</a:t>
            </a:r>
            <a:endParaRPr sz="1100">
              <a:solidFill>
                <a:schemeClr val="dk1"/>
              </a:solidFill>
              <a:latin typeface="Verdana"/>
              <a:ea typeface="Verdana"/>
              <a:cs typeface="Verdana"/>
              <a:sym typeface="Verdana"/>
            </a:endParaRPr>
          </a:p>
          <a:p>
            <a:pPr indent="-298450" lvl="0" marL="457200" rtl="0" algn="just">
              <a:lnSpc>
                <a:spcPct val="115000"/>
              </a:lnSpc>
              <a:spcBef>
                <a:spcPts val="0"/>
              </a:spcBef>
              <a:spcAft>
                <a:spcPts val="0"/>
              </a:spcAft>
              <a:buClr>
                <a:schemeClr val="dk1"/>
              </a:buClr>
              <a:buSzPts val="1100"/>
              <a:buFont typeface="Verdana"/>
              <a:buChar char="●"/>
            </a:pPr>
            <a:r>
              <a:rPr lang="es" sz="1100">
                <a:solidFill>
                  <a:schemeClr val="dk1"/>
                </a:solidFill>
                <a:latin typeface="Verdana"/>
                <a:ea typeface="Verdana"/>
                <a:cs typeface="Verdana"/>
                <a:sym typeface="Verdana"/>
              </a:rPr>
              <a:t>Será en la </a:t>
            </a:r>
            <a:r>
              <a:rPr b="1" lang="es" sz="1100">
                <a:solidFill>
                  <a:schemeClr val="dk1"/>
                </a:solidFill>
                <a:latin typeface="Verdana"/>
                <a:ea typeface="Verdana"/>
                <a:cs typeface="Verdana"/>
                <a:sym typeface="Verdana"/>
              </a:rPr>
              <a:t>versión 5</a:t>
            </a:r>
            <a:r>
              <a:rPr lang="es" sz="1100">
                <a:solidFill>
                  <a:schemeClr val="dk1"/>
                </a:solidFill>
                <a:latin typeface="Verdana"/>
                <a:ea typeface="Verdana"/>
                <a:cs typeface="Verdana"/>
                <a:sym typeface="Verdana"/>
              </a:rPr>
              <a:t> donde el lenguaje </a:t>
            </a:r>
            <a:r>
              <a:rPr b="1" lang="es" sz="1100">
                <a:solidFill>
                  <a:schemeClr val="dk1"/>
                </a:solidFill>
                <a:latin typeface="Verdana"/>
                <a:ea typeface="Verdana"/>
                <a:cs typeface="Verdana"/>
                <a:sym typeface="Verdana"/>
              </a:rPr>
              <a:t>incorpora orientación a objetos</a:t>
            </a:r>
            <a:r>
              <a:rPr lang="es" sz="1100">
                <a:solidFill>
                  <a:schemeClr val="dk1"/>
                </a:solidFill>
                <a:latin typeface="Verdana"/>
                <a:ea typeface="Verdana"/>
                <a:cs typeface="Verdana"/>
                <a:sym typeface="Verdana"/>
              </a:rPr>
              <a:t> y será entonces cuando se comienza a pensar en soluciones más grandes, flexibles y estructuradas. Será entonces cuando muchos frameworks comienzan a surgir teniendo como referencia el lenguaje de programación PHP.</a:t>
            </a:r>
            <a:endParaRPr sz="1100">
              <a:solidFill>
                <a:schemeClr val="dk1"/>
              </a:solidFill>
              <a:latin typeface="Verdana"/>
              <a:ea typeface="Verdana"/>
              <a:cs typeface="Verdana"/>
              <a:sym typeface="Verdana"/>
            </a:endParaRPr>
          </a:p>
        </p:txBody>
      </p:sp>
      <p:sp>
        <p:nvSpPr>
          <p:cNvPr id="163" name="Google Shape;163;p20"/>
          <p:cNvSpPr txBox="1"/>
          <p:nvPr/>
        </p:nvSpPr>
        <p:spPr>
          <a:xfrm>
            <a:off x="1457963" y="1535300"/>
            <a:ext cx="10338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Ubuntu"/>
                <a:ea typeface="Ubuntu"/>
                <a:cs typeface="Ubuntu"/>
                <a:sym typeface="Ubuntu"/>
              </a:rPr>
              <a:t>PHP</a:t>
            </a:r>
            <a:endParaRPr b="1">
              <a:latin typeface="Ubuntu"/>
              <a:ea typeface="Ubuntu"/>
              <a:cs typeface="Ubuntu"/>
              <a:sym typeface="Ubuntu"/>
            </a:endParaRPr>
          </a:p>
        </p:txBody>
      </p:sp>
      <p:sp>
        <p:nvSpPr>
          <p:cNvPr id="164" name="Google Shape;164;p20"/>
          <p:cNvSpPr/>
          <p:nvPr/>
        </p:nvSpPr>
        <p:spPr>
          <a:xfrm>
            <a:off x="4618625" y="3214875"/>
            <a:ext cx="795600" cy="795600"/>
          </a:xfrm>
          <a:prstGeom prst="ellipse">
            <a:avLst/>
          </a:prstGeom>
          <a:solidFill>
            <a:srgbClr val="F28B1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latin typeface="Ubuntu"/>
                <a:ea typeface="Ubuntu"/>
                <a:cs typeface="Ubuntu"/>
                <a:sym typeface="Ubuntu"/>
              </a:rPr>
              <a:t>v4</a:t>
            </a:r>
            <a:endParaRPr b="1">
              <a:solidFill>
                <a:srgbClr val="FFFFFF"/>
              </a:solidFill>
              <a:latin typeface="Ubuntu"/>
              <a:ea typeface="Ubuntu"/>
              <a:cs typeface="Ubuntu"/>
              <a:sym typeface="Ubuntu"/>
            </a:endParaRPr>
          </a:p>
        </p:txBody>
      </p:sp>
      <p:sp>
        <p:nvSpPr>
          <p:cNvPr id="165" name="Google Shape;165;p20"/>
          <p:cNvSpPr/>
          <p:nvPr/>
        </p:nvSpPr>
        <p:spPr>
          <a:xfrm>
            <a:off x="5874200" y="2094725"/>
            <a:ext cx="1148700" cy="1148700"/>
          </a:xfrm>
          <a:prstGeom prst="ellipse">
            <a:avLst/>
          </a:prstGeom>
          <a:solidFill>
            <a:srgbClr val="F28B1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latin typeface="Ubuntu"/>
                <a:ea typeface="Ubuntu"/>
                <a:cs typeface="Ubuntu"/>
                <a:sym typeface="Ubuntu"/>
              </a:rPr>
              <a:t>v5</a:t>
            </a:r>
            <a:endParaRPr b="1">
              <a:solidFill>
                <a:srgbClr val="FFFFFF"/>
              </a:solidFill>
              <a:latin typeface="Ubuntu"/>
              <a:ea typeface="Ubuntu"/>
              <a:cs typeface="Ubuntu"/>
              <a:sym typeface="Ubuntu"/>
            </a:endParaRPr>
          </a:p>
        </p:txBody>
      </p:sp>
      <p:sp>
        <p:nvSpPr>
          <p:cNvPr id="166" name="Google Shape;166;p20"/>
          <p:cNvSpPr txBox="1"/>
          <p:nvPr/>
        </p:nvSpPr>
        <p:spPr>
          <a:xfrm>
            <a:off x="4678175" y="4135825"/>
            <a:ext cx="6765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dk2"/>
                </a:solidFill>
                <a:latin typeface="Ubuntu"/>
                <a:ea typeface="Ubuntu"/>
                <a:cs typeface="Ubuntu"/>
                <a:sym typeface="Ubuntu"/>
              </a:rPr>
              <a:t>2000</a:t>
            </a:r>
            <a:endParaRPr>
              <a:solidFill>
                <a:schemeClr val="dk2"/>
              </a:solidFill>
              <a:latin typeface="Ubuntu"/>
              <a:ea typeface="Ubuntu"/>
              <a:cs typeface="Ubuntu"/>
              <a:sym typeface="Ubuntu"/>
            </a:endParaRPr>
          </a:p>
        </p:txBody>
      </p:sp>
      <p:sp>
        <p:nvSpPr>
          <p:cNvPr id="167" name="Google Shape;167;p20"/>
          <p:cNvSpPr txBox="1"/>
          <p:nvPr/>
        </p:nvSpPr>
        <p:spPr>
          <a:xfrm>
            <a:off x="5925725" y="3294925"/>
            <a:ext cx="6765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dk2"/>
                </a:solidFill>
                <a:latin typeface="Ubuntu"/>
                <a:ea typeface="Ubuntu"/>
                <a:cs typeface="Ubuntu"/>
                <a:sym typeface="Ubuntu"/>
              </a:rPr>
              <a:t>2004</a:t>
            </a:r>
            <a:endParaRPr>
              <a:solidFill>
                <a:schemeClr val="dk2"/>
              </a:solidFill>
              <a:latin typeface="Ubuntu"/>
              <a:ea typeface="Ubuntu"/>
              <a:cs typeface="Ubuntu"/>
              <a:sym typeface="Ubuntu"/>
            </a:endParaRPr>
          </a:p>
        </p:txBody>
      </p:sp>
      <p:sp>
        <p:nvSpPr>
          <p:cNvPr id="168" name="Google Shape;168;p20"/>
          <p:cNvSpPr/>
          <p:nvPr/>
        </p:nvSpPr>
        <p:spPr>
          <a:xfrm>
            <a:off x="7384575" y="978613"/>
            <a:ext cx="1392900" cy="1392900"/>
          </a:xfrm>
          <a:prstGeom prst="ellipse">
            <a:avLst/>
          </a:prstGeom>
          <a:solidFill>
            <a:srgbClr val="F28B1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latin typeface="Ubuntu"/>
                <a:ea typeface="Ubuntu"/>
                <a:cs typeface="Ubuntu"/>
                <a:sym typeface="Ubuntu"/>
              </a:rPr>
              <a:t>v7</a:t>
            </a:r>
            <a:endParaRPr b="1">
              <a:solidFill>
                <a:srgbClr val="FFFFFF"/>
              </a:solidFill>
              <a:latin typeface="Ubuntu"/>
              <a:ea typeface="Ubuntu"/>
              <a:cs typeface="Ubuntu"/>
              <a:sym typeface="Ubuntu"/>
            </a:endParaRPr>
          </a:p>
        </p:txBody>
      </p:sp>
      <p:sp>
        <p:nvSpPr>
          <p:cNvPr id="169" name="Google Shape;169;p20"/>
          <p:cNvSpPr/>
          <p:nvPr/>
        </p:nvSpPr>
        <p:spPr>
          <a:xfrm>
            <a:off x="4507800" y="4007425"/>
            <a:ext cx="128400" cy="128400"/>
          </a:xfrm>
          <a:prstGeom prst="ellipse">
            <a:avLst/>
          </a:prstGeom>
          <a:solidFill>
            <a:schemeClr val="accent4"/>
          </a:solidFill>
          <a:ln cap="flat" cmpd="sng" w="9525">
            <a:solidFill>
              <a:srgbClr val="F28B1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5797325" y="3214875"/>
            <a:ext cx="128400" cy="128400"/>
          </a:xfrm>
          <a:prstGeom prst="ellipse">
            <a:avLst/>
          </a:prstGeom>
          <a:solidFill>
            <a:schemeClr val="accent4"/>
          </a:solidFill>
          <a:ln cap="flat" cmpd="sng" w="9525">
            <a:solidFill>
              <a:srgbClr val="F28B1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7256175" y="2351225"/>
            <a:ext cx="128400" cy="128400"/>
          </a:xfrm>
          <a:prstGeom prst="ellipse">
            <a:avLst/>
          </a:prstGeom>
          <a:solidFill>
            <a:schemeClr val="accent4"/>
          </a:solidFill>
          <a:ln cap="flat" cmpd="sng" w="9525">
            <a:solidFill>
              <a:srgbClr val="F28B1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txBox="1"/>
          <p:nvPr/>
        </p:nvSpPr>
        <p:spPr>
          <a:xfrm>
            <a:off x="7384575" y="2479625"/>
            <a:ext cx="6765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dk2"/>
                </a:solidFill>
                <a:latin typeface="Ubuntu"/>
                <a:ea typeface="Ubuntu"/>
                <a:cs typeface="Ubuntu"/>
                <a:sym typeface="Ubuntu"/>
              </a:rPr>
              <a:t>2015</a:t>
            </a:r>
            <a:endParaRPr>
              <a:solidFill>
                <a:schemeClr val="dk2"/>
              </a:solidFill>
              <a:latin typeface="Ubuntu"/>
              <a:ea typeface="Ubuntu"/>
              <a:cs typeface="Ubuntu"/>
              <a:sym typeface="Ubuntu"/>
            </a:endParaRPr>
          </a:p>
        </p:txBody>
      </p:sp>
      <p:pic>
        <p:nvPicPr>
          <p:cNvPr id="173" name="Google Shape;173;p20"/>
          <p:cNvPicPr preferRelativeResize="0"/>
          <p:nvPr/>
        </p:nvPicPr>
        <p:blipFill>
          <a:blip r:embed="rId6">
            <a:alphaModFix/>
          </a:blip>
          <a:stretch>
            <a:fillRect/>
          </a:stretch>
        </p:blipFill>
        <p:spPr>
          <a:xfrm>
            <a:off x="7483538" y="260263"/>
            <a:ext cx="838200" cy="295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nvSpPr>
        <p:spPr>
          <a:xfrm>
            <a:off x="-75" y="192050"/>
            <a:ext cx="91440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Ubuntu"/>
                <a:ea typeface="Ubuntu"/>
                <a:cs typeface="Ubuntu"/>
                <a:sym typeface="Ubuntu"/>
              </a:rPr>
              <a:t>Frameworks</a:t>
            </a:r>
            <a:endParaRPr sz="1800">
              <a:solidFill>
                <a:schemeClr val="dk2"/>
              </a:solidFill>
              <a:latin typeface="Ubuntu"/>
              <a:ea typeface="Ubuntu"/>
              <a:cs typeface="Ubuntu"/>
              <a:sym typeface="Ubuntu"/>
            </a:endParaRPr>
          </a:p>
          <a:p>
            <a:pPr indent="0" lvl="0" marL="0" rtl="0" algn="ctr">
              <a:spcBef>
                <a:spcPts val="0"/>
              </a:spcBef>
              <a:spcAft>
                <a:spcPts val="0"/>
              </a:spcAft>
              <a:buNone/>
            </a:pPr>
            <a:r>
              <a:t/>
            </a:r>
            <a:endParaRPr sz="1800">
              <a:solidFill>
                <a:schemeClr val="dk2"/>
              </a:solidFill>
              <a:latin typeface="Ubuntu"/>
              <a:ea typeface="Ubuntu"/>
              <a:cs typeface="Ubuntu"/>
              <a:sym typeface="Ubuntu"/>
            </a:endParaRPr>
          </a:p>
        </p:txBody>
      </p:sp>
      <p:cxnSp>
        <p:nvCxnSpPr>
          <p:cNvPr id="179" name="Google Shape;179;p21"/>
          <p:cNvCxnSpPr/>
          <p:nvPr/>
        </p:nvCxnSpPr>
        <p:spPr>
          <a:xfrm>
            <a:off x="361550" y="723125"/>
            <a:ext cx="7960200" cy="0"/>
          </a:xfrm>
          <a:prstGeom prst="straightConnector1">
            <a:avLst/>
          </a:prstGeom>
          <a:noFill/>
          <a:ln cap="flat" cmpd="sng" w="9525">
            <a:solidFill>
              <a:schemeClr val="dk2"/>
            </a:solidFill>
            <a:prstDash val="solid"/>
            <a:round/>
            <a:headEnd len="med" w="med" type="none"/>
            <a:tailEnd len="med" w="med" type="none"/>
          </a:ln>
        </p:spPr>
      </p:cxnSp>
      <p:pic>
        <p:nvPicPr>
          <p:cNvPr id="180" name="Google Shape;180;p21"/>
          <p:cNvPicPr preferRelativeResize="0"/>
          <p:nvPr/>
        </p:nvPicPr>
        <p:blipFill>
          <a:blip r:embed="rId3">
            <a:alphaModFix/>
          </a:blip>
          <a:stretch>
            <a:fillRect/>
          </a:stretch>
        </p:blipFill>
        <p:spPr>
          <a:xfrm>
            <a:off x="8375025" y="69700"/>
            <a:ext cx="676400" cy="676400"/>
          </a:xfrm>
          <a:prstGeom prst="rect">
            <a:avLst/>
          </a:prstGeom>
          <a:noFill/>
          <a:ln>
            <a:noFill/>
          </a:ln>
        </p:spPr>
      </p:pic>
      <p:pic>
        <p:nvPicPr>
          <p:cNvPr id="181" name="Google Shape;181;p21"/>
          <p:cNvPicPr preferRelativeResize="0"/>
          <p:nvPr/>
        </p:nvPicPr>
        <p:blipFill>
          <a:blip r:embed="rId4">
            <a:alphaModFix/>
          </a:blip>
          <a:stretch>
            <a:fillRect/>
          </a:stretch>
        </p:blipFill>
        <p:spPr>
          <a:xfrm>
            <a:off x="7483538" y="260263"/>
            <a:ext cx="838200" cy="295275"/>
          </a:xfrm>
          <a:prstGeom prst="rect">
            <a:avLst/>
          </a:prstGeom>
          <a:noFill/>
          <a:ln>
            <a:noFill/>
          </a:ln>
        </p:spPr>
      </p:pic>
      <p:pic>
        <p:nvPicPr>
          <p:cNvPr id="182" name="Google Shape;182;p21"/>
          <p:cNvPicPr preferRelativeResize="0"/>
          <p:nvPr/>
        </p:nvPicPr>
        <p:blipFill>
          <a:blip r:embed="rId5">
            <a:alphaModFix/>
          </a:blip>
          <a:stretch>
            <a:fillRect/>
          </a:stretch>
        </p:blipFill>
        <p:spPr>
          <a:xfrm>
            <a:off x="361550" y="822500"/>
            <a:ext cx="1678726" cy="1678726"/>
          </a:xfrm>
          <a:prstGeom prst="rect">
            <a:avLst/>
          </a:prstGeom>
          <a:noFill/>
          <a:ln>
            <a:noFill/>
          </a:ln>
        </p:spPr>
      </p:pic>
      <p:pic>
        <p:nvPicPr>
          <p:cNvPr id="183" name="Google Shape;183;p21"/>
          <p:cNvPicPr preferRelativeResize="0"/>
          <p:nvPr/>
        </p:nvPicPr>
        <p:blipFill>
          <a:blip r:embed="rId6">
            <a:alphaModFix/>
          </a:blip>
          <a:stretch>
            <a:fillRect/>
          </a:stretch>
        </p:blipFill>
        <p:spPr>
          <a:xfrm>
            <a:off x="361550" y="3131050"/>
            <a:ext cx="2404200" cy="1678725"/>
          </a:xfrm>
          <a:prstGeom prst="rect">
            <a:avLst/>
          </a:prstGeom>
          <a:noFill/>
          <a:ln>
            <a:noFill/>
          </a:ln>
        </p:spPr>
      </p:pic>
      <p:pic>
        <p:nvPicPr>
          <p:cNvPr id="184" name="Google Shape;184;p21"/>
          <p:cNvPicPr preferRelativeResize="0"/>
          <p:nvPr/>
        </p:nvPicPr>
        <p:blipFill>
          <a:blip r:embed="rId7">
            <a:alphaModFix/>
          </a:blip>
          <a:stretch>
            <a:fillRect/>
          </a:stretch>
        </p:blipFill>
        <p:spPr>
          <a:xfrm>
            <a:off x="3009125" y="1218878"/>
            <a:ext cx="3347348" cy="885975"/>
          </a:xfrm>
          <a:prstGeom prst="rect">
            <a:avLst/>
          </a:prstGeom>
          <a:noFill/>
          <a:ln>
            <a:noFill/>
          </a:ln>
        </p:spPr>
      </p:pic>
      <p:pic>
        <p:nvPicPr>
          <p:cNvPr id="185" name="Google Shape;185;p21"/>
          <p:cNvPicPr preferRelativeResize="0"/>
          <p:nvPr/>
        </p:nvPicPr>
        <p:blipFill>
          <a:blip r:embed="rId8">
            <a:alphaModFix/>
          </a:blip>
          <a:stretch>
            <a:fillRect/>
          </a:stretch>
        </p:blipFill>
        <p:spPr>
          <a:xfrm>
            <a:off x="3825550" y="2973216"/>
            <a:ext cx="1714500" cy="1714500"/>
          </a:xfrm>
          <a:prstGeom prst="rect">
            <a:avLst/>
          </a:prstGeom>
          <a:noFill/>
          <a:ln>
            <a:noFill/>
          </a:ln>
        </p:spPr>
      </p:pic>
      <p:pic>
        <p:nvPicPr>
          <p:cNvPr id="186" name="Google Shape;186;p21"/>
          <p:cNvPicPr preferRelativeResize="0"/>
          <p:nvPr/>
        </p:nvPicPr>
        <p:blipFill>
          <a:blip r:embed="rId9">
            <a:alphaModFix/>
          </a:blip>
          <a:stretch>
            <a:fillRect/>
          </a:stretch>
        </p:blipFill>
        <p:spPr>
          <a:xfrm>
            <a:off x="6508873" y="898500"/>
            <a:ext cx="1905000" cy="1905000"/>
          </a:xfrm>
          <a:prstGeom prst="rect">
            <a:avLst/>
          </a:prstGeom>
          <a:noFill/>
          <a:ln>
            <a:noFill/>
          </a:ln>
        </p:spPr>
      </p:pic>
      <p:pic>
        <p:nvPicPr>
          <p:cNvPr id="187" name="Google Shape;187;p21"/>
          <p:cNvPicPr preferRelativeResize="0"/>
          <p:nvPr/>
        </p:nvPicPr>
        <p:blipFill>
          <a:blip r:embed="rId10">
            <a:alphaModFix/>
          </a:blip>
          <a:stretch>
            <a:fillRect/>
          </a:stretch>
        </p:blipFill>
        <p:spPr>
          <a:xfrm>
            <a:off x="6663800" y="2812875"/>
            <a:ext cx="1711230" cy="203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