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Ubuntu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Ubuntu-italic.fntdata"/><Relationship Id="rId10" Type="http://schemas.openxmlformats.org/officeDocument/2006/relationships/font" Target="fonts/Ubuntu-bold.fntdata"/><Relationship Id="rId12" Type="http://schemas.openxmlformats.org/officeDocument/2006/relationships/font" Target="fonts/Ubuntu-boldItalic.fntdata"/><Relationship Id="rId9" Type="http://schemas.openxmlformats.org/officeDocument/2006/relationships/font" Target="fonts/Ubuntu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6d9bf1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6d9bf1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80535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80535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63cdab7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63cdab7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www.cookingsoftware.es" TargetMode="External"/><Relationship Id="rId5" Type="http://schemas.openxmlformats.org/officeDocument/2006/relationships/hyperlink" Target="https://www.youtube.com/channel/UCklvM3AMYPL_7Mq9jYLuHGA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8B1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388" y="609600"/>
            <a:ext cx="1107225" cy="11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5" y="1702825"/>
            <a:ext cx="91440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Curso</a:t>
            </a:r>
            <a:r>
              <a:rPr lang="es" sz="48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JS</a:t>
            </a:r>
            <a:endParaRPr sz="48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IDE de desarrollo</a:t>
            </a:r>
            <a:endParaRPr sz="48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563000" y="3565050"/>
            <a:ext cx="7428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Realizado por</a:t>
            </a:r>
            <a:r>
              <a:rPr lang="es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Paco Gómez Arnal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Cooking</a:t>
            </a:r>
            <a:r>
              <a:rPr lang="es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Software - </a:t>
            </a:r>
            <a:r>
              <a:rPr lang="es" u="sng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www.cookingsoftware.es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Canal </a:t>
            </a:r>
            <a:r>
              <a:rPr lang="es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Youtube - </a:t>
            </a:r>
            <a:r>
              <a:rPr lang="es" sz="1200" u="sng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https://www.youtube.com/channel/UCklvM3AMYPL_7Mq9jYLuHGA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225975"/>
            <a:ext cx="8839200" cy="4419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3"/>
          <p:cNvGrpSpPr/>
          <p:nvPr/>
        </p:nvGrpSpPr>
        <p:grpSpPr>
          <a:xfrm rot="-5400000">
            <a:off x="7626031" y="3303656"/>
            <a:ext cx="295275" cy="2574669"/>
            <a:chOff x="8696331" y="142906"/>
            <a:chExt cx="295275" cy="2574669"/>
          </a:xfrm>
        </p:grpSpPr>
        <p:pic>
          <p:nvPicPr>
            <p:cNvPr id="59" name="Google Shape;59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8424869" y="414369"/>
              <a:ext cx="838200" cy="29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3"/>
            <p:cNvSpPr txBox="1"/>
            <p:nvPr/>
          </p:nvSpPr>
          <p:spPr>
            <a:xfrm rot="5400000">
              <a:off x="7999500" y="1725475"/>
              <a:ext cx="16890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 u="sng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  <a:hlinkClick r:id="rId8"/>
                </a:rPr>
                <a:t>Reconocimiento-NoComercial-CompartirIgual 4.0 Internacional</a:t>
              </a:r>
              <a:endParaRPr sz="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725" y="1554075"/>
            <a:ext cx="4925400" cy="328616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-75" y="192050"/>
            <a:ext cx="8375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Entorno </a:t>
            </a:r>
            <a:r>
              <a:rPr lang="es" sz="1800">
                <a:solidFill>
                  <a:srgbClr val="F28B11"/>
                </a:solidFill>
                <a:latin typeface="Ubuntu"/>
                <a:ea typeface="Ubuntu"/>
                <a:cs typeface="Ubuntu"/>
                <a:sym typeface="Ubuntu"/>
              </a:rPr>
              <a:t>de</a:t>
            </a:r>
            <a:r>
              <a:rPr lang="es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trabajo</a:t>
            </a:r>
            <a:endParaRPr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361550" y="723125"/>
            <a:ext cx="79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5025" y="69700"/>
            <a:ext cx="676400" cy="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51625" y="974275"/>
            <a:ext cx="33648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Complejidad de los proyectos</a:t>
            </a:r>
            <a:endParaRPr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Los proyectos han ido creciendo y la complejidad de los mismos también.  Necesitaremos otras herramientas para la realización de nuestros proyectos, individualmente y por supuesto en un equipo de trabajo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51625" y="3356275"/>
            <a:ext cx="31608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Control de versiones</a:t>
            </a:r>
            <a:endParaRPr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Herramientas</a:t>
            </a:r>
            <a:r>
              <a:rPr lang="e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que nos permitirán no solo mantener nuestro código salvado y guardado, sino que además nos permitirá realizar un seguimiento de las diferentes versiones, actualizaciones y planificar y llevar a cabo ramas de trabajo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30375" y="2635900"/>
            <a:ext cx="2670848" cy="174950"/>
          </a:xfrm>
          <a:custGeom>
            <a:rect b="b" l="l" r="r" t="t"/>
            <a:pathLst>
              <a:path extrusionOk="0" h="6998" w="105902">
                <a:moveTo>
                  <a:pt x="0" y="0"/>
                </a:moveTo>
                <a:lnTo>
                  <a:pt x="85841" y="0"/>
                </a:lnTo>
                <a:lnTo>
                  <a:pt x="105902" y="6998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Google Shape;72;p14"/>
          <p:cNvSpPr/>
          <p:nvPr/>
        </p:nvSpPr>
        <p:spPr>
          <a:xfrm>
            <a:off x="291575" y="4607000"/>
            <a:ext cx="3160750" cy="326550"/>
          </a:xfrm>
          <a:custGeom>
            <a:rect b="b" l="l" r="r" t="t"/>
            <a:pathLst>
              <a:path extrusionOk="0" h="13062" w="126430">
                <a:moveTo>
                  <a:pt x="0" y="13062"/>
                </a:moveTo>
                <a:lnTo>
                  <a:pt x="105436" y="12596"/>
                </a:lnTo>
                <a:lnTo>
                  <a:pt x="12643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Google Shape;73;p14"/>
          <p:cNvSpPr txBox="1"/>
          <p:nvPr/>
        </p:nvSpPr>
        <p:spPr>
          <a:xfrm>
            <a:off x="5890625" y="822500"/>
            <a:ext cx="31608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IDE y el navegador</a:t>
            </a:r>
            <a:endParaRPr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Son quizá las primeras herramientas base que necesitemos. El IDE nos permite programar de una forma cómoda y el navegador lanzar nuestro código.</a:t>
            </a:r>
            <a:r>
              <a:rPr lang="e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053225" y="2000650"/>
            <a:ext cx="2892500" cy="314900"/>
          </a:xfrm>
          <a:custGeom>
            <a:rect b="b" l="l" r="r" t="t"/>
            <a:pathLst>
              <a:path extrusionOk="0" h="12596" w="115700">
                <a:moveTo>
                  <a:pt x="115700" y="0"/>
                </a:moveTo>
                <a:lnTo>
                  <a:pt x="22394" y="0"/>
                </a:lnTo>
                <a:lnTo>
                  <a:pt x="0" y="1259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Google Shape;75;p14"/>
          <p:cNvSpPr txBox="1"/>
          <p:nvPr/>
        </p:nvSpPr>
        <p:spPr>
          <a:xfrm>
            <a:off x="6053225" y="3435350"/>
            <a:ext cx="31608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Gestión de equipos</a:t>
            </a:r>
            <a:endParaRPr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La gestión del trabajo, planificación de las tareas, gestión de los recursos y gestión del tiempo son herramientas muy muy necesarias hoy en día para llevar a cabo nuestra tarea de desarrollo.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761650" y="4595325"/>
            <a:ext cx="3289050" cy="244925"/>
          </a:xfrm>
          <a:custGeom>
            <a:rect b="b" l="l" r="r" t="t"/>
            <a:pathLst>
              <a:path extrusionOk="0" h="9797" w="131562">
                <a:moveTo>
                  <a:pt x="131562" y="9331"/>
                </a:moveTo>
                <a:lnTo>
                  <a:pt x="16795" y="979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3538" y="260263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-75" y="192050"/>
            <a:ext cx="9144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Qué </a:t>
            </a:r>
            <a:r>
              <a:rPr lang="es" sz="1800">
                <a:solidFill>
                  <a:srgbClr val="F28B11"/>
                </a:solidFill>
                <a:latin typeface="Ubuntu"/>
                <a:ea typeface="Ubuntu"/>
                <a:cs typeface="Ubuntu"/>
                <a:sym typeface="Ubuntu"/>
              </a:rPr>
              <a:t>es </a:t>
            </a:r>
            <a:r>
              <a:rPr lang="es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un IDE</a:t>
            </a:r>
            <a:endParaRPr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361550" y="723125"/>
            <a:ext cx="79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025" y="69700"/>
            <a:ext cx="676400" cy="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230200" y="834100"/>
            <a:ext cx="31449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Un </a:t>
            </a:r>
            <a:r>
              <a:rPr b="1" lang="e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entorno de desarrollo integrado</a:t>
            </a:r>
            <a:r>
              <a:rPr lang="e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o entorno de desarrollo interactivo, en inglés Integrated Development Environment (</a:t>
            </a:r>
            <a:r>
              <a:rPr b="1" lang="e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IDE</a:t>
            </a:r>
            <a:r>
              <a:rPr lang="e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), es una aplicación informática que proporciona servicios integrales para facilitarle al desarrollador o programador el desarrollo de software.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Normalmente, un IDE consiste de un </a:t>
            </a:r>
            <a:r>
              <a:rPr b="1" lang="e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editor de código fuente</a:t>
            </a:r>
            <a:r>
              <a:rPr lang="e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1" lang="e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herramientas de construcción automáticas</a:t>
            </a:r>
            <a:r>
              <a:rPr lang="e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y un </a:t>
            </a:r>
            <a:r>
              <a:rPr b="1" lang="e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depurador</a:t>
            </a:r>
            <a:r>
              <a:rPr lang="e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 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/>
              <a:buChar char="●"/>
            </a:pPr>
            <a:r>
              <a:rPr lang="e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La mayoría de los IDE tienen </a:t>
            </a:r>
            <a:r>
              <a:rPr b="1" lang="e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auto-completado inteligente</a:t>
            </a:r>
            <a:r>
              <a:rPr lang="es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 código (IntelliSense). 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538" y="260263"/>
            <a:ext cx="8382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50" y="822500"/>
            <a:ext cx="4868650" cy="299422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361550" y="4015475"/>
            <a:ext cx="1836900" cy="4461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PhpStorm</a:t>
            </a:r>
            <a:endParaRPr b="1"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</a:rPr>
              <a:t>www.jetbrains.com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-75" y="192050"/>
            <a:ext cx="9144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Qué buscamos en un </a:t>
            </a:r>
            <a:r>
              <a:rPr lang="es" sz="1800">
                <a:solidFill>
                  <a:srgbClr val="F28B11"/>
                </a:solidFill>
                <a:latin typeface="Ubuntu"/>
                <a:ea typeface="Ubuntu"/>
                <a:cs typeface="Ubuntu"/>
                <a:sym typeface="Ubuntu"/>
              </a:rPr>
              <a:t>IDE</a:t>
            </a:r>
            <a:endParaRPr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361550" y="723125"/>
            <a:ext cx="79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025" y="69700"/>
            <a:ext cx="676400" cy="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3393625" y="822500"/>
            <a:ext cx="2408400" cy="59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Depende del desarrollador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393625" y="1413500"/>
            <a:ext cx="2408400" cy="2326500"/>
          </a:xfrm>
          <a:prstGeom prst="rect">
            <a:avLst/>
          </a:prstGeom>
          <a:solidFill>
            <a:srgbClr val="F28B1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Esto es muy difícil de generalizar. Hay desarrolladores que buscan simplicidad y rapidez, tipo Atom.io e Sublime Text. Otros sin embargo buscan todo lo contrario, robustez y tener un IDE que concentre todas las herramientas necesarias tipo Eclipse o PhpStorm. 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913350" y="822500"/>
            <a:ext cx="2408400" cy="59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Mínimos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913350" y="1398599"/>
            <a:ext cx="2408400" cy="1645500"/>
          </a:xfrm>
          <a:prstGeom prst="rect">
            <a:avLst/>
          </a:prstGeom>
          <a:solidFill>
            <a:srgbClr val="F28B1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buntu"/>
              <a:buChar char="●"/>
            </a:pPr>
            <a:r>
              <a:rPr lang="es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Resaltado de código o sintaxis.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buntu"/>
              <a:buChar char="●"/>
            </a:pPr>
            <a:r>
              <a:rPr lang="es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Atajos rápidos de escritura de sintaxis.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buntu"/>
              <a:buChar char="●"/>
            </a:pPr>
            <a:r>
              <a:rPr lang="es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Revisión de errores.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buntu"/>
              <a:buChar char="●"/>
            </a:pPr>
            <a:r>
              <a:rPr lang="es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Perspectiva del proyecto y del código a desarrollar.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538" y="260263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753200" y="2062225"/>
            <a:ext cx="15744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latin typeface="Impact"/>
                <a:ea typeface="Impact"/>
                <a:cs typeface="Impact"/>
                <a:sym typeface="Impact"/>
              </a:rPr>
              <a:t>I</a:t>
            </a:r>
            <a:r>
              <a:rPr lang="es" sz="720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r>
              <a:rPr lang="es" sz="72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72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61550" y="1608775"/>
            <a:ext cx="2052900" cy="2131200"/>
          </a:xfrm>
          <a:prstGeom prst="flowChartConnector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