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2833-A582-4977-998A-2CBD36778104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96A5-53BB-4CC9-8D53-B57434E62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5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2833-A582-4977-998A-2CBD36778104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96A5-53BB-4CC9-8D53-B57434E62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5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EB42833-A582-4977-998A-2CBD36778104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63D96A5-53BB-4CC9-8D53-B57434E62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7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2833-A582-4977-998A-2CBD36778104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96A5-53BB-4CC9-8D53-B57434E62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5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B42833-A582-4977-998A-2CBD36778104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3D96A5-53BB-4CC9-8D53-B57434E62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29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2833-A582-4977-998A-2CBD36778104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96A5-53BB-4CC9-8D53-B57434E62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4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2833-A582-4977-998A-2CBD36778104}" type="datetimeFigureOut">
              <a:rPr lang="en-US" smtClean="0"/>
              <a:t>6/9/22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96A5-53BB-4CC9-8D53-B57434E62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8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2833-A582-4977-998A-2CBD36778104}" type="datetimeFigureOut">
              <a:rPr lang="en-US" smtClean="0"/>
              <a:t>6/9/22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96A5-53BB-4CC9-8D53-B57434E62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4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2833-A582-4977-998A-2CBD36778104}" type="datetimeFigureOut">
              <a:rPr lang="en-US" smtClean="0"/>
              <a:t>6/9/22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96A5-53BB-4CC9-8D53-B57434E62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1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2833-A582-4977-998A-2CBD36778104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96A5-53BB-4CC9-8D53-B57434E62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8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2833-A582-4977-998A-2CBD36778104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96A5-53BB-4CC9-8D53-B57434E62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EB42833-A582-4977-998A-2CBD36778104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63D96A5-53BB-4CC9-8D53-B57434E62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97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ueu"/>
              </a:rPr>
              <a:t>Assignments </a:t>
            </a:r>
            <a:r>
              <a:rPr lang="en-US" dirty="0" smtClean="0">
                <a:latin typeface="Helvetica nueu"/>
              </a:rPr>
              <a:t/>
            </a:r>
            <a:br>
              <a:rPr lang="en-US" dirty="0" smtClean="0">
                <a:latin typeface="Helvetica nueu"/>
              </a:rPr>
            </a:br>
            <a:r>
              <a:rPr lang="en-US" dirty="0" smtClean="0">
                <a:latin typeface="Helvetica nueu"/>
              </a:rPr>
              <a:t>Labor Market</a:t>
            </a:r>
            <a:endParaRPr lang="en-US" dirty="0">
              <a:latin typeface="Helvetica nueu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5400" dirty="0">
              <a:latin typeface="Helvetica nueu"/>
            </a:endParaRPr>
          </a:p>
        </p:txBody>
      </p:sp>
    </p:spTree>
    <p:extLst>
      <p:ext uri="{BB962C8B-B14F-4D97-AF65-F5344CB8AC3E}">
        <p14:creationId xmlns:p14="http://schemas.microsoft.com/office/powerpoint/2010/main" val="5759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Helvetica nueu"/>
              </a:rPr>
              <a:t>Exercise 1</a:t>
            </a:r>
            <a:endParaRPr lang="en-US" sz="2400" b="1" dirty="0">
              <a:latin typeface="Helvetica nueu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5562601"/>
            <a:ext cx="7772400" cy="550863"/>
          </a:xfrm>
        </p:spPr>
        <p:txBody>
          <a:bodyPr>
            <a:normAutofit/>
          </a:bodyPr>
          <a:lstStyle/>
          <a:p>
            <a:endParaRPr lang="en-US" dirty="0" smtClean="0">
              <a:cs typeface="Times New Roman" charset="0"/>
            </a:endParaRPr>
          </a:p>
          <a:p>
            <a:endParaRPr lang="en-US" dirty="0" smtClean="0">
              <a:cs typeface="Times New Roman" charset="0"/>
            </a:endParaRPr>
          </a:p>
          <a:p>
            <a:endParaRPr lang="en-US" dirty="0" smtClean="0">
              <a:cs typeface="Times New Roman" charset="0"/>
            </a:endParaRPr>
          </a:p>
          <a:p>
            <a:endParaRPr lang="en-US" dirty="0">
              <a:cs typeface="Times New Roman" charset="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3286"/>
              </p:ext>
            </p:extLst>
          </p:nvPr>
        </p:nvGraphicFramePr>
        <p:xfrm>
          <a:off x="1258824" y="2171700"/>
          <a:ext cx="7391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sz="2400" dirty="0">
                        <a:latin typeface="Helvetica nue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Helvetica nueu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 nueu"/>
                        </a:rPr>
                        <a:t>Number of unemployed</a:t>
                      </a:r>
                      <a:endParaRPr lang="en-US" sz="2400" dirty="0">
                        <a:latin typeface="Helvetica nue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 nueu"/>
                        </a:rPr>
                        <a:t>200.000 persons</a:t>
                      </a:r>
                      <a:endParaRPr lang="en-US" sz="2400" dirty="0">
                        <a:latin typeface="Helvetica nueu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 nueu"/>
                        </a:rPr>
                        <a:t>Number of employed</a:t>
                      </a:r>
                      <a:endParaRPr lang="en-US" sz="2400" dirty="0">
                        <a:latin typeface="Helvetica nue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 nueu"/>
                        </a:rPr>
                        <a:t>500.000 persons</a:t>
                      </a:r>
                      <a:endParaRPr lang="en-US" sz="2400" dirty="0">
                        <a:latin typeface="Helvetica nueu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 nueu"/>
                        </a:rPr>
                        <a:t>Total population</a:t>
                      </a:r>
                      <a:endParaRPr lang="en-US" sz="2400" dirty="0">
                        <a:latin typeface="Helvetica nue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 nueu"/>
                        </a:rPr>
                        <a:t>1.200.000 persons</a:t>
                      </a:r>
                      <a:endParaRPr lang="en-US" sz="2400" dirty="0">
                        <a:latin typeface="Helvetica nueu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8824" y="4693920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ueu"/>
              </a:rPr>
              <a:t>Calculate 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Helvetica nueu"/>
              </a:rPr>
              <a:t>The labor force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Helvetica nueu"/>
              </a:rPr>
              <a:t>The unemployment rate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Helvetica nueu"/>
              </a:rPr>
              <a:t>The participation rate</a:t>
            </a:r>
          </a:p>
        </p:txBody>
      </p:sp>
    </p:spTree>
    <p:extLst>
      <p:ext uri="{BB962C8B-B14F-4D97-AF65-F5344CB8AC3E}">
        <p14:creationId xmlns:p14="http://schemas.microsoft.com/office/powerpoint/2010/main" val="14834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477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Helvetica nueu"/>
              </a:rPr>
              <a:t>Exercise 2</a:t>
            </a:r>
            <a:endParaRPr lang="en-US" sz="2400" b="1" dirty="0">
              <a:latin typeface="Helvetica nueu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5562601"/>
            <a:ext cx="7772400" cy="550863"/>
          </a:xfrm>
        </p:spPr>
        <p:txBody>
          <a:bodyPr>
            <a:normAutofit/>
          </a:bodyPr>
          <a:lstStyle/>
          <a:p>
            <a:endParaRPr lang="en-US" dirty="0" smtClean="0">
              <a:cs typeface="Times New Roman" charset="0"/>
            </a:endParaRPr>
          </a:p>
          <a:p>
            <a:endParaRPr lang="en-US" dirty="0" smtClean="0">
              <a:cs typeface="Times New Roman" charset="0"/>
            </a:endParaRPr>
          </a:p>
          <a:p>
            <a:endParaRPr lang="en-US" dirty="0" smtClean="0">
              <a:cs typeface="Times New Roman" charset="0"/>
            </a:endParaRPr>
          </a:p>
          <a:p>
            <a:endParaRPr lang="en-US" dirty="0">
              <a:cs typeface="Times New Roman" charset="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15610"/>
              </p:ext>
            </p:extLst>
          </p:nvPr>
        </p:nvGraphicFramePr>
        <p:xfrm>
          <a:off x="1371600" y="2148840"/>
          <a:ext cx="7391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 nueu"/>
                        </a:rPr>
                        <a:t>Number of unemployed</a:t>
                      </a:r>
                      <a:endParaRPr lang="en-US" sz="2400" dirty="0">
                        <a:latin typeface="Helvetica nue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 nueu"/>
                        </a:rPr>
                        <a:t>200.000 persons</a:t>
                      </a:r>
                      <a:endParaRPr lang="en-US" sz="2400" dirty="0">
                        <a:latin typeface="Helvetica nueu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 nueu"/>
                        </a:rPr>
                        <a:t>Unemployment</a:t>
                      </a:r>
                      <a:r>
                        <a:rPr lang="en-US" sz="2400" baseline="0" dirty="0" smtClean="0">
                          <a:latin typeface="Helvetica nueu"/>
                        </a:rPr>
                        <a:t> rate</a:t>
                      </a:r>
                      <a:endParaRPr lang="en-US" sz="2400" dirty="0">
                        <a:latin typeface="Helvetica nue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 nueu"/>
                        </a:rPr>
                        <a:t>5%</a:t>
                      </a:r>
                      <a:endParaRPr lang="en-US" sz="2400" dirty="0">
                        <a:latin typeface="Helvetica nueu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4485383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nueu"/>
              </a:rPr>
              <a:t>Calculate :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Helvetica nueu"/>
              </a:rPr>
              <a:t>The number of employed</a:t>
            </a:r>
          </a:p>
        </p:txBody>
      </p:sp>
    </p:spTree>
    <p:extLst>
      <p:ext uri="{BB962C8B-B14F-4D97-AF65-F5344CB8AC3E}">
        <p14:creationId xmlns:p14="http://schemas.microsoft.com/office/powerpoint/2010/main" val="427231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+mn-lt"/>
              </a:rPr>
              <a:t/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Helvetica nueu"/>
              </a:rPr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2400" dirty="0" smtClean="0">
                <a:latin typeface="Helvetica nueu"/>
              </a:rPr>
              <a:t>The country </a:t>
            </a:r>
            <a:r>
              <a:rPr lang="en-US" sz="2400" dirty="0" err="1" smtClean="0">
                <a:latin typeface="Helvetica nueu"/>
              </a:rPr>
              <a:t>Rumbera</a:t>
            </a:r>
            <a:r>
              <a:rPr lang="en-US" sz="2400" dirty="0" smtClean="0">
                <a:latin typeface="Helvetica nueu"/>
              </a:rPr>
              <a:t> has an unemployment rate of 12% and a natural rate of unemployment of 8%. </a:t>
            </a:r>
          </a:p>
          <a:p>
            <a:pPr indent="0">
              <a:buNone/>
            </a:pPr>
            <a:endParaRPr lang="en-US" sz="2400" dirty="0" smtClean="0">
              <a:latin typeface="Helvetica nueu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Helvetica nueu"/>
              </a:rPr>
              <a:t>Calculate the cyclical unemployment rate.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Helvetica nueu"/>
              </a:rPr>
              <a:t>Is the economy of </a:t>
            </a:r>
            <a:r>
              <a:rPr lang="en-US" sz="2400" dirty="0" err="1" smtClean="0">
                <a:solidFill>
                  <a:schemeClr val="tx1"/>
                </a:solidFill>
                <a:latin typeface="Helvetica nueu"/>
              </a:rPr>
              <a:t>Rumbera</a:t>
            </a:r>
            <a:r>
              <a:rPr lang="en-US" sz="2400" dirty="0" smtClean="0">
                <a:solidFill>
                  <a:schemeClr val="tx1"/>
                </a:solidFill>
                <a:latin typeface="Helvetica nueu"/>
              </a:rPr>
              <a:t> in a recession or in a boom?</a:t>
            </a:r>
            <a:endParaRPr lang="en-US" sz="2400" dirty="0">
              <a:solidFill>
                <a:schemeClr val="tx1"/>
              </a:solidFill>
              <a:latin typeface="Helvetica nueu"/>
            </a:endParaRPr>
          </a:p>
        </p:txBody>
      </p:sp>
    </p:spTree>
    <p:extLst>
      <p:ext uri="{BB962C8B-B14F-4D97-AF65-F5344CB8AC3E}">
        <p14:creationId xmlns:p14="http://schemas.microsoft.com/office/powerpoint/2010/main" val="38691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73266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Helvetica nueu"/>
              </a:rPr>
              <a:t>Exercise 4</a:t>
            </a:r>
            <a:endParaRPr lang="en-US" sz="2400" b="1" dirty="0">
              <a:latin typeface="Helvetica nueu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5562601"/>
            <a:ext cx="7772400" cy="550863"/>
          </a:xfrm>
        </p:spPr>
        <p:txBody>
          <a:bodyPr>
            <a:normAutofit/>
          </a:bodyPr>
          <a:lstStyle/>
          <a:p>
            <a:endParaRPr lang="en-US" dirty="0" smtClean="0">
              <a:cs typeface="Times New Roman" charset="0"/>
            </a:endParaRPr>
          </a:p>
          <a:p>
            <a:endParaRPr lang="en-US" dirty="0" smtClean="0">
              <a:cs typeface="Times New Roman" charset="0"/>
            </a:endParaRPr>
          </a:p>
          <a:p>
            <a:endParaRPr lang="en-US" dirty="0" smtClean="0">
              <a:cs typeface="Times New Roman" charset="0"/>
            </a:endParaRPr>
          </a:p>
          <a:p>
            <a:endParaRPr lang="en-US" dirty="0">
              <a:cs typeface="Times New Roman" charset="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76150"/>
              </p:ext>
            </p:extLst>
          </p:nvPr>
        </p:nvGraphicFramePr>
        <p:xfrm>
          <a:off x="1304544" y="2115433"/>
          <a:ext cx="7391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sz="2400" dirty="0">
                        <a:latin typeface="Helvetica nue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Helvetica nueu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 nueu"/>
                        </a:rPr>
                        <a:t>Labor force</a:t>
                      </a:r>
                      <a:endParaRPr lang="en-US" sz="2400" dirty="0">
                        <a:latin typeface="Helvetica nue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 nueu"/>
                        </a:rPr>
                        <a:t>73005 persons</a:t>
                      </a:r>
                      <a:endParaRPr lang="en-US" sz="2400" dirty="0">
                        <a:latin typeface="Helvetica nueu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 nueu"/>
                        </a:rPr>
                        <a:t>Number of employed</a:t>
                      </a:r>
                      <a:endParaRPr lang="en-US" sz="2400" dirty="0">
                        <a:latin typeface="Helvetica nue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 nueu"/>
                        </a:rPr>
                        <a:t>63493 persons</a:t>
                      </a:r>
                      <a:endParaRPr lang="en-US" sz="2400" dirty="0">
                        <a:latin typeface="Helvetica nueu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 nueu"/>
                        </a:rPr>
                        <a:t>Total population</a:t>
                      </a:r>
                      <a:endParaRPr lang="en-US" sz="2400" dirty="0">
                        <a:latin typeface="Helvetica nue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 nueu"/>
                        </a:rPr>
                        <a:t>150782 persons</a:t>
                      </a:r>
                      <a:endParaRPr lang="en-US" sz="2400" dirty="0">
                        <a:latin typeface="Helvetica nueu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4712208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nueu"/>
              </a:rPr>
              <a:t>Calculate :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Helvetica nueu"/>
              </a:rPr>
              <a:t>The unemployment rate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Helvetica nueu"/>
              </a:rPr>
              <a:t>The participation rate</a:t>
            </a:r>
          </a:p>
        </p:txBody>
      </p:sp>
    </p:spTree>
    <p:extLst>
      <p:ext uri="{BB962C8B-B14F-4D97-AF65-F5344CB8AC3E}">
        <p14:creationId xmlns:p14="http://schemas.microsoft.com/office/powerpoint/2010/main" val="412998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Helvetica nueu"/>
              </a:rPr>
              <a:t>Exercise 5</a:t>
            </a:r>
            <a:endParaRPr lang="en-US" sz="2400" b="1" dirty="0">
              <a:latin typeface="Helvetica nueu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5562601"/>
            <a:ext cx="7772400" cy="550863"/>
          </a:xfrm>
        </p:spPr>
        <p:txBody>
          <a:bodyPr>
            <a:normAutofit/>
          </a:bodyPr>
          <a:lstStyle/>
          <a:p>
            <a:endParaRPr lang="en-US" dirty="0" smtClean="0">
              <a:cs typeface="Times New Roman" charset="0"/>
            </a:endParaRPr>
          </a:p>
          <a:p>
            <a:endParaRPr lang="en-US" dirty="0" smtClean="0">
              <a:cs typeface="Times New Roman" charset="0"/>
            </a:endParaRPr>
          </a:p>
          <a:p>
            <a:endParaRPr lang="en-US" dirty="0" smtClean="0">
              <a:cs typeface="Times New Roman" charset="0"/>
            </a:endParaRPr>
          </a:p>
          <a:p>
            <a:endParaRPr lang="en-US" dirty="0"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9176" y="2100072"/>
            <a:ext cx="8077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800" dirty="0">
                <a:latin typeface="Helvetica nueu"/>
              </a:rPr>
              <a:t>How would you best describe a manufacturing employee who has been fired because he was replaced by a robot (new technology) and does not have the skills necessary to help operate the robot?</a:t>
            </a:r>
          </a:p>
          <a:p>
            <a:pPr lvl="0"/>
            <a:endParaRPr lang="en-US" sz="2800" dirty="0">
              <a:latin typeface="Helvetica nueu"/>
            </a:endParaRPr>
          </a:p>
          <a:p>
            <a:pPr marL="457200" indent="-457200">
              <a:buFont typeface="+mj-lt"/>
              <a:buAutoNum type="alphaUcPeriod"/>
            </a:pPr>
            <a:r>
              <a:rPr lang="en-GB" sz="2800" dirty="0">
                <a:latin typeface="Helvetica nueu"/>
              </a:rPr>
              <a:t>Structurally unemployed</a:t>
            </a:r>
            <a:endParaRPr lang="en-US" sz="2800" dirty="0">
              <a:latin typeface="Helvetica nueu"/>
            </a:endParaRPr>
          </a:p>
          <a:p>
            <a:pPr marL="457200" indent="-457200">
              <a:buFont typeface="+mj-lt"/>
              <a:buAutoNum type="alphaUcPeriod"/>
            </a:pPr>
            <a:r>
              <a:rPr lang="en-GB" sz="2800" dirty="0">
                <a:latin typeface="Helvetica nueu"/>
              </a:rPr>
              <a:t>Cyclically unemployed</a:t>
            </a:r>
            <a:endParaRPr lang="en-US" sz="2800" dirty="0">
              <a:latin typeface="Helvetica nueu"/>
            </a:endParaRPr>
          </a:p>
          <a:p>
            <a:pPr marL="457200" indent="-457200">
              <a:buFont typeface="+mj-lt"/>
              <a:buAutoNum type="alphaUcPeriod"/>
            </a:pPr>
            <a:r>
              <a:rPr lang="en-GB" sz="2800" dirty="0">
                <a:latin typeface="Helvetica nueu"/>
              </a:rPr>
              <a:t>Frictionally unemployed</a:t>
            </a:r>
            <a:endParaRPr lang="en-US" sz="2800" dirty="0">
              <a:latin typeface="Helvetica nueu"/>
            </a:endParaRPr>
          </a:p>
          <a:p>
            <a:pPr marL="457200" indent="-457200">
              <a:buFont typeface="+mj-lt"/>
              <a:buAutoNum type="alphaUcPeriod"/>
            </a:pPr>
            <a:r>
              <a:rPr lang="en-GB" sz="2800" dirty="0">
                <a:latin typeface="Helvetica nueu"/>
              </a:rPr>
              <a:t>Seasonally unemployed</a:t>
            </a:r>
            <a:endParaRPr lang="en-US" sz="2800" dirty="0">
              <a:latin typeface="Helvetica nueu"/>
            </a:endParaRPr>
          </a:p>
          <a:p>
            <a:endParaRPr lang="en-US" sz="2400" b="1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107</TotalTime>
  <Words>152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Corbel</vt:lpstr>
      <vt:lpstr>Garamond</vt:lpstr>
      <vt:lpstr>Helvetica nueu</vt:lpstr>
      <vt:lpstr>Times New Roman</vt:lpstr>
      <vt:lpstr>Wingdings</vt:lpstr>
      <vt:lpstr>Arial</vt:lpstr>
      <vt:lpstr>Banded</vt:lpstr>
      <vt:lpstr>Assignments  Labor Market</vt:lpstr>
      <vt:lpstr>Exercise 1</vt:lpstr>
      <vt:lpstr>Exercise 2</vt:lpstr>
      <vt:lpstr> Exercise 3</vt:lpstr>
      <vt:lpstr>Exercise 4</vt:lpstr>
      <vt:lpstr>Exercise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Henriquez, Candice</dc:creator>
  <cp:lastModifiedBy>Microsoft Office User</cp:lastModifiedBy>
  <cp:revision>13</cp:revision>
  <dcterms:created xsi:type="dcterms:W3CDTF">2019-04-28T17:55:39Z</dcterms:created>
  <dcterms:modified xsi:type="dcterms:W3CDTF">2022-06-09T08:32:49Z</dcterms:modified>
</cp:coreProperties>
</file>