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6"/>
  </p:notesMasterIdLst>
  <p:sldIdLst>
    <p:sldId id="313" r:id="rId2"/>
    <p:sldId id="367" r:id="rId3"/>
    <p:sldId id="365" r:id="rId4"/>
    <p:sldId id="368" r:id="rId5"/>
    <p:sldId id="369" r:id="rId6"/>
    <p:sldId id="370" r:id="rId7"/>
    <p:sldId id="371" r:id="rId8"/>
    <p:sldId id="372" r:id="rId9"/>
    <p:sldId id="373" r:id="rId10"/>
    <p:sldId id="378" r:id="rId11"/>
    <p:sldId id="374" r:id="rId12"/>
    <p:sldId id="375" r:id="rId13"/>
    <p:sldId id="376" r:id="rId14"/>
    <p:sldId id="3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37" autoAdjust="0"/>
    <p:restoredTop sz="94660"/>
  </p:normalViewPr>
  <p:slideViewPr>
    <p:cSldViewPr snapToGrid="0">
      <p:cViewPr varScale="1">
        <p:scale>
          <a:sx n="114" d="100"/>
          <a:sy n="114" d="100"/>
        </p:scale>
        <p:origin x="5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2A171-16AD-1F4E-BE20-EA42EB9AFA23}" type="datetimeFigureOut">
              <a:rPr lang="en-US" smtClean="0"/>
              <a:t>5/17/2022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2EE72-96A8-6640-9D2B-84B001DEC42F}" type="slidenum">
              <a:rPr lang="en-US" smtClean="0"/>
              <a:t>‹#›</a:t>
            </a:fld>
            <a:endParaRPr lang="en-US"/>
          </a:p>
        </p:txBody>
      </p:sp>
    </p:spTree>
    <p:extLst>
      <p:ext uri="{BB962C8B-B14F-4D97-AF65-F5344CB8AC3E}">
        <p14:creationId xmlns:p14="http://schemas.microsoft.com/office/powerpoint/2010/main" val="898089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A67F282-FA64-4349-9C29-C1E51824C8FC}" type="datetimeFigureOut">
              <a:rPr lang="en-US" smtClean="0"/>
              <a:t>5/17/2022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9C99839-E890-42DB-A479-4CF29F6EEC50}"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6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7F282-FA64-4349-9C29-C1E51824C8FC}"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99839-E890-42DB-A479-4CF29F6EEC50}" type="slidenum">
              <a:rPr lang="en-US" smtClean="0"/>
              <a:t>‹#›</a:t>
            </a:fld>
            <a:endParaRPr lang="en-US"/>
          </a:p>
        </p:txBody>
      </p:sp>
    </p:spTree>
    <p:extLst>
      <p:ext uri="{BB962C8B-B14F-4D97-AF65-F5344CB8AC3E}">
        <p14:creationId xmlns:p14="http://schemas.microsoft.com/office/powerpoint/2010/main" val="3906832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7F282-FA64-4349-9C29-C1E51824C8FC}"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99839-E890-42DB-A479-4CF29F6EEC50}" type="slidenum">
              <a:rPr lang="en-US" smtClean="0"/>
              <a:t>‹#›</a:t>
            </a:fld>
            <a:endParaRPr lang="en-US"/>
          </a:p>
        </p:txBody>
      </p:sp>
    </p:spTree>
    <p:extLst>
      <p:ext uri="{BB962C8B-B14F-4D97-AF65-F5344CB8AC3E}">
        <p14:creationId xmlns:p14="http://schemas.microsoft.com/office/powerpoint/2010/main" val="183470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7F282-FA64-4349-9C29-C1E51824C8FC}"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99839-E890-42DB-A479-4CF29F6EEC50}" type="slidenum">
              <a:rPr lang="en-US" smtClean="0"/>
              <a:t>‹#›</a:t>
            </a:fld>
            <a:endParaRPr lang="en-US"/>
          </a:p>
        </p:txBody>
      </p:sp>
    </p:spTree>
    <p:extLst>
      <p:ext uri="{BB962C8B-B14F-4D97-AF65-F5344CB8AC3E}">
        <p14:creationId xmlns:p14="http://schemas.microsoft.com/office/powerpoint/2010/main" val="256136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7F282-FA64-4349-9C29-C1E51824C8FC}"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99839-E890-42DB-A479-4CF29F6EEC50}"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4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7F282-FA64-4349-9C29-C1E51824C8FC}"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99839-E890-42DB-A479-4CF29F6EEC50}" type="slidenum">
              <a:rPr lang="en-US" smtClean="0"/>
              <a:t>‹#›</a:t>
            </a:fld>
            <a:endParaRPr lang="en-US"/>
          </a:p>
        </p:txBody>
      </p:sp>
    </p:spTree>
    <p:extLst>
      <p:ext uri="{BB962C8B-B14F-4D97-AF65-F5344CB8AC3E}">
        <p14:creationId xmlns:p14="http://schemas.microsoft.com/office/powerpoint/2010/main" val="30576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7F282-FA64-4349-9C29-C1E51824C8FC}"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C99839-E890-42DB-A479-4CF29F6EEC50}" type="slidenum">
              <a:rPr lang="en-US" smtClean="0"/>
              <a:t>‹#›</a:t>
            </a:fld>
            <a:endParaRPr lang="en-US"/>
          </a:p>
        </p:txBody>
      </p:sp>
    </p:spTree>
    <p:extLst>
      <p:ext uri="{BB962C8B-B14F-4D97-AF65-F5344CB8AC3E}">
        <p14:creationId xmlns:p14="http://schemas.microsoft.com/office/powerpoint/2010/main" val="369549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7F282-FA64-4349-9C29-C1E51824C8FC}"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C99839-E890-42DB-A479-4CF29F6EEC50}" type="slidenum">
              <a:rPr lang="en-US" smtClean="0"/>
              <a:t>‹#›</a:t>
            </a:fld>
            <a:endParaRPr lang="en-US"/>
          </a:p>
        </p:txBody>
      </p:sp>
    </p:spTree>
    <p:extLst>
      <p:ext uri="{BB962C8B-B14F-4D97-AF65-F5344CB8AC3E}">
        <p14:creationId xmlns:p14="http://schemas.microsoft.com/office/powerpoint/2010/main" val="362397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7F282-FA64-4349-9C29-C1E51824C8FC}" type="datetimeFigureOut">
              <a:rPr lang="en-US" smtClean="0"/>
              <a:t>5/17/2022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C99839-E890-42DB-A479-4CF29F6EEC50}" type="slidenum">
              <a:rPr lang="en-US" smtClean="0"/>
              <a:t>‹#›</a:t>
            </a:fld>
            <a:endParaRPr lang="en-US"/>
          </a:p>
        </p:txBody>
      </p:sp>
    </p:spTree>
    <p:extLst>
      <p:ext uri="{BB962C8B-B14F-4D97-AF65-F5344CB8AC3E}">
        <p14:creationId xmlns:p14="http://schemas.microsoft.com/office/powerpoint/2010/main" val="555142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A67F282-FA64-4349-9C29-C1E51824C8FC}"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99839-E890-42DB-A479-4CF29F6EEC50}" type="slidenum">
              <a:rPr lang="en-US" smtClean="0"/>
              <a:t>‹#›</a:t>
            </a:fld>
            <a:endParaRPr lang="en-US"/>
          </a:p>
        </p:txBody>
      </p:sp>
    </p:spTree>
    <p:extLst>
      <p:ext uri="{BB962C8B-B14F-4D97-AF65-F5344CB8AC3E}">
        <p14:creationId xmlns:p14="http://schemas.microsoft.com/office/powerpoint/2010/main" val="176046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A67F282-FA64-4349-9C29-C1E51824C8FC}"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99839-E890-42DB-A479-4CF29F6EEC50}" type="slidenum">
              <a:rPr lang="en-US" smtClean="0"/>
              <a:t>‹#›</a:t>
            </a:fld>
            <a:endParaRPr lang="en-US"/>
          </a:p>
        </p:txBody>
      </p:sp>
    </p:spTree>
    <p:extLst>
      <p:ext uri="{BB962C8B-B14F-4D97-AF65-F5344CB8AC3E}">
        <p14:creationId xmlns:p14="http://schemas.microsoft.com/office/powerpoint/2010/main" val="171059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A67F282-FA64-4349-9C29-C1E51824C8FC}" type="datetimeFigureOut">
              <a:rPr lang="en-US" smtClean="0"/>
              <a:t>5/17/2022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9C99839-E890-42DB-A479-4CF29F6EEC50}" type="slidenum">
              <a:rPr lang="en-US" smtClean="0"/>
              <a:t>‹#›</a:t>
            </a:fld>
            <a:endParaRPr lang="en-US"/>
          </a:p>
        </p:txBody>
      </p:sp>
    </p:spTree>
    <p:extLst>
      <p:ext uri="{BB962C8B-B14F-4D97-AF65-F5344CB8AC3E}">
        <p14:creationId xmlns:p14="http://schemas.microsoft.com/office/powerpoint/2010/main" val="2363271973"/>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latin typeface="Helvetica Neue"/>
              </a:rPr>
              <a:t>Assignments</a:t>
            </a:r>
          </a:p>
        </p:txBody>
      </p:sp>
      <p:sp>
        <p:nvSpPr>
          <p:cNvPr id="3" name="Subtitle 2"/>
          <p:cNvSpPr>
            <a:spLocks noGrp="1"/>
          </p:cNvSpPr>
          <p:nvPr>
            <p:ph type="subTitle" idx="1"/>
          </p:nvPr>
        </p:nvSpPr>
        <p:spPr>
          <a:xfrm>
            <a:off x="1575966" y="4003198"/>
            <a:ext cx="8767860" cy="1388165"/>
          </a:xfrm>
        </p:spPr>
        <p:txBody>
          <a:bodyPr>
            <a:normAutofit/>
          </a:bodyPr>
          <a:lstStyle/>
          <a:p>
            <a:r>
              <a:rPr lang="en-US" sz="3600" b="1" dirty="0">
                <a:latin typeface="Helvetica Neue"/>
              </a:rPr>
              <a:t>Class 2</a:t>
            </a:r>
            <a:br>
              <a:rPr lang="en-US" sz="3600" b="1" dirty="0">
                <a:latin typeface="Helvetica Neue"/>
              </a:rPr>
            </a:br>
            <a:endParaRPr lang="en-US" sz="3600" b="1" dirty="0">
              <a:latin typeface="Helvetica Neue"/>
            </a:endParaRPr>
          </a:p>
        </p:txBody>
      </p:sp>
    </p:spTree>
    <p:extLst>
      <p:ext uri="{BB962C8B-B14F-4D97-AF65-F5344CB8AC3E}">
        <p14:creationId xmlns:p14="http://schemas.microsoft.com/office/powerpoint/2010/main" val="4200326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F8C8B0-88D7-7668-8C93-2D058A8E778C}"/>
              </a:ext>
            </a:extLst>
          </p:cNvPr>
          <p:cNvPicPr>
            <a:picLocks noGrp="1" noChangeAspect="1"/>
          </p:cNvPicPr>
          <p:nvPr>
            <p:ph idx="1"/>
          </p:nvPr>
        </p:nvPicPr>
        <p:blipFill>
          <a:blip r:embed="rId2"/>
          <a:stretch>
            <a:fillRect/>
          </a:stretch>
        </p:blipFill>
        <p:spPr>
          <a:xfrm>
            <a:off x="2311668" y="2090460"/>
            <a:ext cx="7535327" cy="3972479"/>
          </a:xfrm>
        </p:spPr>
      </p:pic>
    </p:spTree>
    <p:extLst>
      <p:ext uri="{BB962C8B-B14F-4D97-AF65-F5344CB8AC3E}">
        <p14:creationId xmlns:p14="http://schemas.microsoft.com/office/powerpoint/2010/main" val="186910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AE230A-2DCB-1DB6-80C9-EB9E762C74E8}"/>
              </a:ext>
            </a:extLst>
          </p:cNvPr>
          <p:cNvPicPr>
            <a:picLocks noGrp="1" noChangeAspect="1"/>
          </p:cNvPicPr>
          <p:nvPr>
            <p:ph idx="1"/>
          </p:nvPr>
        </p:nvPicPr>
        <p:blipFill>
          <a:blip r:embed="rId2"/>
          <a:stretch>
            <a:fillRect/>
          </a:stretch>
        </p:blipFill>
        <p:spPr>
          <a:xfrm>
            <a:off x="1624924" y="281609"/>
            <a:ext cx="8034171" cy="4038600"/>
          </a:xfrm>
        </p:spPr>
      </p:pic>
      <p:pic>
        <p:nvPicPr>
          <p:cNvPr id="7" name="Picture 6">
            <a:extLst>
              <a:ext uri="{FF2B5EF4-FFF2-40B4-BE49-F238E27FC236}">
                <a16:creationId xmlns:a16="http://schemas.microsoft.com/office/drawing/2014/main" id="{941C08AF-7D8A-EEAB-6D32-7A8240BAC896}"/>
              </a:ext>
            </a:extLst>
          </p:cNvPr>
          <p:cNvPicPr>
            <a:picLocks noChangeAspect="1"/>
          </p:cNvPicPr>
          <p:nvPr/>
        </p:nvPicPr>
        <p:blipFill>
          <a:blip r:embed="rId3"/>
          <a:stretch>
            <a:fillRect/>
          </a:stretch>
        </p:blipFill>
        <p:spPr>
          <a:xfrm>
            <a:off x="1808009" y="4472458"/>
            <a:ext cx="3227817" cy="1953905"/>
          </a:xfrm>
          <a:prstGeom prst="rect">
            <a:avLst/>
          </a:prstGeom>
        </p:spPr>
      </p:pic>
      <p:pic>
        <p:nvPicPr>
          <p:cNvPr id="11" name="Picture 10">
            <a:extLst>
              <a:ext uri="{FF2B5EF4-FFF2-40B4-BE49-F238E27FC236}">
                <a16:creationId xmlns:a16="http://schemas.microsoft.com/office/drawing/2014/main" id="{4B6A6BC3-B26B-9A9A-DDDE-56E22712CFBB}"/>
              </a:ext>
            </a:extLst>
          </p:cNvPr>
          <p:cNvPicPr>
            <a:picLocks noChangeAspect="1"/>
          </p:cNvPicPr>
          <p:nvPr/>
        </p:nvPicPr>
        <p:blipFill>
          <a:blip r:embed="rId4"/>
          <a:stretch>
            <a:fillRect/>
          </a:stretch>
        </p:blipFill>
        <p:spPr>
          <a:xfrm>
            <a:off x="5352521" y="4370455"/>
            <a:ext cx="3227817" cy="2055908"/>
          </a:xfrm>
          <a:prstGeom prst="rect">
            <a:avLst/>
          </a:prstGeom>
        </p:spPr>
      </p:pic>
    </p:spTree>
    <p:extLst>
      <p:ext uri="{BB962C8B-B14F-4D97-AF65-F5344CB8AC3E}">
        <p14:creationId xmlns:p14="http://schemas.microsoft.com/office/powerpoint/2010/main" val="182851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BB607A-C9F7-14E2-5A11-B971217D2CBD}"/>
              </a:ext>
            </a:extLst>
          </p:cNvPr>
          <p:cNvPicPr>
            <a:picLocks noGrp="1" noChangeAspect="1"/>
          </p:cNvPicPr>
          <p:nvPr>
            <p:ph idx="1"/>
          </p:nvPr>
        </p:nvPicPr>
        <p:blipFill>
          <a:blip r:embed="rId2"/>
          <a:stretch>
            <a:fillRect/>
          </a:stretch>
        </p:blipFill>
        <p:spPr>
          <a:xfrm>
            <a:off x="1579124" y="0"/>
            <a:ext cx="7641680" cy="4091608"/>
          </a:xfrm>
        </p:spPr>
      </p:pic>
      <p:pic>
        <p:nvPicPr>
          <p:cNvPr id="7" name="Picture 6">
            <a:extLst>
              <a:ext uri="{FF2B5EF4-FFF2-40B4-BE49-F238E27FC236}">
                <a16:creationId xmlns:a16="http://schemas.microsoft.com/office/drawing/2014/main" id="{91F53F2F-748F-090D-CA9D-2DF6AAC9AB08}"/>
              </a:ext>
            </a:extLst>
          </p:cNvPr>
          <p:cNvPicPr>
            <a:picLocks noChangeAspect="1"/>
          </p:cNvPicPr>
          <p:nvPr/>
        </p:nvPicPr>
        <p:blipFill>
          <a:blip r:embed="rId3"/>
          <a:stretch>
            <a:fillRect/>
          </a:stretch>
        </p:blipFill>
        <p:spPr>
          <a:xfrm>
            <a:off x="323701" y="3935896"/>
            <a:ext cx="5392229" cy="2600738"/>
          </a:xfrm>
          <a:prstGeom prst="rect">
            <a:avLst/>
          </a:prstGeom>
        </p:spPr>
      </p:pic>
      <p:pic>
        <p:nvPicPr>
          <p:cNvPr id="9" name="Picture 8">
            <a:extLst>
              <a:ext uri="{FF2B5EF4-FFF2-40B4-BE49-F238E27FC236}">
                <a16:creationId xmlns:a16="http://schemas.microsoft.com/office/drawing/2014/main" id="{70706E9A-DD4F-2ECB-28D9-13096E37FE6C}"/>
              </a:ext>
            </a:extLst>
          </p:cNvPr>
          <p:cNvPicPr>
            <a:picLocks noChangeAspect="1"/>
          </p:cNvPicPr>
          <p:nvPr/>
        </p:nvPicPr>
        <p:blipFill>
          <a:blip r:embed="rId4"/>
          <a:stretch>
            <a:fillRect/>
          </a:stretch>
        </p:blipFill>
        <p:spPr>
          <a:xfrm>
            <a:off x="5715930" y="3707289"/>
            <a:ext cx="3924848" cy="3057952"/>
          </a:xfrm>
          <a:prstGeom prst="rect">
            <a:avLst/>
          </a:prstGeom>
        </p:spPr>
      </p:pic>
    </p:spTree>
    <p:extLst>
      <p:ext uri="{BB962C8B-B14F-4D97-AF65-F5344CB8AC3E}">
        <p14:creationId xmlns:p14="http://schemas.microsoft.com/office/powerpoint/2010/main" val="254040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D2254CD-AD30-EA17-79D5-6A98E76FAE58}"/>
              </a:ext>
            </a:extLst>
          </p:cNvPr>
          <p:cNvPicPr>
            <a:picLocks noGrp="1" noChangeAspect="1"/>
          </p:cNvPicPr>
          <p:nvPr>
            <p:ph idx="1"/>
          </p:nvPr>
        </p:nvPicPr>
        <p:blipFill>
          <a:blip r:embed="rId2"/>
          <a:stretch>
            <a:fillRect/>
          </a:stretch>
        </p:blipFill>
        <p:spPr>
          <a:xfrm>
            <a:off x="1603290" y="2057400"/>
            <a:ext cx="8952082" cy="4038600"/>
          </a:xfrm>
        </p:spPr>
      </p:pic>
      <p:pic>
        <p:nvPicPr>
          <p:cNvPr id="5" name="Picture 4">
            <a:extLst>
              <a:ext uri="{FF2B5EF4-FFF2-40B4-BE49-F238E27FC236}">
                <a16:creationId xmlns:a16="http://schemas.microsoft.com/office/drawing/2014/main" id="{6D654B9E-B9D4-53B7-16B0-BD07F681DB39}"/>
              </a:ext>
            </a:extLst>
          </p:cNvPr>
          <p:cNvPicPr>
            <a:picLocks noChangeAspect="1"/>
          </p:cNvPicPr>
          <p:nvPr/>
        </p:nvPicPr>
        <p:blipFill>
          <a:blip r:embed="rId3"/>
          <a:stretch>
            <a:fillRect/>
          </a:stretch>
        </p:blipFill>
        <p:spPr>
          <a:xfrm>
            <a:off x="2079690" y="539169"/>
            <a:ext cx="8308893" cy="918570"/>
          </a:xfrm>
          <a:prstGeom prst="rect">
            <a:avLst/>
          </a:prstGeom>
        </p:spPr>
      </p:pic>
    </p:spTree>
    <p:extLst>
      <p:ext uri="{BB962C8B-B14F-4D97-AF65-F5344CB8AC3E}">
        <p14:creationId xmlns:p14="http://schemas.microsoft.com/office/powerpoint/2010/main" val="3090813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DFD1AF-E24D-488C-F2F0-30A1AE3F58B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3184A47-B083-DB36-B0E5-482A0C70921E}"/>
              </a:ext>
            </a:extLst>
          </p:cNvPr>
          <p:cNvPicPr>
            <a:picLocks noChangeAspect="1"/>
          </p:cNvPicPr>
          <p:nvPr/>
        </p:nvPicPr>
        <p:blipFill>
          <a:blip r:embed="rId2"/>
          <a:stretch>
            <a:fillRect/>
          </a:stretch>
        </p:blipFill>
        <p:spPr>
          <a:xfrm>
            <a:off x="1176129" y="1965960"/>
            <a:ext cx="9650172" cy="4353533"/>
          </a:xfrm>
          <a:prstGeom prst="rect">
            <a:avLst/>
          </a:prstGeom>
        </p:spPr>
      </p:pic>
      <p:pic>
        <p:nvPicPr>
          <p:cNvPr id="7" name="Picture 6">
            <a:extLst>
              <a:ext uri="{FF2B5EF4-FFF2-40B4-BE49-F238E27FC236}">
                <a16:creationId xmlns:a16="http://schemas.microsoft.com/office/drawing/2014/main" id="{8DFB6F16-6333-EA7B-0BE4-DF27868361D7}"/>
              </a:ext>
            </a:extLst>
          </p:cNvPr>
          <p:cNvPicPr>
            <a:picLocks noChangeAspect="1"/>
          </p:cNvPicPr>
          <p:nvPr/>
        </p:nvPicPr>
        <p:blipFill>
          <a:blip r:embed="rId3"/>
          <a:stretch>
            <a:fillRect/>
          </a:stretch>
        </p:blipFill>
        <p:spPr>
          <a:xfrm>
            <a:off x="1660362" y="665922"/>
            <a:ext cx="9165939" cy="983780"/>
          </a:xfrm>
          <a:prstGeom prst="rect">
            <a:avLst/>
          </a:prstGeom>
        </p:spPr>
      </p:pic>
    </p:spTree>
    <p:extLst>
      <p:ext uri="{BB962C8B-B14F-4D97-AF65-F5344CB8AC3E}">
        <p14:creationId xmlns:p14="http://schemas.microsoft.com/office/powerpoint/2010/main" val="110792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Helvetica Neue"/>
              </a:rPr>
              <a:t>Exercise 1</a:t>
            </a:r>
          </a:p>
        </p:txBody>
      </p:sp>
      <p:sp>
        <p:nvSpPr>
          <p:cNvPr id="3" name="Content Placeholder 2"/>
          <p:cNvSpPr>
            <a:spLocks noGrp="1"/>
          </p:cNvSpPr>
          <p:nvPr>
            <p:ph idx="1"/>
          </p:nvPr>
        </p:nvSpPr>
        <p:spPr/>
        <p:txBody>
          <a:bodyPr>
            <a:normAutofit/>
          </a:bodyPr>
          <a:lstStyle/>
          <a:p>
            <a:r>
              <a:rPr lang="en-US" dirty="0">
                <a:latin typeface="Helvetica Neue"/>
              </a:rPr>
              <a:t>When the price of a Whopper falls from $4.00 to $2.00, the quantity of Whopper demanded increases from 10 to 30. Calculate the price elasticity of demand.</a:t>
            </a:r>
          </a:p>
          <a:p>
            <a:endParaRPr lang="en-US" dirty="0">
              <a:latin typeface="Helvetica Neue"/>
            </a:endParaRPr>
          </a:p>
          <a:p>
            <a:r>
              <a:rPr lang="en-US" dirty="0">
                <a:latin typeface="Helvetica Neue"/>
              </a:rPr>
              <a:t>When the price of a Whopper falls from $4.00 to $2.00, the quantity of Big Macs drops from 40 to 25. Calculate the cross-price elasticity of demand. </a:t>
            </a:r>
          </a:p>
          <a:p>
            <a:endParaRPr lang="en-US" dirty="0">
              <a:latin typeface="Helvetica Neue"/>
            </a:endParaRPr>
          </a:p>
          <a:p>
            <a:r>
              <a:rPr lang="en-US" dirty="0">
                <a:latin typeface="Helvetica Neue"/>
              </a:rPr>
              <a:t>An increase in the income by 5% results in an income elasticity of 0.5. Calculate the change (%) in the quantity demanded.</a:t>
            </a:r>
          </a:p>
          <a:p>
            <a:endParaRPr lang="en-US" dirty="0"/>
          </a:p>
          <a:p>
            <a:pPr>
              <a:buNone/>
            </a:pPr>
            <a:endParaRPr lang="en-US" dirty="0"/>
          </a:p>
          <a:p>
            <a:endParaRPr lang="en-US" dirty="0"/>
          </a:p>
        </p:txBody>
      </p:sp>
    </p:spTree>
    <p:extLst>
      <p:ext uri="{BB962C8B-B14F-4D97-AF65-F5344CB8AC3E}">
        <p14:creationId xmlns:p14="http://schemas.microsoft.com/office/powerpoint/2010/main" val="366679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Helvetica Neue"/>
              </a:rPr>
              <a:t>Exercise 2</a:t>
            </a:r>
          </a:p>
        </p:txBody>
      </p:sp>
      <p:sp>
        <p:nvSpPr>
          <p:cNvPr id="3" name="Content Placeholder 2"/>
          <p:cNvSpPr>
            <a:spLocks noGrp="1"/>
          </p:cNvSpPr>
          <p:nvPr>
            <p:ph idx="1"/>
          </p:nvPr>
        </p:nvSpPr>
        <p:spPr>
          <a:xfrm>
            <a:off x="1145649" y="1818861"/>
            <a:ext cx="9872871" cy="4038600"/>
          </a:xfrm>
        </p:spPr>
        <p:txBody>
          <a:bodyPr>
            <a:noAutofit/>
          </a:bodyPr>
          <a:lstStyle/>
          <a:p>
            <a:r>
              <a:rPr lang="en-US" sz="2000" dirty="0">
                <a:latin typeface="Helvetica Neue"/>
              </a:rPr>
              <a:t>Draw the budget line given the following information:</a:t>
            </a:r>
          </a:p>
          <a:p>
            <a:pPr lvl="1"/>
            <a:r>
              <a:rPr lang="en-US" dirty="0">
                <a:latin typeface="Helvetica Neue"/>
              </a:rPr>
              <a:t>Income m = 20</a:t>
            </a:r>
          </a:p>
          <a:p>
            <a:pPr lvl="1"/>
            <a:r>
              <a:rPr lang="en-US" dirty="0">
                <a:latin typeface="Helvetica Neue"/>
              </a:rPr>
              <a:t>Price of beer = 1</a:t>
            </a:r>
          </a:p>
          <a:p>
            <a:pPr lvl="1"/>
            <a:r>
              <a:rPr lang="en-US" dirty="0">
                <a:latin typeface="Helvetica Neue"/>
              </a:rPr>
              <a:t>Price of pizza = 5</a:t>
            </a:r>
          </a:p>
          <a:p>
            <a:pPr lvl="1">
              <a:buNone/>
            </a:pPr>
            <a:r>
              <a:rPr lang="en-US" dirty="0">
                <a:latin typeface="Helvetica Neue"/>
              </a:rPr>
              <a:t>Note: use the Y-axis for the quantity of beer and the X-axis for the quantity of pizza</a:t>
            </a:r>
          </a:p>
          <a:p>
            <a:pPr marL="502920" indent="-457200">
              <a:buFont typeface="+mj-lt"/>
              <a:buAutoNum type="alphaUcPeriod"/>
            </a:pPr>
            <a:r>
              <a:rPr lang="en-US" sz="2000" dirty="0">
                <a:latin typeface="Helvetica Neue"/>
              </a:rPr>
              <a:t>Calculate how much beer must be forgone for 1 pizza. </a:t>
            </a:r>
          </a:p>
          <a:p>
            <a:pPr marL="502920" indent="-457200">
              <a:buFont typeface="+mj-lt"/>
              <a:buAutoNum type="alphaUcPeriod"/>
            </a:pPr>
            <a:r>
              <a:rPr lang="en-US" sz="2000" dirty="0">
                <a:latin typeface="Helvetica Neue"/>
              </a:rPr>
              <a:t>What is the MRT of this budget line?</a:t>
            </a:r>
          </a:p>
          <a:p>
            <a:pPr marL="502920" indent="-457200">
              <a:buFont typeface="+mj-lt"/>
              <a:buAutoNum type="alphaUcPeriod"/>
            </a:pPr>
            <a:r>
              <a:rPr lang="en-US" sz="2000" dirty="0">
                <a:latin typeface="Helvetica Neue"/>
              </a:rPr>
              <a:t>Draw the new budget line if the price of beer changes to 2. </a:t>
            </a:r>
          </a:p>
          <a:p>
            <a:pPr marL="502920" indent="-457200">
              <a:buFont typeface="+mj-lt"/>
              <a:buAutoNum type="alphaUcPeriod"/>
            </a:pPr>
            <a:r>
              <a:rPr lang="en-US" sz="2000" dirty="0">
                <a:latin typeface="Helvetica Neue"/>
              </a:rPr>
              <a:t>Calculate the MRT of the new budget line.</a:t>
            </a:r>
          </a:p>
          <a:p>
            <a:pPr marL="502920" indent="-457200">
              <a:buFont typeface="+mj-lt"/>
              <a:buAutoNum type="alphaUcPeriod"/>
            </a:pPr>
            <a:r>
              <a:rPr lang="en-US" sz="2000" dirty="0">
                <a:latin typeface="Helvetica Neue"/>
              </a:rPr>
              <a:t>Draw the new budget line if the income decreases to 15.</a:t>
            </a:r>
          </a:p>
          <a:p>
            <a:pPr marL="502920" indent="-457200">
              <a:buFont typeface="+mj-lt"/>
              <a:buAutoNum type="alphaUcPeriod"/>
            </a:pPr>
            <a:r>
              <a:rPr lang="en-US" sz="2000" dirty="0">
                <a:latin typeface="Helvetica Neue"/>
              </a:rPr>
              <a:t>Calculate the MRT of the new budget line. </a:t>
            </a:r>
          </a:p>
        </p:txBody>
      </p:sp>
    </p:spTree>
    <p:extLst>
      <p:ext uri="{BB962C8B-B14F-4D97-AF65-F5344CB8AC3E}">
        <p14:creationId xmlns:p14="http://schemas.microsoft.com/office/powerpoint/2010/main" val="229067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939" y="261731"/>
            <a:ext cx="9875520" cy="1356360"/>
          </a:xfrm>
        </p:spPr>
        <p:txBody>
          <a:bodyPr/>
          <a:lstStyle/>
          <a:p>
            <a:r>
              <a:rPr lang="en-US" b="1" dirty="0">
                <a:latin typeface="Garamond" pitchFamily="18" charset="0"/>
              </a:rPr>
              <a:t>Exercise 3</a:t>
            </a:r>
            <a:endParaRPr lang="en-US" sz="2400" dirty="0">
              <a:latin typeface="Garamond" pitchFamily="18" charset="0"/>
            </a:endParaRPr>
          </a:p>
        </p:txBody>
      </p:sp>
      <p:sp>
        <p:nvSpPr>
          <p:cNvPr id="3" name="Content Placeholder 2"/>
          <p:cNvSpPr>
            <a:spLocks noGrp="1"/>
          </p:cNvSpPr>
          <p:nvPr>
            <p:ph idx="1"/>
          </p:nvPr>
        </p:nvSpPr>
        <p:spPr>
          <a:xfrm>
            <a:off x="1981200" y="1219200"/>
            <a:ext cx="8382000" cy="5638800"/>
          </a:xfrm>
        </p:spPr>
        <p:txBody>
          <a:bodyPr>
            <a:normAutofit fontScale="40000" lnSpcReduction="20000"/>
          </a:bodyPr>
          <a:lstStyle/>
          <a:p>
            <a:pPr lvl="0">
              <a:buNone/>
            </a:pPr>
            <a:r>
              <a:rPr lang="en-US" sz="3800" dirty="0">
                <a:latin typeface="Helvetica Neue"/>
              </a:rPr>
              <a:t>Consider the indifference map below:</a:t>
            </a:r>
          </a:p>
          <a:p>
            <a:pPr lvl="0"/>
            <a:endParaRPr lang="en-US" sz="3800" dirty="0">
              <a:latin typeface="Garamond" pitchFamily="18" charset="0"/>
            </a:endParaRPr>
          </a:p>
          <a:p>
            <a:endParaRPr lang="en-US" sz="3800" dirty="0">
              <a:latin typeface="Garamond" pitchFamily="18" charset="0"/>
            </a:endParaRPr>
          </a:p>
          <a:p>
            <a:endParaRPr lang="en-US" sz="3800" dirty="0">
              <a:latin typeface="Garamond" pitchFamily="18" charset="0"/>
            </a:endParaRPr>
          </a:p>
          <a:p>
            <a:endParaRPr lang="en-US" sz="3800" dirty="0">
              <a:latin typeface="Garamond" pitchFamily="18" charset="0"/>
            </a:endParaRPr>
          </a:p>
          <a:p>
            <a:endParaRPr lang="en-US" sz="3800" dirty="0">
              <a:latin typeface="Garamond" pitchFamily="18" charset="0"/>
            </a:endParaRPr>
          </a:p>
          <a:p>
            <a:endParaRPr lang="en-US" sz="3800" dirty="0">
              <a:latin typeface="Garamond" pitchFamily="18" charset="0"/>
            </a:endParaRPr>
          </a:p>
          <a:p>
            <a:endParaRPr lang="en-US" sz="3800" dirty="0">
              <a:latin typeface="Garamond" pitchFamily="18" charset="0"/>
            </a:endParaRPr>
          </a:p>
          <a:p>
            <a:endParaRPr lang="en-US" sz="3800" dirty="0">
              <a:latin typeface="Garamond" pitchFamily="18" charset="0"/>
            </a:endParaRPr>
          </a:p>
          <a:p>
            <a:endParaRPr lang="en-US" sz="3800" dirty="0">
              <a:latin typeface="Garamond" pitchFamily="18" charset="0"/>
            </a:endParaRPr>
          </a:p>
          <a:p>
            <a:pPr>
              <a:buNone/>
            </a:pPr>
            <a:r>
              <a:rPr lang="en-US" sz="3800" dirty="0">
                <a:latin typeface="Helvetica Neue"/>
              </a:rPr>
              <a:t>Which of the following statements it true?</a:t>
            </a:r>
          </a:p>
          <a:p>
            <a:pPr marL="742950" indent="-742950">
              <a:buFont typeface="+mj-lt"/>
              <a:buAutoNum type="alphaUcPeriod"/>
            </a:pPr>
            <a:r>
              <a:rPr lang="en-US" sz="3800" dirty="0">
                <a:solidFill>
                  <a:schemeClr val="accent5">
                    <a:lumMod val="75000"/>
                  </a:schemeClr>
                </a:solidFill>
                <a:latin typeface="Helvetica Neue"/>
              </a:rPr>
              <a:t>The consumer will prefer indifference curve G to indifference curve E</a:t>
            </a:r>
          </a:p>
          <a:p>
            <a:pPr marL="742950" indent="-742950">
              <a:buFont typeface="+mj-lt"/>
              <a:buAutoNum type="alphaUcPeriod"/>
            </a:pPr>
            <a:r>
              <a:rPr lang="en-US" sz="3800" dirty="0">
                <a:latin typeface="Helvetica Neue"/>
              </a:rPr>
              <a:t>The consumer will prefer indifference curve E to indifference curve F</a:t>
            </a:r>
          </a:p>
          <a:p>
            <a:pPr marL="742950" indent="-742950">
              <a:buFont typeface="+mj-lt"/>
              <a:buAutoNum type="alphaUcPeriod"/>
            </a:pPr>
            <a:r>
              <a:rPr lang="en-US" sz="3800" dirty="0">
                <a:latin typeface="Helvetica Neue"/>
              </a:rPr>
              <a:t>Indifference curve G and indifference curve E yield the same level of utility</a:t>
            </a:r>
          </a:p>
          <a:p>
            <a:pPr marL="742950" indent="-742950">
              <a:buFont typeface="+mj-lt"/>
              <a:buAutoNum type="alphaUcPeriod"/>
            </a:pPr>
            <a:r>
              <a:rPr lang="en-US" sz="3800" dirty="0">
                <a:latin typeface="Helvetica Neue"/>
              </a:rPr>
              <a:t>Indifference curve F yields a higher level of utility than indifference curve G</a:t>
            </a:r>
          </a:p>
          <a:p>
            <a:pPr marL="514350" indent="-514350">
              <a:buFont typeface="+mj-lt"/>
              <a:buAutoNum type="alphaUcPeriod"/>
            </a:pPr>
            <a:endParaRPr lang="en-US" dirty="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514600" y="1828801"/>
            <a:ext cx="2819400" cy="2523245"/>
          </a:xfrm>
          <a:prstGeom prst="rect">
            <a:avLst/>
          </a:prstGeom>
          <a:noFill/>
          <a:ln w="9525">
            <a:noFill/>
            <a:miter lim="800000"/>
            <a:headEnd/>
            <a:tailEnd/>
          </a:ln>
          <a:effectLst/>
        </p:spPr>
      </p:pic>
    </p:spTree>
    <p:extLst>
      <p:ext uri="{BB962C8B-B14F-4D97-AF65-F5344CB8AC3E}">
        <p14:creationId xmlns:p14="http://schemas.microsoft.com/office/powerpoint/2010/main" val="17386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Garamond" pitchFamily="18" charset="0"/>
              </a:rPr>
              <a:t>Exercise 4</a:t>
            </a:r>
            <a:endParaRPr lang="en-US" sz="2400" dirty="0">
              <a:latin typeface="Garamond" pitchFamily="18" charset="0"/>
            </a:endParaRPr>
          </a:p>
        </p:txBody>
      </p:sp>
      <p:sp>
        <p:nvSpPr>
          <p:cNvPr id="5" name="Content Placeholder 4"/>
          <p:cNvSpPr>
            <a:spLocks noGrp="1"/>
          </p:cNvSpPr>
          <p:nvPr>
            <p:ph idx="1"/>
          </p:nvPr>
        </p:nvSpPr>
        <p:spPr/>
        <p:txBody>
          <a:bodyPr>
            <a:normAutofit/>
          </a:bodyPr>
          <a:lstStyle/>
          <a:p>
            <a:r>
              <a:rPr lang="en-US" dirty="0">
                <a:latin typeface="Helvetica Neue"/>
              </a:rPr>
              <a:t>Draw an indifference curve for:</a:t>
            </a:r>
          </a:p>
          <a:p>
            <a:pPr lvl="1"/>
            <a:r>
              <a:rPr lang="en-US" sz="2200" dirty="0">
                <a:latin typeface="Helvetica Neue"/>
              </a:rPr>
              <a:t>Bread and peanut butter</a:t>
            </a:r>
          </a:p>
          <a:p>
            <a:pPr lvl="2"/>
            <a:r>
              <a:rPr lang="en-US" sz="2000" dirty="0">
                <a:solidFill>
                  <a:schemeClr val="accent5">
                    <a:lumMod val="75000"/>
                  </a:schemeClr>
                </a:solidFill>
                <a:latin typeface="Helvetica Neue"/>
              </a:rPr>
              <a:t>They are complements (exercise 3 answer B)</a:t>
            </a:r>
          </a:p>
          <a:p>
            <a:pPr lvl="1"/>
            <a:r>
              <a:rPr lang="en-US" sz="2200" dirty="0">
                <a:latin typeface="Helvetica Neue"/>
              </a:rPr>
              <a:t>Ice cream and milk shake</a:t>
            </a:r>
          </a:p>
          <a:p>
            <a:pPr lvl="2"/>
            <a:r>
              <a:rPr lang="en-US" sz="2000" dirty="0">
                <a:solidFill>
                  <a:schemeClr val="accent5">
                    <a:lumMod val="75000"/>
                  </a:schemeClr>
                </a:solidFill>
                <a:latin typeface="Helvetica Neue"/>
              </a:rPr>
              <a:t>Substitute, (we aren’t looking at production, only consumer that’s why its not complements)</a:t>
            </a:r>
          </a:p>
          <a:p>
            <a:pPr lvl="1"/>
            <a:r>
              <a:rPr lang="en-US" sz="2200" dirty="0">
                <a:latin typeface="Helvetica Neue"/>
              </a:rPr>
              <a:t>Samsung Galaxy S6 and </a:t>
            </a:r>
            <a:r>
              <a:rPr lang="en-US" sz="2200" dirty="0" err="1">
                <a:latin typeface="Helvetica Neue"/>
              </a:rPr>
              <a:t>Iphone</a:t>
            </a:r>
            <a:r>
              <a:rPr lang="en-US" sz="2200" dirty="0">
                <a:latin typeface="Helvetica Neue"/>
              </a:rPr>
              <a:t> 6</a:t>
            </a:r>
          </a:p>
          <a:p>
            <a:pPr lvl="2"/>
            <a:r>
              <a:rPr lang="en-US" sz="2000" dirty="0">
                <a:solidFill>
                  <a:schemeClr val="accent5">
                    <a:lumMod val="75000"/>
                  </a:schemeClr>
                </a:solidFill>
                <a:latin typeface="Helvetica Neue"/>
              </a:rPr>
              <a:t>A</a:t>
            </a:r>
          </a:p>
          <a:p>
            <a:pPr lvl="1"/>
            <a:r>
              <a:rPr lang="en-US" sz="2200" dirty="0">
                <a:latin typeface="Helvetica Neue"/>
              </a:rPr>
              <a:t>Left shoe and right shoe</a:t>
            </a:r>
          </a:p>
          <a:p>
            <a:pPr lvl="2"/>
            <a:r>
              <a:rPr lang="en-US" sz="2000" dirty="0">
                <a:solidFill>
                  <a:schemeClr val="accent5">
                    <a:lumMod val="75000"/>
                  </a:schemeClr>
                </a:solidFill>
                <a:latin typeface="Helvetica Neue"/>
              </a:rPr>
              <a:t>B</a:t>
            </a:r>
          </a:p>
        </p:txBody>
      </p:sp>
    </p:spTree>
    <p:extLst>
      <p:ext uri="{BB962C8B-B14F-4D97-AF65-F5344CB8AC3E}">
        <p14:creationId xmlns:p14="http://schemas.microsoft.com/office/powerpoint/2010/main" val="90801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Garamond" pitchFamily="18" charset="0"/>
              </a:rPr>
              <a:t>Exercise 5</a:t>
            </a:r>
            <a:endParaRPr lang="en-US" sz="2400" dirty="0">
              <a:latin typeface="Garamond" pitchFamily="18" charset="0"/>
            </a:endParaRPr>
          </a:p>
        </p:txBody>
      </p:sp>
      <p:sp>
        <p:nvSpPr>
          <p:cNvPr id="5" name="Content Placeholder 4"/>
          <p:cNvSpPr>
            <a:spLocks noGrp="1"/>
          </p:cNvSpPr>
          <p:nvPr>
            <p:ph idx="1"/>
          </p:nvPr>
        </p:nvSpPr>
        <p:spPr/>
        <p:txBody>
          <a:bodyPr/>
          <a:lstStyle/>
          <a:p>
            <a:pPr marL="0" indent="0">
              <a:buNone/>
            </a:pPr>
            <a:r>
              <a:rPr lang="en-US" dirty="0">
                <a:latin typeface="Helvetica Neue"/>
              </a:rPr>
              <a:t>Consider a consumer’s budget constraint line. If the price of one good increases while the price of the other good and the consumer's income remain unchanged, what will happen to the budget constraint line? (draw the diagram and show what will happen with the budget constraint line). </a:t>
            </a:r>
          </a:p>
          <a:p>
            <a:pPr marL="0" indent="0">
              <a:buNone/>
            </a:pPr>
            <a:endParaRPr lang="en-US" dirty="0">
              <a:latin typeface="Helvetica Neue"/>
            </a:endParaRPr>
          </a:p>
        </p:txBody>
      </p:sp>
      <p:pic>
        <p:nvPicPr>
          <p:cNvPr id="4" name="Picture 3">
            <a:extLst>
              <a:ext uri="{FF2B5EF4-FFF2-40B4-BE49-F238E27FC236}">
                <a16:creationId xmlns:a16="http://schemas.microsoft.com/office/drawing/2014/main" id="{CA3AB7A2-7F6A-8816-CD44-DB983448DE86}"/>
              </a:ext>
            </a:extLst>
          </p:cNvPr>
          <p:cNvPicPr>
            <a:picLocks noChangeAspect="1"/>
          </p:cNvPicPr>
          <p:nvPr/>
        </p:nvPicPr>
        <p:blipFill>
          <a:blip r:embed="rId2"/>
          <a:stretch>
            <a:fillRect/>
          </a:stretch>
        </p:blipFill>
        <p:spPr>
          <a:xfrm>
            <a:off x="1143000" y="3429000"/>
            <a:ext cx="4467849" cy="3129399"/>
          </a:xfrm>
          <a:prstGeom prst="rect">
            <a:avLst/>
          </a:prstGeom>
        </p:spPr>
      </p:pic>
      <p:pic>
        <p:nvPicPr>
          <p:cNvPr id="7" name="Picture 6">
            <a:extLst>
              <a:ext uri="{FF2B5EF4-FFF2-40B4-BE49-F238E27FC236}">
                <a16:creationId xmlns:a16="http://schemas.microsoft.com/office/drawing/2014/main" id="{258722A2-B6A9-B627-8840-BA3EC8FD6A9E}"/>
              </a:ext>
            </a:extLst>
          </p:cNvPr>
          <p:cNvPicPr>
            <a:picLocks noChangeAspect="1"/>
          </p:cNvPicPr>
          <p:nvPr/>
        </p:nvPicPr>
        <p:blipFill>
          <a:blip r:embed="rId3"/>
          <a:stretch>
            <a:fillRect/>
          </a:stretch>
        </p:blipFill>
        <p:spPr>
          <a:xfrm>
            <a:off x="5928877" y="3421309"/>
            <a:ext cx="3678949" cy="3137459"/>
          </a:xfrm>
          <a:prstGeom prst="rect">
            <a:avLst/>
          </a:prstGeom>
        </p:spPr>
      </p:pic>
    </p:spTree>
    <p:extLst>
      <p:ext uri="{BB962C8B-B14F-4D97-AF65-F5344CB8AC3E}">
        <p14:creationId xmlns:p14="http://schemas.microsoft.com/office/powerpoint/2010/main" val="205646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Garamond" pitchFamily="18" charset="0"/>
              </a:rPr>
              <a:t>Exercise 6</a:t>
            </a:r>
            <a:endParaRPr lang="en-US" sz="2400" dirty="0">
              <a:latin typeface="Garamond" pitchFamily="18" charset="0"/>
            </a:endParaRPr>
          </a:p>
        </p:txBody>
      </p:sp>
      <p:sp>
        <p:nvSpPr>
          <p:cNvPr id="5" name="Content Placeholder 4"/>
          <p:cNvSpPr>
            <a:spLocks noGrp="1"/>
          </p:cNvSpPr>
          <p:nvPr>
            <p:ph idx="1"/>
          </p:nvPr>
        </p:nvSpPr>
        <p:spPr/>
        <p:txBody>
          <a:bodyPr/>
          <a:lstStyle/>
          <a:p>
            <a:pPr marL="514350" indent="-514350">
              <a:buFont typeface="+mj-lt"/>
              <a:buAutoNum type="alphaUcPeriod"/>
            </a:pPr>
            <a:r>
              <a:rPr lang="en-US" dirty="0">
                <a:latin typeface="Helvetica Neue"/>
              </a:rPr>
              <a:t>If the price elasticity is -5, what happens with the quantity demanded if the price increases by 10%?</a:t>
            </a:r>
          </a:p>
          <a:p>
            <a:pPr marL="514350" indent="-514350">
              <a:buFont typeface="+mj-lt"/>
              <a:buAutoNum type="alphaUcPeriod"/>
            </a:pPr>
            <a:r>
              <a:rPr lang="en-US" dirty="0">
                <a:latin typeface="Helvetica Neue"/>
              </a:rPr>
              <a:t>The government wants to reduce the consumption of electricity by 5%. The price elasticity of demand for electricity is -0.4. What should the government do with the price? (calculate the % change)</a:t>
            </a:r>
          </a:p>
          <a:p>
            <a:pPr marL="514350" indent="-514350">
              <a:buFont typeface="+mj-lt"/>
              <a:buAutoNum type="alphaUcPeriod"/>
            </a:pPr>
            <a:endParaRPr lang="en-US" dirty="0">
              <a:latin typeface="Garamond" pitchFamily="18" charset="0"/>
            </a:endParaRPr>
          </a:p>
        </p:txBody>
      </p:sp>
    </p:spTree>
    <p:extLst>
      <p:ext uri="{BB962C8B-B14F-4D97-AF65-F5344CB8AC3E}">
        <p14:creationId xmlns:p14="http://schemas.microsoft.com/office/powerpoint/2010/main" val="1531112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aramond" pitchFamily="18" charset="0"/>
              </a:rPr>
              <a:t>Exercise 7</a:t>
            </a:r>
            <a:endParaRPr lang="en-US" sz="2400" dirty="0">
              <a:latin typeface="Garamond" pitchFamily="18" charset="0"/>
            </a:endParaRPr>
          </a:p>
        </p:txBody>
      </p:sp>
      <p:sp>
        <p:nvSpPr>
          <p:cNvPr id="3" name="Content Placeholder 2"/>
          <p:cNvSpPr>
            <a:spLocks noGrp="1"/>
          </p:cNvSpPr>
          <p:nvPr>
            <p:ph sz="quarter" idx="1"/>
          </p:nvPr>
        </p:nvSpPr>
        <p:spPr/>
        <p:txBody>
          <a:bodyPr>
            <a:normAutofit/>
          </a:bodyPr>
          <a:lstStyle/>
          <a:p>
            <a:pPr lvl="0">
              <a:buNone/>
            </a:pPr>
            <a:r>
              <a:rPr lang="en-US" dirty="0">
                <a:latin typeface="Helvetica Neue"/>
              </a:rPr>
              <a:t>The cross-price elasticity of demand between good A and good B is -0.5. Good A and good B are</a:t>
            </a:r>
          </a:p>
          <a:p>
            <a:pPr marL="514350" indent="-514350">
              <a:buFont typeface="+mj-lt"/>
              <a:buAutoNum type="alphaUcPeriod"/>
            </a:pPr>
            <a:r>
              <a:rPr lang="en-US" dirty="0">
                <a:latin typeface="Helvetica Neue"/>
              </a:rPr>
              <a:t>Substitutes</a:t>
            </a:r>
          </a:p>
          <a:p>
            <a:pPr marL="514350" indent="-514350">
              <a:buFont typeface="+mj-lt"/>
              <a:buAutoNum type="alphaUcPeriod"/>
            </a:pPr>
            <a:r>
              <a:rPr lang="en-US" dirty="0">
                <a:latin typeface="Helvetica Neue"/>
              </a:rPr>
              <a:t>Complements</a:t>
            </a:r>
          </a:p>
          <a:p>
            <a:pPr marL="514350" indent="-514350">
              <a:buFont typeface="+mj-lt"/>
              <a:buAutoNum type="alphaUcPeriod"/>
            </a:pPr>
            <a:r>
              <a:rPr lang="en-US" dirty="0">
                <a:latin typeface="Helvetica Neue"/>
              </a:rPr>
              <a:t>Inferior goods</a:t>
            </a:r>
          </a:p>
          <a:p>
            <a:pPr marL="514350" indent="-514350">
              <a:buFont typeface="+mj-lt"/>
              <a:buAutoNum type="alphaUcPeriod"/>
            </a:pPr>
            <a:r>
              <a:rPr lang="en-US" dirty="0">
                <a:latin typeface="Helvetica Neue"/>
              </a:rPr>
              <a:t>Luxury goods</a:t>
            </a:r>
          </a:p>
          <a:p>
            <a:endParaRPr lang="en-US" dirty="0">
              <a:latin typeface="Garamond" pitchFamily="18" charset="0"/>
            </a:endParaRPr>
          </a:p>
          <a:p>
            <a:pPr marL="0" indent="0">
              <a:buNone/>
            </a:pPr>
            <a:endParaRPr lang="en-US" dirty="0">
              <a:latin typeface="Garamond" pitchFamily="18" charset="0"/>
            </a:endParaRPr>
          </a:p>
        </p:txBody>
      </p:sp>
    </p:spTree>
    <p:extLst>
      <p:ext uri="{BB962C8B-B14F-4D97-AF65-F5344CB8AC3E}">
        <p14:creationId xmlns:p14="http://schemas.microsoft.com/office/powerpoint/2010/main" val="246258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rPr>
              <a:t>Exercise 8</a:t>
            </a:r>
          </a:p>
        </p:txBody>
      </p:sp>
      <p:sp>
        <p:nvSpPr>
          <p:cNvPr id="3" name="Content Placeholder 2"/>
          <p:cNvSpPr>
            <a:spLocks noGrp="1"/>
          </p:cNvSpPr>
          <p:nvPr>
            <p:ph idx="1"/>
          </p:nvPr>
        </p:nvSpPr>
        <p:spPr/>
        <p:txBody>
          <a:bodyPr>
            <a:normAutofit fontScale="92500" lnSpcReduction="10000"/>
          </a:bodyPr>
          <a:lstStyle/>
          <a:p>
            <a:pPr marL="45720" indent="0">
              <a:buNone/>
            </a:pPr>
            <a:r>
              <a:rPr lang="en-GB" dirty="0">
                <a:latin typeface="Helvetica Neue"/>
              </a:rPr>
              <a:t>Lori consumes Frappuccino’s and muffins at the local coffee shop. Her monthly budget to spend on these two goods is NAf.50. The price of a large Frappuccino is NAf.12.50 while the price of a muffin is NAf.5.00</a:t>
            </a:r>
            <a:endParaRPr lang="en-US" dirty="0">
              <a:latin typeface="Helvetica Neue"/>
            </a:endParaRPr>
          </a:p>
          <a:p>
            <a:pPr marL="502920" lvl="0" indent="-457200">
              <a:buFont typeface="+mj-lt"/>
              <a:buAutoNum type="alphaUcPeriod"/>
            </a:pPr>
            <a:r>
              <a:rPr lang="en-GB" dirty="0">
                <a:latin typeface="Helvetica Neue"/>
              </a:rPr>
              <a:t>Draw Lori’s budget constraint line with the amount of Frappuccino’s on the Y axis and the amount of muffins on the X axis. </a:t>
            </a:r>
          </a:p>
          <a:p>
            <a:pPr marL="45720" lvl="0" indent="0">
              <a:buNone/>
            </a:pPr>
            <a:r>
              <a:rPr lang="en-GB" dirty="0">
                <a:latin typeface="Helvetica Neue"/>
              </a:rPr>
              <a:t>Suppose Lori’s tastes and preferences are such that with this budget constraint line, her optimal choice is when she consumes 2 Frappuccino’s.</a:t>
            </a:r>
            <a:endParaRPr lang="en-US" dirty="0">
              <a:latin typeface="Helvetica Neue"/>
            </a:endParaRPr>
          </a:p>
          <a:p>
            <a:pPr marL="502920" indent="-457200">
              <a:buFont typeface="+mj-lt"/>
              <a:buAutoNum type="alphaUcPeriod" startAt="2"/>
            </a:pPr>
            <a:r>
              <a:rPr lang="en-GB" dirty="0">
                <a:latin typeface="Helvetica Neue"/>
              </a:rPr>
              <a:t>Given this new information and the budget constraint line, how many muffins does Lori consume in the optimal choice? </a:t>
            </a:r>
          </a:p>
          <a:p>
            <a:pPr marL="731520" lvl="1" indent="-457200">
              <a:buFont typeface="+mj-lt"/>
              <a:buAutoNum type="alphaUcPeriod" startAt="2"/>
            </a:pPr>
            <a:r>
              <a:rPr lang="en-GB" dirty="0">
                <a:latin typeface="Helvetica Neue"/>
              </a:rPr>
              <a:t>5 muffins </a:t>
            </a:r>
          </a:p>
          <a:p>
            <a:pPr marL="502920" lvl="0" indent="-457200">
              <a:buFont typeface="+mj-lt"/>
              <a:buAutoNum type="alphaUcPeriod" startAt="2"/>
            </a:pPr>
            <a:r>
              <a:rPr lang="en-GB" dirty="0">
                <a:latin typeface="Helvetica Neue"/>
              </a:rPr>
              <a:t>What is the marginal rate of substitution (MRS) in this optimal choice?</a:t>
            </a:r>
          </a:p>
          <a:p>
            <a:pPr marL="731520" lvl="1" indent="-457200">
              <a:buFont typeface="+mj-lt"/>
              <a:buAutoNum type="alphaUcPeriod" startAt="2"/>
            </a:pPr>
            <a:r>
              <a:rPr lang="en-GB" dirty="0">
                <a:latin typeface="Helvetica Neue"/>
              </a:rPr>
              <a:t>-1 * (5/12.50) = -0.4 (-1*x/y)</a:t>
            </a:r>
            <a:r>
              <a:rPr lang="en-US" dirty="0">
                <a:latin typeface="Helvetica Neue"/>
              </a:rPr>
              <a:t> (price)</a:t>
            </a:r>
          </a:p>
          <a:p>
            <a:pPr marL="274320" lvl="1" indent="0">
              <a:buNone/>
            </a:pPr>
            <a:endParaRPr lang="en-GB" dirty="0">
              <a:latin typeface="Helvetica Neue"/>
            </a:endParaRPr>
          </a:p>
        </p:txBody>
      </p:sp>
    </p:spTree>
    <p:extLst>
      <p:ext uri="{BB962C8B-B14F-4D97-AF65-F5344CB8AC3E}">
        <p14:creationId xmlns:p14="http://schemas.microsoft.com/office/powerpoint/2010/main" val="3415272766"/>
      </p:ext>
    </p:extLst>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4672</TotalTime>
  <Words>618</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Corbel</vt:lpstr>
      <vt:lpstr>Garamond</vt:lpstr>
      <vt:lpstr>Helvetica Neue</vt:lpstr>
      <vt:lpstr>Basis</vt:lpstr>
      <vt:lpstr>Assignments</vt:lpstr>
      <vt:lpstr>Exercise 1</vt:lpstr>
      <vt:lpstr>Exercise 2</vt:lpstr>
      <vt:lpstr>Exercise 3</vt:lpstr>
      <vt:lpstr>Exercise 4</vt:lpstr>
      <vt:lpstr>Exercise 5</vt:lpstr>
      <vt:lpstr>Exercise 6</vt:lpstr>
      <vt:lpstr>Exercise 7</vt:lpstr>
      <vt:lpstr>Exercise 8</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Henriquez, Candice</dc:creator>
  <cp:lastModifiedBy>Alex Atacho</cp:lastModifiedBy>
  <cp:revision>47</cp:revision>
  <cp:lastPrinted>2020-08-31T20:04:45Z</cp:lastPrinted>
  <dcterms:created xsi:type="dcterms:W3CDTF">2019-04-07T18:19:57Z</dcterms:created>
  <dcterms:modified xsi:type="dcterms:W3CDTF">2022-05-17T19:19:28Z</dcterms:modified>
</cp:coreProperties>
</file>