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2" r:id="rId1"/>
  </p:sldMasterIdLst>
  <p:sldIdLst>
    <p:sldId id="256" r:id="rId2"/>
    <p:sldId id="258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1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8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50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3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74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9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6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05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9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3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5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8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Helvetica Neue" charset="0"/>
                <a:ea typeface="Helvetica Neue" charset="0"/>
                <a:cs typeface="Helvetica Neue" charset="0"/>
              </a:rPr>
              <a:t>The behavior of firms</a:t>
            </a:r>
            <a:endParaRPr lang="en-US" sz="4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7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434340"/>
            <a:ext cx="9875520" cy="1356360"/>
          </a:xfrm>
        </p:spPr>
        <p:txBody>
          <a:bodyPr/>
          <a:lstStyle/>
          <a:p>
            <a:r>
              <a:rPr lang="en-US" b="1" dirty="0" smtClean="0">
                <a:latin typeface="Helvetica Neue" charset="0"/>
                <a:ea typeface="Helvetica Neue" charset="0"/>
                <a:cs typeface="Helvetica Neue" charset="0"/>
              </a:rPr>
              <a:t>Exercise 1 </a:t>
            </a:r>
            <a:endParaRPr lang="en-US" sz="24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13793" y="1295400"/>
            <a:ext cx="8897007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Consider the following table of long-run total cost for 3 different firms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buNone/>
            </a:pPr>
            <a:endParaRPr lang="en-US" i="1" baseline="30000" dirty="0" smtClean="0">
              <a:solidFill>
                <a:schemeClr val="tx1"/>
              </a:solidFill>
              <a:latin typeface="Garamond" pitchFamily="18" charset="0"/>
            </a:endParaRPr>
          </a:p>
          <a:p>
            <a:endParaRPr lang="en-US" baseline="30000" dirty="0" smtClean="0">
              <a:solidFill>
                <a:schemeClr val="tx1"/>
              </a:solidFill>
              <a:latin typeface="Garamond" pitchFamily="18" charset="0"/>
            </a:endParaRPr>
          </a:p>
          <a:p>
            <a:endParaRPr lang="en-US" baseline="30000" dirty="0" smtClean="0">
              <a:solidFill>
                <a:schemeClr val="tx1"/>
              </a:solidFill>
              <a:latin typeface="Garamond" pitchFamily="18" charset="0"/>
            </a:endParaRPr>
          </a:p>
          <a:p>
            <a:endParaRPr lang="en-US" baseline="30000" dirty="0" smtClean="0">
              <a:solidFill>
                <a:schemeClr val="tx1"/>
              </a:solidFill>
              <a:latin typeface="Garamond" pitchFamily="18" charset="0"/>
            </a:endParaRPr>
          </a:p>
          <a:p>
            <a:endParaRPr lang="en-US" baseline="30000" dirty="0" smtClean="0">
              <a:solidFill>
                <a:schemeClr val="tx1"/>
              </a:solidFill>
              <a:latin typeface="Garamond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Does each of there firms experience economies of scale or diseconomies of scale?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658810"/>
              </p:ext>
            </p:extLst>
          </p:nvPr>
        </p:nvGraphicFramePr>
        <p:xfrm>
          <a:off x="2133600" y="2286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Q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Company</a:t>
                      </a:r>
                      <a:r>
                        <a:rPr lang="en-US" baseline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 A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Company B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Company C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0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60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11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21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1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70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24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34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80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39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49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3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90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56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66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4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100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75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85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5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110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96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106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6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120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119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129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04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Helvetica Neue" charset="0"/>
                <a:ea typeface="Helvetica Neue" charset="0"/>
                <a:cs typeface="Helvetica Neue" charset="0"/>
              </a:rPr>
              <a:t>Exercise 2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600200"/>
            <a:ext cx="9067800" cy="5029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Garamond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Healthy Harry’s Juice Bar has the following cost schedules:</a:t>
            </a:r>
          </a:p>
          <a:p>
            <a:pPr>
              <a:buNone/>
            </a:pPr>
            <a:endParaRPr lang="en-US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>
              <a:buNone/>
            </a:pPr>
            <a:endParaRPr lang="en-US" i="1" baseline="30000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baseline="30000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baseline="30000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endParaRPr lang="en-US" baseline="30000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Calculate the constant cost</a:t>
            </a:r>
          </a:p>
          <a:p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Calculate for each quantity the average variable cost, average total </a:t>
            </a:r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cost</a:t>
            </a:r>
            <a:endParaRPr lang="en-US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Economies of scale / diseconomies of scale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755090"/>
              </p:ext>
            </p:extLst>
          </p:nvPr>
        </p:nvGraphicFramePr>
        <p:xfrm>
          <a:off x="2362200" y="2514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Q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Variable cost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Total cost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0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0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30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1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10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40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25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40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3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45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55</a:t>
                      </a:r>
                      <a:endParaRPr lang="en-US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4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Helvetica Neue" charset="0"/>
                <a:ea typeface="Helvetica Neue" charset="0"/>
                <a:cs typeface="Helvetica Neue" charset="0"/>
              </a:rPr>
              <a:t>Exercise </a:t>
            </a:r>
            <a:r>
              <a:rPr lang="en-US" sz="4000" b="1" dirty="0" smtClean="0">
                <a:latin typeface="Helvetica Neue" charset="0"/>
                <a:ea typeface="Helvetica Neue" charset="0"/>
                <a:cs typeface="Helvetica Neue" charset="0"/>
              </a:rPr>
              <a:t>4</a:t>
            </a:r>
            <a:endParaRPr lang="en-US" sz="40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en-GB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45720" indent="0">
              <a:buNone/>
            </a:pPr>
            <a:r>
              <a:rPr lang="en-GB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Determine for each production function, if it exhibits increasing, decreasing or constant returns to scale:</a:t>
            </a:r>
          </a:p>
          <a:p>
            <a:r>
              <a:rPr lang="en-GB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Q = 2 K</a:t>
            </a:r>
            <a:r>
              <a:rPr lang="en-GB" baseline="30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1/4</a:t>
            </a:r>
            <a:r>
              <a:rPr lang="en-GB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L</a:t>
            </a:r>
            <a:r>
              <a:rPr lang="en-GB" baseline="30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3/4</a:t>
            </a:r>
            <a:endParaRPr lang="en-GB" baseline="30000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GB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Q = 6 K L</a:t>
            </a:r>
          </a:p>
          <a:p>
            <a:r>
              <a:rPr lang="en-GB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Q = K</a:t>
            </a:r>
            <a:r>
              <a:rPr lang="en-GB" baseline="30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2/5</a:t>
            </a:r>
            <a:r>
              <a:rPr lang="en-GB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 L</a:t>
            </a:r>
            <a:r>
              <a:rPr lang="en-GB" baseline="30000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1/5</a:t>
            </a:r>
            <a:endParaRPr lang="en-GB" b="1" baseline="30000" dirty="0" smtClean="0">
              <a:solidFill>
                <a:srgbClr val="FF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7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304" y="314785"/>
            <a:ext cx="9875520" cy="1356360"/>
          </a:xfrm>
        </p:spPr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304" y="1408386"/>
            <a:ext cx="10134599" cy="4981904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Consider the following table of long-run total cost of ACME</a:t>
            </a:r>
          </a:p>
          <a:p>
            <a:pPr marL="45720" indent="0">
              <a:buNone/>
            </a:pPr>
            <a:endParaRPr lang="en-GB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45720" indent="0">
              <a:buNone/>
            </a:pPr>
            <a:endParaRPr lang="en-GB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45720" indent="0">
              <a:buNone/>
            </a:pPr>
            <a:endParaRPr lang="en-GB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45720" indent="0">
              <a:buNone/>
            </a:pPr>
            <a:endParaRPr lang="en-GB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45720" indent="0">
              <a:buNone/>
            </a:pPr>
            <a:endParaRPr lang="en-GB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45720" indent="0">
              <a:buNone/>
            </a:pPr>
            <a:endParaRPr lang="en-GB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45720" indent="0">
              <a:buNone/>
            </a:pPr>
            <a:endParaRPr lang="en-GB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502920" indent="-457200">
              <a:buClr>
                <a:schemeClr val="tx1"/>
              </a:buClr>
              <a:buFont typeface="+mj-lt"/>
              <a:buAutoNum type="alphaLcParenR"/>
            </a:pPr>
            <a:r>
              <a:rPr lang="en-GB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Complete </a:t>
            </a:r>
            <a:r>
              <a:rPr lang="en-GB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the column Average total cost, for the quantity 100 – </a:t>
            </a:r>
            <a:r>
              <a:rPr lang="en-GB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500</a:t>
            </a:r>
          </a:p>
          <a:p>
            <a:pPr marL="502920" lvl="0" indent="-457200">
              <a:buClr>
                <a:schemeClr val="tx1"/>
              </a:buClr>
              <a:buFont typeface="+mj-lt"/>
              <a:buAutoNum type="alphaLcParenR"/>
            </a:pPr>
            <a:r>
              <a:rPr lang="en-GB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Based </a:t>
            </a:r>
            <a:r>
              <a:rPr lang="en-GB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on the table, how much are the constant costs of ACME? </a:t>
            </a:r>
            <a:endParaRPr lang="en-GB" dirty="0" smtClean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marL="502920" lvl="0" indent="-457200">
              <a:buClr>
                <a:schemeClr val="tx1"/>
              </a:buClr>
              <a:buFont typeface="+mj-lt"/>
              <a:buAutoNum type="alphaLcParenR"/>
            </a:pPr>
            <a:r>
              <a:rPr lang="en-GB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 </a:t>
            </a:r>
            <a:r>
              <a:rPr lang="en-GB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Based </a:t>
            </a:r>
            <a:r>
              <a:rPr lang="en-GB" dirty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on the table, does ACME experience economies of scale or diseconomies of scale? (Explain your answer</a:t>
            </a:r>
            <a:r>
              <a:rPr lang="en-GB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)</a:t>
            </a:r>
            <a:endParaRPr lang="en-US" dirty="0">
              <a:solidFill>
                <a:schemeClr val="tx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25479"/>
              </p:ext>
            </p:extLst>
          </p:nvPr>
        </p:nvGraphicFramePr>
        <p:xfrm>
          <a:off x="1079937" y="1827116"/>
          <a:ext cx="8116614" cy="2587228"/>
        </p:xfrm>
        <a:graphic>
          <a:graphicData uri="http://schemas.openxmlformats.org/drawingml/2006/table">
            <a:tbl>
              <a:tblPr firstRow="1" firstCol="1" bandRow="1"/>
              <a:tblGrid>
                <a:gridCol w="2705538"/>
                <a:gridCol w="2705538"/>
                <a:gridCol w="2705538"/>
              </a:tblGrid>
              <a:tr h="369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Quantity (Q)</a:t>
                      </a:r>
                      <a:endParaRPr lang="en-US" sz="2000" dirty="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Total cost</a:t>
                      </a:r>
                      <a:endParaRPr lang="en-US" sz="200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Average total cost</a:t>
                      </a:r>
                      <a:endParaRPr lang="en-US" sz="200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0</a:t>
                      </a:r>
                      <a:endParaRPr lang="en-US" sz="2000" dirty="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3000</a:t>
                      </a:r>
                      <a:endParaRPr lang="en-US" sz="200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--</a:t>
                      </a:r>
                      <a:endParaRPr lang="en-US" sz="200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100</a:t>
                      </a:r>
                      <a:endParaRPr lang="en-US" sz="2000" dirty="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3500</a:t>
                      </a:r>
                      <a:endParaRPr lang="en-US" sz="2000" dirty="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 </a:t>
                      </a:r>
                      <a:endParaRPr lang="en-US" sz="200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200</a:t>
                      </a:r>
                      <a:endParaRPr lang="en-US" sz="200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6800</a:t>
                      </a:r>
                      <a:endParaRPr lang="en-US" sz="2000" dirty="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 </a:t>
                      </a:r>
                      <a:endParaRPr lang="en-US" sz="2000" dirty="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300</a:t>
                      </a:r>
                      <a:endParaRPr lang="en-US" sz="200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9600</a:t>
                      </a:r>
                      <a:endParaRPr lang="en-US" sz="2000" dirty="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 </a:t>
                      </a:r>
                      <a:endParaRPr lang="en-US" sz="2000" dirty="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400</a:t>
                      </a:r>
                      <a:endParaRPr lang="en-US" sz="200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12000</a:t>
                      </a:r>
                      <a:endParaRPr lang="en-US" sz="2000" dirty="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 </a:t>
                      </a:r>
                      <a:endParaRPr lang="en-US" sz="2000" dirty="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96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500</a:t>
                      </a:r>
                      <a:endParaRPr lang="en-US" sz="200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14000</a:t>
                      </a:r>
                      <a:endParaRPr lang="en-US" sz="2000" dirty="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  <a:latin typeface="Helvetica Neue" charset="0"/>
                          <a:ea typeface="Helvetica Neue" charset="0"/>
                          <a:cs typeface="Helvetica Neue" charset="0"/>
                        </a:rPr>
                        <a:t> </a:t>
                      </a:r>
                      <a:endParaRPr lang="en-US" sz="2000" dirty="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Helvetica Neue" charset="0"/>
                <a:ea typeface="Helvetica Neue" charset="0"/>
                <a:cs typeface="Helvetica Neue" charset="0"/>
              </a:rPr>
              <a:t>Exercise </a:t>
            </a:r>
            <a:r>
              <a:rPr lang="en-US" sz="4000" b="1" dirty="0" smtClean="0">
                <a:latin typeface="Helvetica Neue" charset="0"/>
                <a:ea typeface="Helvetica Neue" charset="0"/>
                <a:cs typeface="Helvetica Neue" charset="0"/>
              </a:rPr>
              <a:t>5</a:t>
            </a:r>
            <a:endParaRPr lang="en-US" sz="40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GB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Calculate:</a:t>
            </a:r>
          </a:p>
          <a:p>
            <a:pPr marL="502920" indent="-457200">
              <a:buFont typeface="+mj-lt"/>
              <a:buAutoNum type="alphaLcParenR"/>
            </a:pPr>
            <a:r>
              <a:rPr lang="en-GB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The MRTS if MPL =5 and MPK = 10</a:t>
            </a:r>
          </a:p>
          <a:p>
            <a:pPr marL="502920" indent="-457200">
              <a:buFont typeface="+mj-lt"/>
              <a:buAutoNum type="alphaLcParenR"/>
            </a:pPr>
            <a:r>
              <a:rPr lang="en-GB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The MPK if MPL = 20 and MRTS = -0.5</a:t>
            </a:r>
          </a:p>
          <a:p>
            <a:pPr marL="502920" indent="-457200">
              <a:buFont typeface="+mj-lt"/>
              <a:buAutoNum type="alphaLcParenR"/>
            </a:pPr>
            <a:r>
              <a:rPr lang="en-GB" dirty="0" smtClean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rPr>
              <a:t>The MPL if MPK = 50 and MRTS = -0.25</a:t>
            </a:r>
            <a:endParaRPr lang="en-GB" dirty="0" smtClean="0">
              <a:solidFill>
                <a:srgbClr val="FF0000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9127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190</TotalTime>
  <Words>250</Words>
  <Application>Microsoft Macintosh PowerPoint</Application>
  <PresentationFormat>Widescreen</PresentationFormat>
  <Paragraphs>116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Corbel</vt:lpstr>
      <vt:lpstr>Garamond</vt:lpstr>
      <vt:lpstr>Helvetica Neue</vt:lpstr>
      <vt:lpstr>Basis</vt:lpstr>
      <vt:lpstr>The behavior of firms</vt:lpstr>
      <vt:lpstr>Exercise 1 </vt:lpstr>
      <vt:lpstr>Exercise 2</vt:lpstr>
      <vt:lpstr>Exercise 4</vt:lpstr>
      <vt:lpstr>Exercise 5</vt:lpstr>
      <vt:lpstr>Exercise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Henriquez, Candice</dc:creator>
  <cp:lastModifiedBy>Microsoft Office User</cp:lastModifiedBy>
  <cp:revision>29</cp:revision>
  <dcterms:created xsi:type="dcterms:W3CDTF">2019-04-14T19:00:48Z</dcterms:created>
  <dcterms:modified xsi:type="dcterms:W3CDTF">2021-08-29T20:53:17Z</dcterms:modified>
</cp:coreProperties>
</file>