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6.wmf" ContentType="image/x-wmf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wmf" ContentType="image/x-wmf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AE09D1-AC67-4EA6-BB60-B9AE64D41C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CD0D8A-8C93-4C69-8C69-0279D85AE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D3D4B-8D37-4E23-AED9-266032D422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3B847-E93A-4F4B-9C17-DE07B6869E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A169F-A6A1-4D84-8FFD-8D53C3118A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D4BDD-9C45-4B71-87B8-095532B684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CB5EC-BCCF-454B-A6BE-31C9A13321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8803A-857B-4477-B7CB-567A7FE95F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0684F-96FD-40BF-AEE3-8F06480136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BF464-0C61-4B12-81DF-C5D1D20E91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F2C3F-6B69-4117-A972-3E548C52FB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1AB8C-232C-484D-9621-44DAC511D6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C6EAF3-F094-41C6-AA3A-12B364BAE0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613C05-898A-4280-A20E-D629F7E4C7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62F6B-3F12-48D8-8F6E-A1169CC409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42A53-05E6-4873-9D4A-FE9AEF3B95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13CD5-EB89-4233-A854-7531C87854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04DBF6-D2BD-417F-95B8-D5EDC66C97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1331E6-F5C6-4808-ADCB-784C5C464F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AB0E3C-84DC-48E8-85A4-63B7E8C99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2900B9-5B8D-4BA3-9208-5A25C068BB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3122B-0A02-4175-A7B5-8D1B49BBDA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E9C73C-1927-42D7-83E5-591ADD418E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FBAD3-16A0-4564-9427-BE5B6E2336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pic>
        <p:nvPicPr>
          <p:cNvPr id="1" name="Image 2" descr="logooutline.eps"/>
          <p:cNvPicPr/>
          <p:nvPr/>
        </p:nvPicPr>
        <p:blipFill>
          <a:blip r:embed="rId3"/>
          <a:stretch/>
        </p:blipFill>
        <p:spPr>
          <a:xfrm>
            <a:off x="5106240" y="710280"/>
            <a:ext cx="1989000" cy="1968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60610-3314-4C20-B0DF-185E6953416E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84C5C1-7A37-45C9-8F32-B17D787FF40F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125" name="TextBox 3"/>
          <p:cNvSpPr/>
          <p:nvPr/>
        </p:nvSpPr>
        <p:spPr>
          <a:xfrm>
            <a:off x="407880" y="6196320"/>
            <a:ext cx="1137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5231880" y="2244960"/>
            <a:ext cx="1726920" cy="17269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oi.org/10.1140/epjp/s13360-021-01348-5" TargetMode="External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hyperlink" Target="https://www.youtube.com/watch?v=Q81RR3yKn30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4560" cy="21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for Optic </a:t>
            </a:r>
            <a:r>
              <a:rPr b="1" lang="en-US" sz="5000" spc="-1" strike="noStrike">
                <a:solidFill>
                  <a:srgbClr val="ffffff"/>
                </a:solidFill>
                <a:latin typeface="Arial"/>
                <a:ea typeface="DejaVu Sans"/>
              </a:rPr>
              <a:t>Correction in the LHC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456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23/04/2023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Example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ftr" idx="29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30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E84676-951D-4422-A91C-1A20F0A82C87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 idx="31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69029D80-88F2-43F2-A97A-E9971E875E0E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CuadroTexto 7"/>
          <p:cNvSpPr/>
          <p:nvPr/>
        </p:nvSpPr>
        <p:spPr>
          <a:xfrm>
            <a:off x="4461120" y="5480280"/>
            <a:ext cx="3615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5. Quadrupole error prediction using linear reg. (random sample)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914400" y="1437840"/>
            <a:ext cx="4621320" cy="371520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5535720" y="1437840"/>
            <a:ext cx="4979880" cy="36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Histogram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 idx="32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3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93AA7-442C-4CD9-9462-D0C7268E7F02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 idx="34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C41955D-4F7D-45E5-BD0B-64E9EDF76D11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CuadroTexto 9"/>
          <p:cNvSpPr/>
          <p:nvPr/>
        </p:nvSpPr>
        <p:spPr>
          <a:xfrm>
            <a:off x="4461120" y="5443920"/>
            <a:ext cx="361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6. Relative error histograms for 200 test samples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371600" y="1546560"/>
            <a:ext cx="4648680" cy="348264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6172200" y="1600200"/>
            <a:ext cx="4572000" cy="342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Error Histogram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ftr" idx="35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36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A37D5-8ACA-4275-A3ED-CBBD02B5B025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 idx="37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5EEF7938-7730-4E3F-9C10-689A26836FBE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CuadroTexto 2"/>
          <p:cNvSpPr/>
          <p:nvPr/>
        </p:nvSpPr>
        <p:spPr>
          <a:xfrm>
            <a:off x="4461120" y="5443920"/>
            <a:ext cx="361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7. Example of worse performing sample (Triplets!)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930600" y="1437840"/>
            <a:ext cx="4555800" cy="366264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897520" y="1437840"/>
            <a:ext cx="4846680" cy="35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Performance for different magnets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ftr" idx="38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39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C31E8-9BD5-4D54-86CF-E844BC22177A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dt" idx="40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0BBB648A-2473-4504-B1B4-57096F5849AB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10760" y="1440720"/>
            <a:ext cx="112503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Unexpected! R2 slightly worse or similar for triplet errors, expected better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MAE Is not a great indicator since error generation is different for triplet and arc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7" name="Content Placeholder 1"/>
          <p:cNvGraphicFramePr/>
          <p:nvPr/>
        </p:nvGraphicFramePr>
        <p:xfrm>
          <a:off x="410760" y="1440720"/>
          <a:ext cx="10699200" cy="1116360"/>
        </p:xfrm>
        <a:graphic>
          <a:graphicData uri="http://schemas.openxmlformats.org/drawingml/2006/table">
            <a:tbl>
              <a:tblPr/>
              <a:tblGrid>
                <a:gridCol w="3566520"/>
                <a:gridCol w="3566520"/>
                <a:gridCol w="3566520"/>
              </a:tblGrid>
              <a:tr h="372240"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Magnets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Correlation Coefficient: R2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Mean Absolute Error: MAE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Triplet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0.853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4.67e-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0.843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4.83e-06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Arc + Triplet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3.45e-06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0.872</a:t>
                      </a:r>
                      <a:endParaRPr b="1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3.69e-06</a:t>
                      </a:r>
                      <a:endParaRPr b="1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4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2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A7F9CB-3754-4E0A-AD92-2CEA9201CAB4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 idx="43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6FCEB10A-C08B-4981-9B45-B2DB7FA8F9C8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07880" y="1592280"/>
            <a:ext cx="112503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Improvement in simulation with respect to 2016, maybe because of the decrease in degeneracy in the arc magnets.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Linear regression shows better results than ridge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Triplet errors prediction is more challenging than arc magnet error prediction in our case obtaining worse samples and worse R2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Testing the model on real world data is the next step and most important!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slides: Results for 45CM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4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45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6ED23-BABD-43DB-9279-D3465B22CA03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dt" idx="46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09C5D438-7163-432A-A88D-4A66C5EC6B85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7" name="CuadroTexto 3"/>
          <p:cNvSpPr/>
          <p:nvPr/>
        </p:nvSpPr>
        <p:spPr>
          <a:xfrm>
            <a:off x="6172200" y="5324040"/>
            <a:ext cx="361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8. Quadrupole error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histograms for 200 test samples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7"/>
          <p:cNvSpPr txBox="1"/>
          <p:nvPr/>
        </p:nvSpPr>
        <p:spPr>
          <a:xfrm>
            <a:off x="408240" y="1592640"/>
            <a:ext cx="3706560" cy="34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Triplet quadrupole performance is worse than in arc. Maybe the errors generated for 40CM in 2016 are too big for 30CM. Testing for 45 CM optics.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556960" y="1437840"/>
            <a:ext cx="5187240" cy="388620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 txBox="1"/>
          <p:nvPr/>
        </p:nvSpPr>
        <p:spPr>
          <a:xfrm>
            <a:off x="408240" y="3429000"/>
            <a:ext cx="416376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Train: R2 = 0.895     MAE = 3.118e-06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Test: R2 = 0.884      MAE = 3.292e-06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457200" y="4543200"/>
            <a:ext cx="3429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R2 Test 0.872 for 30CM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results, hypothesis is wrong.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Data pipeline.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learning-based reconstruction of magnet errors in circular accelerators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by E. Fol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2021,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1"/>
              </a:rPr>
              <a:t>https://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doi.org/10.1140/epjp/s13360-021-01348-5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Example Ridge regression.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Regularization Part 1: Ridge (L2) Regression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by J. Stamer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2018,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https://www.youtube.com/watch?v=Q81RR3yKn30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Presenter | 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C1EABC-2451-4E5F-A76E-F16DCFC5ED3F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6E511C1-1E58-442F-B398-4EE5D33FE97F}" type="datetime3">
              <a:rPr lang="en-US"/>
              <a:t>April 24,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713880" y="1336320"/>
            <a:ext cx="56865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 </a:t>
            </a:r>
            <a:endParaRPr b="0" lang="en-US" sz="1800" spc="-1" strike="noStrike"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Error simulation</a:t>
            </a:r>
            <a:endParaRPr b="0" lang="en-US" sz="1400" spc="-1" strike="noStrike"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ML Model evaluation</a:t>
            </a:r>
            <a:endParaRPr b="0" lang="en-US" sz="1400" spc="-1" strike="noStrike"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1800" spc="-1" strike="noStrike"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Backup slides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Summary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7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315200" y="2286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CF627F-4998-4F30-8813-6911F99F537A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1691652-4D58-4698-86FD-F541496C74E1}" type="datetime3">
              <a:rPr lang="en-US"/>
              <a:t>April 24,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Introduction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8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9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6C859D-935E-47D1-AFB3-FF97656DE4D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10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305FCC6-5DF2-4BC3-A1EB-525D5A94C2A8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6"/>
          <p:cNvSpPr/>
          <p:nvPr/>
        </p:nvSpPr>
        <p:spPr>
          <a:xfrm>
            <a:off x="407880" y="1592280"/>
            <a:ext cx="772668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Actual methods for quadrupole magnetic error correction consist on knob tuning, response matrix …</a:t>
            </a:r>
            <a:endParaRPr b="0" lang="en-US" sz="2100" spc="-1" strike="noStrike"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Problems, no information on the actual magnet errors</a:t>
            </a:r>
            <a:endParaRPr b="0" lang="en-US" sz="1800" spc="-1" strike="noStrike"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Correcting the optics, but not the actual magnet errors!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Machine learning promises multiple new ways to manage quadrupole errors</a:t>
            </a:r>
            <a:endParaRPr b="0" lang="en-US" sz="2100" spc="-1" strike="noStrike"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The effect of magnet errors on optics can be calculated using simulation software</a:t>
            </a:r>
            <a:endParaRPr b="0" lang="en-US" sz="1800" spc="-1" strike="noStrike"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ML can be used to model the relation between optics and errors </a:t>
            </a: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 regardless on how complex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6" name="Imagen 1" descr=""/>
          <p:cNvPicPr/>
          <p:nvPr/>
        </p:nvPicPr>
        <p:blipFill>
          <a:blip r:embed="rId1"/>
          <a:stretch/>
        </p:blipFill>
        <p:spPr>
          <a:xfrm>
            <a:off x="8323920" y="1438920"/>
            <a:ext cx="2485440" cy="1913760"/>
          </a:xfrm>
          <a:prstGeom prst="rect">
            <a:avLst/>
          </a:prstGeom>
          <a:ln w="0">
            <a:noFill/>
          </a:ln>
        </p:spPr>
      </p:pic>
      <p:pic>
        <p:nvPicPr>
          <p:cNvPr id="177" name="Imagen 2" descr=""/>
          <p:cNvPicPr/>
          <p:nvPr/>
        </p:nvPicPr>
        <p:blipFill>
          <a:blip r:embed="rId2"/>
          <a:stretch/>
        </p:blipFill>
        <p:spPr>
          <a:xfrm>
            <a:off x="8135640" y="3715200"/>
            <a:ext cx="2971440" cy="17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515160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Generating random quadrupole strength errors and calculating the corresponding twiss parameters for data generation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Possible improvements to data generation include using MAD-NG or adding noise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Data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1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sldNum" idx="12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266A48-5086-4025-A359-542EF4C687C1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dt" idx="13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72F7D986-1478-4E73-B96D-C867EFFFECBE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83" name="Imagen 5" descr=""/>
          <p:cNvPicPr/>
          <p:nvPr/>
        </p:nvPicPr>
        <p:blipFill>
          <a:blip r:embed="rId1"/>
          <a:stretch/>
        </p:blipFill>
        <p:spPr>
          <a:xfrm>
            <a:off x="5680440" y="1592280"/>
            <a:ext cx="5687280" cy="3440880"/>
          </a:xfrm>
          <a:prstGeom prst="rect">
            <a:avLst/>
          </a:prstGeom>
          <a:ln w="0">
            <a:noFill/>
          </a:ln>
        </p:spPr>
      </p:pic>
      <p:sp>
        <p:nvSpPr>
          <p:cNvPr id="184" name="CuadroTexto 6"/>
          <p:cNvSpPr/>
          <p:nvPr/>
        </p:nvSpPr>
        <p:spPr>
          <a:xfrm>
            <a:off x="7647840" y="4692960"/>
            <a:ext cx="318204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Data pipeline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Imagen 9" descr=""/>
          <p:cNvPicPr/>
          <p:nvPr/>
        </p:nvPicPr>
        <p:blipFill>
          <a:blip r:embed="rId2"/>
          <a:stretch/>
        </p:blipFill>
        <p:spPr>
          <a:xfrm>
            <a:off x="1281960" y="3103200"/>
            <a:ext cx="3547440" cy="582120"/>
          </a:xfrm>
          <a:prstGeom prst="rect">
            <a:avLst/>
          </a:prstGeom>
          <a:ln w="0">
            <a:noFill/>
          </a:ln>
        </p:spPr>
      </p:pic>
      <p:pic>
        <p:nvPicPr>
          <p:cNvPr id="186" name="Imagen 10" descr=""/>
          <p:cNvPicPr/>
          <p:nvPr/>
        </p:nvPicPr>
        <p:blipFill>
          <a:blip r:embed="rId3"/>
          <a:stretch/>
        </p:blipFill>
        <p:spPr>
          <a:xfrm>
            <a:off x="2762640" y="2549520"/>
            <a:ext cx="591840" cy="5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650952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Ridge and Linear Regression: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Least squares regression with L2 regularization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Bagging: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Training using ten different subsets of data and averaging the results.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This methods decreases variance of the model and overfitting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ML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ftr" idx="1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sldNum" idx="15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ECF64-4741-4056-954C-C9632CD531D0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dt" idx="16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C28EFEE8-8B3A-4357-B012-1A3F12FAE608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92" name="Imagen 8" descr=""/>
          <p:cNvPicPr/>
          <p:nvPr/>
        </p:nvPicPr>
        <p:blipFill>
          <a:blip r:embed="rId1"/>
          <a:stretch/>
        </p:blipFill>
        <p:spPr>
          <a:xfrm>
            <a:off x="1036080" y="1996200"/>
            <a:ext cx="4159800" cy="98604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2" descr="enter image description here"/>
          <p:cNvPicPr/>
          <p:nvPr/>
        </p:nvPicPr>
        <p:blipFill>
          <a:blip r:embed="rId2"/>
          <a:stretch/>
        </p:blipFill>
        <p:spPr>
          <a:xfrm>
            <a:off x="7354440" y="1381320"/>
            <a:ext cx="3752280" cy="3685320"/>
          </a:xfrm>
          <a:prstGeom prst="rect">
            <a:avLst/>
          </a:prstGeom>
          <a:ln w="0">
            <a:noFill/>
          </a:ln>
        </p:spPr>
      </p:pic>
      <p:sp>
        <p:nvSpPr>
          <p:cNvPr id="194" name="CuadroTexto 13"/>
          <p:cNvSpPr/>
          <p:nvPr/>
        </p:nvSpPr>
        <p:spPr>
          <a:xfrm>
            <a:off x="7647840" y="4692960"/>
            <a:ext cx="36151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Example Ridge regression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Simulation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17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8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7396C-C42D-4331-A777-6362C98C10A1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9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A9A72037-6873-43B4-8DA1-6D691B4F1D47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07880" y="1592280"/>
            <a:ext cx="112503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Elena used 2016 40 CM optics so the whole MADX script had to be updated, repurposing error generation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80k</a:t>
            </a:r>
            <a:r>
              <a:rPr b="1" lang="es-ES" sz="1800" spc="-1" strike="noStrike">
                <a:solidFill>
                  <a:srgbClr val="2f2f2f"/>
                </a:solidFill>
                <a:latin typeface="Arial"/>
                <a:ea typeface="DejaVu Sans"/>
              </a:rPr>
              <a:t> Samples using 2023 30 CM optics, errors seem to be too big for this optics 15% of twiss failed!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2f2f2f"/>
                </a:solidFill>
                <a:latin typeface="Arial"/>
                <a:ea typeface="DejaVu Sans"/>
              </a:rPr>
              <a:t>80k Samples with  2023 45 CM, in this case 1-2% of twiss fail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All results shown are for 2023 30 CM optics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Simulation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ftr" idx="20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1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E3F13-63BD-4488-B70E-249FE49D5B75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dt" idx="22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D8CE913-2298-4346-A707-71F5D1BB53F1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04" name="Marcador de contenido 1" descr=""/>
          <p:cNvPicPr/>
          <p:nvPr/>
        </p:nvPicPr>
        <p:blipFill>
          <a:blip r:embed="rId1"/>
          <a:stretch/>
        </p:blipFill>
        <p:spPr>
          <a:xfrm>
            <a:off x="356040" y="1256760"/>
            <a:ext cx="5358600" cy="4001040"/>
          </a:xfrm>
          <a:prstGeom prst="rect">
            <a:avLst/>
          </a:prstGeom>
          <a:ln w="0">
            <a:noFill/>
          </a:ln>
        </p:spPr>
      </p:pic>
      <p:pic>
        <p:nvPicPr>
          <p:cNvPr id="205" name="Marcador de contenido 2" descr=""/>
          <p:cNvPicPr/>
          <p:nvPr/>
        </p:nvPicPr>
        <p:blipFill>
          <a:blip r:embed="rId2"/>
          <a:stretch/>
        </p:blipFill>
        <p:spPr>
          <a:xfrm>
            <a:off x="5902200" y="1281960"/>
            <a:ext cx="5299200" cy="3975840"/>
          </a:xfrm>
          <a:prstGeom prst="rect">
            <a:avLst/>
          </a:prstGeom>
          <a:ln w="0">
            <a:noFill/>
          </a:ln>
        </p:spPr>
      </p:pic>
      <p:sp>
        <p:nvSpPr>
          <p:cNvPr id="206" name="CuadroTexto 8"/>
          <p:cNvSpPr/>
          <p:nvPr/>
        </p:nvSpPr>
        <p:spPr>
          <a:xfrm>
            <a:off x="4461120" y="5480280"/>
            <a:ext cx="3615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3. Example Beta Beating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Model Training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ftr" idx="23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24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6F9571-41D3-4AA4-BBFB-1550AB7DDDC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25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A858A092-93A8-4390-84C8-11B3D84C8625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07880" y="1564920"/>
            <a:ext cx="112503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685800" y="1243800"/>
            <a:ext cx="5486400" cy="41101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5921640" y="1243800"/>
            <a:ext cx="5508360" cy="4126680"/>
          </a:xfrm>
          <a:prstGeom prst="rect">
            <a:avLst/>
          </a:prstGeom>
          <a:ln w="0">
            <a:noFill/>
          </a:ln>
        </p:spPr>
      </p:pic>
      <p:sp>
        <p:nvSpPr>
          <p:cNvPr id="214" name="CuadroTexto 1"/>
          <p:cNvSpPr/>
          <p:nvPr/>
        </p:nvSpPr>
        <p:spPr>
          <a:xfrm>
            <a:off x="4461120" y="5480280"/>
            <a:ext cx="361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4. Training for different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samples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Model Training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ftr" idx="26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27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32BF17-D138-4966-8A6B-61D2E9A0EC82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dt" idx="28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4D679BE1-A2DC-437E-9F33-2620AAD2FE1E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24,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407880" y="1564920"/>
            <a:ext cx="112503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 regression: Not worth considering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45CM optics results are similar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0" name="Content Placeholder 2"/>
          <p:cNvGraphicFramePr/>
          <p:nvPr/>
        </p:nvGraphicFramePr>
        <p:xfrm>
          <a:off x="408240" y="1587240"/>
          <a:ext cx="10699200" cy="1116360"/>
        </p:xfrm>
        <a:graphic>
          <a:graphicData uri="http://schemas.openxmlformats.org/drawingml/2006/table">
            <a:tbl>
              <a:tblPr/>
              <a:tblGrid>
                <a:gridCol w="3566520"/>
                <a:gridCol w="3566520"/>
                <a:gridCol w="3566520"/>
              </a:tblGrid>
              <a:tr h="372240"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Correlation Coefficient: R2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Mean Absolute Error: 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Ridge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4.67e-06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4.83e-06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3.45e-06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0.872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3.69e-06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870</TotalTime>
  <Application>LibreOffice/7.3.7.2$Linux_X86_64 LibreOffice_project/30$Build-2</Application>
  <AppVersion>15.0000</AppVersion>
  <Words>400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2023-02-02T09:19:18Z</dcterms:created>
  <dc:creator>Windows User</dc:creator>
  <dc:description/>
  <dc:language>en-US</dc:language>
  <cp:lastModifiedBy/>
  <dcterms:modified xsi:type="dcterms:W3CDTF">2023-04-24T14:03:25Z</dcterms:modified>
  <cp:revision>36</cp:revision>
  <dc:subject/>
  <dc:title>Machine Learning for Optic Correction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11</vt:i4>
  </property>
</Properties>
</file>