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856" r:id="rId4"/>
  </p:sldMasterIdLst>
  <p:sldIdLst>
    <p:sldId id="256" r:id="rId5"/>
    <p:sldId id="281" r:id="rId6"/>
    <p:sldId id="262" r:id="rId7"/>
    <p:sldId id="290" r:id="rId8"/>
    <p:sldId id="291" r:id="rId9"/>
    <p:sldId id="306" r:id="rId10"/>
    <p:sldId id="296" r:id="rId11"/>
    <p:sldId id="294" r:id="rId12"/>
    <p:sldId id="297" r:id="rId13"/>
    <p:sldId id="300" r:id="rId14"/>
    <p:sldId id="298" r:id="rId15"/>
    <p:sldId id="301" r:id="rId16"/>
    <p:sldId id="289" r:id="rId17"/>
    <p:sldId id="293" r:id="rId18"/>
    <p:sldId id="304" r:id="rId19"/>
    <p:sldId id="305" r:id="rId20"/>
    <p:sldId id="280" r:id="rId21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75" d="100"/>
          <a:sy n="75" d="100"/>
        </p:scale>
        <p:origin x="115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DAC299-D59D-40B9-9A93-5D4F8304B28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7FCA73-C286-4C9B-984D-E0A243D3413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E5639F-6713-41A4-ABE7-82209E9918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412D41-BDB2-4A11-856F-C954CCE1830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4E0B5B-8E8C-4285-9A54-555CB37B2A4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D2E4ED-7722-4B7A-8739-5767453EA53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8A63C0-4350-4E3C-9D48-FCAF6F9ED35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D479B5-1C1F-46C0-B546-8325EB077F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11CE41-2CDF-4116-BBCA-90F83403EC2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C50171-5D34-45C3-AE60-D3CC6B2B692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1D376E-B10C-4020-9BD6-51CEDAEF530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9EF0A-7B0B-4D78-832D-0FB3BE1984E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5D60AA-C749-4F21-9940-4F80A0CFEA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5BB590-13D9-43C0-AC18-3E7A87CFD94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B68624-CCD0-4D2E-A846-20B1847BD7C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C093DF-01DF-4685-9488-47A9C616741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719AE4-CC7D-46B3-B5EA-7A90C552B92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B836EE-2086-4229-B47F-5D632B6BD1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1D4B9F-B139-4473-8DD1-4A59484A57E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26AB83-7B95-4A9A-8044-D1D1452C19B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DCE0B-3571-4017-9CE0-9230FDC6F74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8A91D5-766F-423E-A56E-AEDA4EB2F62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93B716-0456-45B1-A280-76F5DC036A8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6F2E91-F5F1-47AC-A460-96D847D8FE1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pic>
        <p:nvPicPr>
          <p:cNvPr id="5" name="Image 2" descr="logooutline.eps"/>
          <p:cNvPicPr/>
          <p:nvPr/>
        </p:nvPicPr>
        <p:blipFill>
          <a:blip r:embed="rId15"/>
          <a:stretch/>
        </p:blipFill>
        <p:spPr>
          <a:xfrm>
            <a:off x="5106240" y="710280"/>
            <a:ext cx="1989720" cy="1969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FC2FB-D7EC-4BCC-B743-BFD3AF294E0C}" type="slidenum">
              <a:rPr lang="en-US" sz="10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3AD25-1758-4C83-8C70-52C7D7E32DF8}" type="slidenum">
              <a:rPr lang="en-US" sz="10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671" name="TextBox 3"/>
          <p:cNvSpPr/>
          <p:nvPr/>
        </p:nvSpPr>
        <p:spPr>
          <a:xfrm>
            <a:off x="407880" y="6196320"/>
            <a:ext cx="1137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CH" sz="1800" b="0" strike="noStrike" spc="-1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72" name="Picture 4"/>
          <p:cNvPicPr/>
          <p:nvPr/>
        </p:nvPicPr>
        <p:blipFill>
          <a:blip r:embed="rId15"/>
          <a:stretch/>
        </p:blipFill>
        <p:spPr>
          <a:xfrm>
            <a:off x="5231880" y="2244960"/>
            <a:ext cx="1727640" cy="1727640"/>
          </a:xfrm>
          <a:prstGeom prst="rect">
            <a:avLst/>
          </a:prstGeom>
          <a:ln w="0">
            <a:noFill/>
          </a:ln>
        </p:spPr>
      </p:pic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0/epjp/s13360-021-01348-5" TargetMode="External"/><Relationship Id="rId2" Type="http://schemas.openxmlformats.org/officeDocument/2006/relationships/hyperlink" Target="https://commons.wikimedia.org/w/index.php?curid=84842869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ommons.wikimedia.org/w/index.php?curid=8484286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0/epjp/s13360-021-01348-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5280" cy="215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000" b="1" strike="noStrike" spc="-1" dirty="0">
                <a:solidFill>
                  <a:srgbClr val="FFFFFF"/>
                </a:solidFill>
                <a:latin typeface="Arial"/>
              </a:rPr>
              <a:t>Machine Learning for </a:t>
            </a:r>
            <a:r>
              <a:rPr lang="en-US" sz="5000" b="1" spc="-1" dirty="0" smtClean="0">
                <a:solidFill>
                  <a:srgbClr val="FFFFFF"/>
                </a:solidFill>
                <a:latin typeface="Arial"/>
              </a:rPr>
              <a:t>Non Linear Corrections in the LHC</a:t>
            </a:r>
            <a:br>
              <a:rPr lang="en-US" sz="5000" b="1" spc="-1" dirty="0" smtClean="0">
                <a:solidFill>
                  <a:srgbClr val="FFFFFF"/>
                </a:solidFill>
                <a:latin typeface="Arial"/>
              </a:rPr>
            </a:br>
            <a:endParaRPr lang="en-US" sz="5000" b="0" strike="noStrike" spc="-1" dirty="0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5280" cy="80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Alejandro Börjesson Carazo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Arial"/>
              </a:rPr>
              <a:t>21/08/2023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600" b="1" spc="-1" dirty="0">
                <a:solidFill>
                  <a:srgbClr val="0033A0"/>
                </a:solidFill>
              </a:rPr>
              <a:t>Results: MADNG vs PTC for RDT tracking</a:t>
            </a:r>
            <a:endParaRPr lang="en-US" sz="36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7" name="Content Placeholder 12"/>
              <p:cNvGraphicFramePr/>
              <p:nvPr>
                <p:extLst>
                  <p:ext uri="{D42A27DB-BD31-4B8C-83A1-F6EECF244321}">
                    <p14:modId xmlns:p14="http://schemas.microsoft.com/office/powerpoint/2010/main" val="1131231673"/>
                  </p:ext>
                </p:extLst>
              </p:nvPr>
            </p:nvGraphicFramePr>
            <p:xfrm>
              <a:off x="407880" y="1842740"/>
              <a:ext cx="11375280" cy="2054800"/>
            </p:xfrm>
            <a:graphic>
              <a:graphicData uri="http://schemas.openxmlformats.org/drawingml/2006/table">
                <a:tbl>
                  <a:tblPr/>
                  <a:tblGrid>
                    <a:gridCol w="2275056"/>
                    <a:gridCol w="2275056"/>
                    <a:gridCol w="2275056"/>
                    <a:gridCol w="2275056"/>
                    <a:gridCol w="2275056"/>
                  </a:tblGrid>
                  <a:tr h="372240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s-ES" sz="1800" b="1" spc="-1" dirty="0" smtClean="0">
                              <a:solidFill>
                                <a:schemeClr val="bg1"/>
                              </a:solidFill>
                            </a:rPr>
                            <a:t>RMS 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spc="-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 spc="-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s-E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𝟑𝟎𝟎𝟎</m:t>
                                      </m:r>
                                    </m:sub>
                                    <m:sup>
                                      <m: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𝑴𝑨𝑫𝑵𝑮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s-ES" sz="1800" b="1" spc="-1" dirty="0" smtClean="0">
                              <a:solidFill>
                                <a:schemeClr val="bg1"/>
                              </a:solidFill>
                            </a:rPr>
                            <a:t>RMS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i="0" spc="-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800" b="1" spc="-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 spc="-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s-E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𝟑𝟎𝟎𝟎</m:t>
                                      </m:r>
                                    </m:sub>
                                    <m:sup>
                                      <m: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𝑷𝑻𝑪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s-ES" sz="1800" b="1" spc="-1" dirty="0" smtClean="0">
                              <a:solidFill>
                                <a:schemeClr val="bg1"/>
                              </a:solidFill>
                            </a:rPr>
                            <a:t>RMS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i="0" spc="-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 spc="-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s-E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𝟑𝟎𝟎𝟎</m:t>
                                      </m:r>
                                    </m:sub>
                                    <m:sup>
                                      <m: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𝑴𝑨𝑫𝑵𝑮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s-ES" sz="1800" b="1" spc="-1" dirty="0" smtClean="0">
                              <a:solidFill>
                                <a:schemeClr val="bg1"/>
                              </a:solidFill>
                            </a:rPr>
                            <a:t>RMS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i="0" spc="-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 spc="-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s-ES" sz="1800" b="1" i="1" spc="-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𝟑𝟎𝟎𝟎</m:t>
                                      </m:r>
                                    </m:sub>
                                    <m:sup>
                                      <m:r>
                                        <a:rPr lang="es-ES" sz="1800" b="1" i="1" spc="-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𝑷𝑻𝑪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</a:tr>
                  <a:tr h="372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US" sz="1800" b="0" strike="noStrike" spc="-1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Nominal</a:t>
                          </a:r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42.87036738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42.87037055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</a:tr>
                  <a:tr h="372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sz="1800" b="0" i="1" strike="noStrike" spc="-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ES" sz="1800" b="0" i="1" strike="noStrike" spc="-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 smtClean="0">
                              <a:latin typeface="Arial"/>
                            </a:rPr>
                            <a:t>  </a:t>
                          </a:r>
                          <a:r>
                            <a:rPr lang="en-US" sz="1800" b="0" strike="noStrike" spc="-1" baseline="0" dirty="0" smtClean="0">
                              <a:solidFill>
                                <a:srgbClr val="0033A0"/>
                              </a:solidFill>
                              <a:latin typeface="+mn-lt"/>
                            </a:rPr>
                            <a:t> in MQXA.3L2</a:t>
                          </a:r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1.4170 %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1.4197 %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43.46449129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43.46564095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US" sz="1800" b="0" strike="noStrike" spc="-1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WISE</a:t>
                          </a:r>
                          <a:r>
                            <a:rPr lang="en-US" sz="1800" b="0" strike="noStrike" spc="-1" baseline="0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 Errors in triplets</a:t>
                          </a:r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0.469297 %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0.469374 %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43.07155673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43.07159292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37" name="Content Placeholder 12"/>
              <p:cNvGraphicFramePr/>
              <p:nvPr>
                <p:extLst>
                  <p:ext uri="{D42A27DB-BD31-4B8C-83A1-F6EECF244321}">
                    <p14:modId xmlns:p14="http://schemas.microsoft.com/office/powerpoint/2010/main" val="1131231673"/>
                  </p:ext>
                </p:extLst>
              </p:nvPr>
            </p:nvGraphicFramePr>
            <p:xfrm>
              <a:off x="407880" y="1842740"/>
              <a:ext cx="11375280" cy="2054800"/>
            </p:xfrm>
            <a:graphic>
              <a:graphicData uri="http://schemas.openxmlformats.org/drawingml/2006/table">
                <a:tbl>
                  <a:tblPr/>
                  <a:tblGrid>
                    <a:gridCol w="2275056"/>
                    <a:gridCol w="2275056"/>
                    <a:gridCol w="2275056"/>
                    <a:gridCol w="2275056"/>
                    <a:gridCol w="2275056"/>
                  </a:tblGrid>
                  <a:tr h="402400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solidFill>
                          <a:srgbClr val="0033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blipFill rotWithShape="0">
                          <a:blip r:embed="rId2"/>
                          <a:stretch>
                            <a:fillRect l="-99733" t="-3030" r="-300000" b="-4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blipFill rotWithShape="0">
                          <a:blip r:embed="rId2"/>
                          <a:stretch>
                            <a:fillRect l="-200268" t="-3030" r="-200804" b="-4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blipFill rotWithShape="0">
                          <a:blip r:embed="rId2"/>
                          <a:stretch>
                            <a:fillRect l="-299465" t="-3030" r="-100267" b="-4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>
                          <a:solidFill>
                            <a:srgbClr val="0033A0"/>
                          </a:solidFill>
                        </a:lnT>
                        <a:lnB w="25200">
                          <a:solidFill>
                            <a:srgbClr val="0033A0"/>
                          </a:solidFill>
                        </a:lnB>
                        <a:blipFill rotWithShape="0">
                          <a:blip r:embed="rId2"/>
                          <a:stretch>
                            <a:fillRect l="-400536" t="-3030" r="-536" b="-434848"/>
                          </a:stretch>
                        </a:blipFill>
                      </a:tcPr>
                    </a:tc>
                  </a:tr>
                  <a:tr h="3722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US" sz="1800" b="0" strike="noStrike" spc="-1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Nominal</a:t>
                          </a:r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0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42.87036738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42.87037055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 w="25200" cap="flat" cmpd="sng" algn="ctr">
                          <a:solidFill>
                            <a:srgbClr val="0033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21698" r="-40107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1.4170 %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1.4197 %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43.46449129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43.46564095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US" sz="1800" b="0" strike="noStrike" spc="-1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WISE</a:t>
                          </a:r>
                          <a:r>
                            <a:rPr lang="en-US" sz="1800" b="0" strike="noStrike" spc="-1" baseline="0" dirty="0" smtClean="0">
                              <a:solidFill>
                                <a:srgbClr val="0033A0"/>
                              </a:solidFill>
                              <a:latin typeface="Arial"/>
                            </a:rPr>
                            <a:t> Errors in triplets</a:t>
                          </a:r>
                          <a:endParaRPr lang="en-US" sz="1800" b="0" strike="noStrike" spc="-1" dirty="0">
                            <a:latin typeface="Arial"/>
                          </a:endParaRPr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0.469297 %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0.469374 %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43.07155673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43.07159292</a:t>
                          </a:r>
                          <a:endParaRPr lang="es-ES" dirty="0"/>
                        </a:p>
                      </a:txBody>
                      <a:tcPr marL="91800" marR="9180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E7E8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PlaceHolder 5"/>
          <p:cNvSpPr>
            <a:spLocks noGrp="1"/>
          </p:cNvSpPr>
          <p:nvPr>
            <p:ph type="dt" idx="4294967295"/>
          </p:nvPr>
        </p:nvSpPr>
        <p:spPr>
          <a:xfrm>
            <a:off x="2579220" y="635652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pPr/>
              <a:t>23 August 2023</a:t>
            </a:fld>
            <a:endParaRPr lang="en-US" dirty="0"/>
          </a:p>
        </p:txBody>
      </p:sp>
      <p:sp>
        <p:nvSpPr>
          <p:cNvPr id="12" name="PlaceHolder 5"/>
          <p:cNvSpPr>
            <a:spLocks noGrp="1"/>
          </p:cNvSpPr>
          <p:nvPr>
            <p:ph type="dt" idx="4294967295"/>
          </p:nvPr>
        </p:nvSpPr>
        <p:spPr>
          <a:xfrm>
            <a:off x="5911700" y="6356520"/>
            <a:ext cx="153558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pPr/>
              <a:t>23 August 2023</a:t>
            </a:fld>
            <a:endParaRPr lang="en-US" dirty="0"/>
          </a:p>
        </p:txBody>
      </p:sp>
      <p:sp>
        <p:nvSpPr>
          <p:cNvPr id="13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4294967295"/>
          </p:nvPr>
        </p:nvSpPr>
        <p:spPr>
          <a:xfrm>
            <a:off x="1110276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10</a:t>
            </a:fld>
            <a:endParaRPr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27384" y="4157533"/>
            <a:ext cx="390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 smtClean="0"/>
              <a:t>Tab</a:t>
            </a:r>
            <a:r>
              <a:rPr lang="en-US" i="1" dirty="0" smtClean="0"/>
              <a:t> </a:t>
            </a:r>
            <a:r>
              <a:rPr lang="en-US" i="1" dirty="0" smtClean="0"/>
              <a:t>1</a:t>
            </a:r>
            <a:r>
              <a:rPr lang="en-US" i="1" dirty="0" smtClean="0"/>
              <a:t>. Example </a:t>
            </a:r>
            <a:r>
              <a:rPr lang="en-US" i="1" dirty="0" smtClean="0"/>
              <a:t>cost function</a:t>
            </a:r>
            <a:r>
              <a:rPr lang="en-US" i="1" dirty="0" smtClean="0"/>
              <a:t> comparison</a:t>
            </a:r>
            <a:endParaRPr lang="en-US" i="1" spc="-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laceHolder 1"/>
              <p:cNvSpPr txBox="1">
                <a:spLocks/>
              </p:cNvSpPr>
              <p:nvPr/>
            </p:nvSpPr>
            <p:spPr>
              <a:xfrm>
                <a:off x="407880" y="4958080"/>
                <a:ext cx="11375280" cy="1241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endParaRPr lang="en-US" sz="2100" b="1" spc="-1" dirty="0" smtClean="0">
                  <a:solidFill>
                    <a:srgbClr val="2F2F2F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r>
                  <a:rPr lang="es-ES" sz="2100" b="1" spc="-1" dirty="0" err="1" smtClean="0">
                    <a:solidFill>
                      <a:srgbClr val="2F2F2F"/>
                    </a:solidFill>
                  </a:rPr>
                  <a:t>Differences</a:t>
                </a:r>
                <a:r>
                  <a:rPr lang="es-ES" sz="2100" b="1" spc="-1" dirty="0" smtClean="0">
                    <a:solidFill>
                      <a:srgbClr val="2F2F2F"/>
                    </a:solidFill>
                  </a:rPr>
                  <a:t>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</a:rPr>
                  <a:t>between</a:t>
                </a:r>
                <a:r>
                  <a:rPr lang="es-ES" sz="2100" b="1" spc="-1" dirty="0" smtClean="0">
                    <a:solidFill>
                      <a:srgbClr val="2F2F2F"/>
                    </a:solidFill>
                  </a:rPr>
                  <a:t> scripts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</a:rPr>
                  <a:t>ranging</a:t>
                </a:r>
                <a:r>
                  <a:rPr lang="es-ES" sz="2100" b="1" spc="-1" dirty="0">
                    <a:solidFill>
                      <a:srgbClr val="2F2F2F"/>
                    </a:solidFill>
                  </a:rPr>
                  <a:t>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</a:rPr>
                  <a:t>between</a:t>
                </a:r>
                <a:r>
                  <a:rPr lang="es-ES" sz="2100" b="1" spc="-1" dirty="0" smtClean="0">
                    <a:solidFill>
                      <a:srgbClr val="2F2F2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100" b="1" i="1" spc="-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s-ES" sz="2100" b="1" i="1" spc="-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%,  </m:t>
                    </m:r>
                    <m:r>
                      <a:rPr lang="es-ES" sz="2100" b="1" i="1" spc="-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100" b="1" i="1" spc="-1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sz="2100" b="1" i="1" spc="-1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ES" sz="2100" b="1" spc="-1" dirty="0" smtClean="0">
                    <a:solidFill>
                      <a:srgbClr val="2F2F2F"/>
                    </a:solidFill>
                    <a:latin typeface="Arial"/>
                  </a:rPr>
                  <a:t> more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  <a:latin typeface="Arial"/>
                  </a:rPr>
                  <a:t>than</a:t>
                </a:r>
                <a:r>
                  <a:rPr lang="es-ES" sz="2100" b="1" spc="-1" dirty="0" smtClean="0">
                    <a:solidFill>
                      <a:srgbClr val="2F2F2F"/>
                    </a:solidFill>
                    <a:latin typeface="Arial"/>
                  </a:rPr>
                  <a:t>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  <a:latin typeface="Arial"/>
                  </a:rPr>
                  <a:t>enough</a:t>
                </a:r>
                <a:r>
                  <a:rPr lang="es-ES" sz="2100" b="1" spc="-1" dirty="0" smtClean="0">
                    <a:solidFill>
                      <a:srgbClr val="2F2F2F"/>
                    </a:solidFill>
                    <a:latin typeface="Arial"/>
                  </a:rPr>
                  <a:t> </a:t>
                </a:r>
                <a:r>
                  <a:rPr lang="es-ES" sz="2100" b="1" spc="-1" dirty="0" err="1" smtClean="0">
                    <a:solidFill>
                      <a:srgbClr val="2F2F2F"/>
                    </a:solidFill>
                    <a:latin typeface="Arial"/>
                  </a:rPr>
                  <a:t>for</a:t>
                </a:r>
                <a:r>
                  <a:rPr lang="es-ES" sz="2100" b="1" spc="-1" dirty="0" smtClean="0">
                    <a:solidFill>
                      <a:srgbClr val="2F2F2F"/>
                    </a:solidFill>
                    <a:latin typeface="Arial"/>
                  </a:rPr>
                  <a:t> ML</a:t>
                </a:r>
              </a:p>
              <a:p>
                <a:pPr algn="ctr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endParaRPr lang="en-US" sz="2100" b="1" spc="-1" dirty="0" smtClean="0">
                  <a:solidFill>
                    <a:srgbClr val="2F2F2F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8" name="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" y="4958080"/>
                <a:ext cx="11375280" cy="12418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7880" y="1930400"/>
                <a:ext cx="4885626" cy="42695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1800" b="1" spc="-1" dirty="0" smtClean="0">
                    <a:solidFill>
                      <a:srgbClr val="2F2F2F"/>
                    </a:solidFill>
                  </a:rPr>
                  <a:t>Trivial </a:t>
                </a:r>
                <a:r>
                  <a:rPr lang="en-US" sz="1800" b="1" spc="-1" dirty="0">
                    <a:solidFill>
                      <a:srgbClr val="2F2F2F"/>
                    </a:solidFill>
                  </a:rPr>
                  <a:t>unrealistic </a:t>
                </a:r>
                <a:r>
                  <a:rPr lang="en-US" sz="1800" b="1" spc="-1" dirty="0" smtClean="0">
                    <a:solidFill>
                      <a:srgbClr val="2F2F2F"/>
                    </a:solidFill>
                  </a:rPr>
                  <a:t>example, proof of concept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1800" b="1" spc="-1" dirty="0" smtClean="0">
                  <a:solidFill>
                    <a:srgbClr val="2F2F2F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1800" b="1" spc="-1" dirty="0" smtClean="0">
                    <a:solidFill>
                      <a:srgbClr val="2F2F2F"/>
                    </a:solidFill>
                    <a:latin typeface="Arial"/>
                  </a:rPr>
                  <a:t>Trying to </a:t>
                </a:r>
                <a:r>
                  <a:rPr lang="en-US" sz="1800" b="1" spc="-1" dirty="0" smtClean="0">
                    <a:solidFill>
                      <a:srgbClr val="2F2F2F"/>
                    </a:solidFill>
                  </a:rPr>
                  <a:t>correct MQXA.3L2 </a:t>
                </a:r>
                <a:r>
                  <a:rPr lang="en-US" sz="1800" b="1" spc="-1" dirty="0" smtClean="0">
                    <a:solidFill>
                      <a:srgbClr val="2F2F2F"/>
                    </a:solidFill>
                    <a:latin typeface="Arial"/>
                  </a:rPr>
                  <a:t>triplet using </a:t>
                </a:r>
                <a:r>
                  <a:rPr lang="es-ES" sz="1800" dirty="0" smtClean="0"/>
                  <a:t>MCSX.3L2 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s-ES" sz="1800" dirty="0" smtClean="0"/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1800" b="1" spc="-1" dirty="0">
                    <a:solidFill>
                      <a:srgbClr val="2F2F2F"/>
                    </a:solidFill>
                  </a:rPr>
                  <a:t>Convergence in 6 iterations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1800" b="1" spc="-1" dirty="0">
                  <a:solidFill>
                    <a:srgbClr val="2F2F2F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s-ES" sz="1800" b="1" spc="-1" dirty="0"/>
                  <a:t>RMS </a:t>
                </a:r>
                <a14:m>
                  <m:oMath xmlns:m="http://schemas.openxmlformats.org/officeDocument/2006/math">
                    <m:r>
                      <a:rPr lang="es-ES" sz="1800" b="1" spc="-1" dirty="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pc="-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pc="-1" dirty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  <m:t>𝟑𝟎𝟎𝟎</m:t>
                            </m:r>
                          </m:sub>
                          <m:sup>
                            <m: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  <m:t>𝑴𝑨𝑫𝑵𝑮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=1.417 %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s-ES" sz="1800" b="1" spc="-1" dirty="0"/>
                  <a:t>RMS </a:t>
                </a:r>
                <a14:m>
                  <m:oMath xmlns:m="http://schemas.openxmlformats.org/officeDocument/2006/math">
                    <m:r>
                      <a:rPr lang="es-ES" sz="1800" b="1" spc="-1" dirty="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pc="-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spc="-1" dirty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  <m:t>𝟑𝟎𝟎𝟎</m:t>
                            </m:r>
                          </m:sub>
                          <m:sup>
                            <m:r>
                              <a:rPr lang="es-ES" sz="1800" b="1" i="1" spc="-1" dirty="0">
                                <a:latin typeface="Cambria Math" panose="02040503050406030204" pitchFamily="18" charset="0"/>
                              </a:rPr>
                              <m:t>𝑴𝑨𝑫𝑵𝑮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spc="-1" dirty="0"/>
                  <a:t>=0</a:t>
                </a:r>
                <a:r>
                  <a:rPr lang="es-ES" sz="1800" dirty="0"/>
                  <a:t>.147%  kcsx3_l2= </a:t>
                </a:r>
                <a:r>
                  <a:rPr lang="es-ES" sz="1800" dirty="0"/>
                  <a:t>-</a:t>
                </a:r>
                <a:r>
                  <a:rPr lang="es-ES" sz="1800" dirty="0"/>
                  <a:t>0.00979</a:t>
                </a:r>
                <a:endParaRPr lang="es-ES" sz="1800" dirty="0"/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s-ES" sz="1800" dirty="0" smtClean="0"/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1800" b="1" spc="-1" dirty="0" smtClean="0">
                    <a:solidFill>
                      <a:srgbClr val="2F2F2F"/>
                    </a:solidFill>
                    <a:latin typeface="Arial"/>
                  </a:rPr>
                  <a:t>Planning on optimizing multiple RDTs at once</a:t>
                </a:r>
                <a:endParaRPr lang="en-US" sz="1800" spc="-1" dirty="0" smtClean="0"/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1800" spc="-1" dirty="0"/>
              </a:p>
            </p:txBody>
          </p:sp>
        </mc:Choice>
        <mc:Fallback>
          <p:sp>
            <p:nvSpPr>
              <p:cNvPr id="720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7880" y="1930400"/>
                <a:ext cx="4885626" cy="4269520"/>
              </a:xfrm>
              <a:prstGeom prst="rect">
                <a:avLst/>
              </a:prstGeom>
              <a:blipFill rotWithShape="0">
                <a:blip r:embed="rId2"/>
                <a:stretch>
                  <a:fillRect l="-2996" t="-1857" r="-749" b="-3571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Results: Simple Bayesian Optimization for </a:t>
            </a:r>
            <a:r>
              <a:rPr lang="en-US" sz="3600" b="1" spc="-1" dirty="0" err="1" smtClean="0">
                <a:solidFill>
                  <a:srgbClr val="0033A0"/>
                </a:solidFill>
                <a:latin typeface="Arial"/>
              </a:rPr>
              <a:t>sextupolar</a:t>
            </a: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 errors in the LHC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11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24 August 2023</a:t>
            </a:fld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6471908" y="4758065"/>
            <a:ext cx="390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 smtClean="0"/>
              <a:t>Fig </a:t>
            </a:r>
            <a:r>
              <a:rPr lang="en-US" i="1" dirty="0" smtClean="0"/>
              <a:t>4</a:t>
            </a:r>
            <a:r>
              <a:rPr lang="en-US" i="1" dirty="0" smtClean="0"/>
              <a:t>. </a:t>
            </a:r>
            <a:r>
              <a:rPr lang="en-US" i="1" dirty="0" smtClean="0"/>
              <a:t>Bayesian optimization results for ten iterations</a:t>
            </a:r>
            <a:endParaRPr lang="en-US" i="1" spc="-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96" y="2094155"/>
            <a:ext cx="3219364" cy="244988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0"/>
          <a:stretch/>
        </p:blipFill>
        <p:spPr>
          <a:xfrm>
            <a:off x="5293506" y="2390684"/>
            <a:ext cx="3247777" cy="20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11375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2100" b="1" spc="-1" dirty="0" smtClean="0">
                <a:solidFill>
                  <a:srgbClr val="2F2F2F"/>
                </a:solidFill>
                <a:latin typeface="Arial"/>
              </a:rPr>
              <a:t>Experience as a new user in MADNG vs MADX:</a:t>
            </a:r>
            <a:endParaRPr lang="en-US" sz="1700" b="1" spc="-1" dirty="0">
              <a:solidFill>
                <a:srgbClr val="2F2F2F"/>
              </a:solidFill>
            </a:endParaRP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pc="-1" dirty="0" smtClean="0">
                <a:solidFill>
                  <a:srgbClr val="2F2F2F"/>
                </a:solidFill>
              </a:rPr>
              <a:t>Since MADNG is still in development it has a steep learning curve as of today </a:t>
            </a:r>
            <a:endParaRPr lang="en-US" sz="1800" spc="-1" dirty="0">
              <a:solidFill>
                <a:srgbClr val="2F2F2F"/>
              </a:solidFill>
            </a:endParaRP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pc="-1" dirty="0" smtClean="0">
                <a:solidFill>
                  <a:srgbClr val="2F2F2F"/>
                </a:solidFill>
                <a:latin typeface="Arial"/>
              </a:rPr>
              <a:t>However since MADNG is based in </a:t>
            </a:r>
            <a:r>
              <a:rPr lang="en-US" sz="1700" spc="-1" dirty="0" err="1" smtClean="0">
                <a:solidFill>
                  <a:srgbClr val="2F2F2F"/>
                </a:solidFill>
                <a:latin typeface="Arial"/>
              </a:rPr>
              <a:t>LuaJIT</a:t>
            </a:r>
            <a:r>
              <a:rPr lang="en-US" sz="1700" spc="-1" dirty="0" smtClean="0">
                <a:solidFill>
                  <a:srgbClr val="2F2F2F"/>
                </a:solidFill>
                <a:latin typeface="Arial"/>
              </a:rPr>
              <a:t> this allows for more flexibility than MADX</a:t>
            </a:r>
            <a:endParaRPr lang="en-US" sz="2100" spc="-1" dirty="0" smtClean="0">
              <a:solidFill>
                <a:srgbClr val="2F2F2F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trike="noStrike" spc="-1" dirty="0" smtClean="0">
                <a:solidFill>
                  <a:srgbClr val="2F2F2F"/>
                </a:solidFill>
                <a:latin typeface="Arial"/>
              </a:rPr>
              <a:t>Using MADX-PTC a ML application for RDT optimization is not feasible, MADNG proves to be a very powerful tool, and much faster</a:t>
            </a:r>
            <a:endParaRPr lang="en-US" sz="1800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2100" b="1" spc="-1" dirty="0" smtClean="0">
                <a:solidFill>
                  <a:srgbClr val="2F2F2F"/>
                </a:solidFill>
                <a:latin typeface="Arial"/>
              </a:rPr>
              <a:t>ML For RDT optimization:</a:t>
            </a: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pc="-1" dirty="0" smtClean="0">
                <a:solidFill>
                  <a:srgbClr val="2F2F2F"/>
                </a:solidFill>
                <a:latin typeface="Arial"/>
              </a:rPr>
              <a:t>Further testing must be done to see how useful Bayesian optimization might be, more error types, more correctors…</a:t>
            </a: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pc="-1" dirty="0" smtClean="0">
                <a:solidFill>
                  <a:srgbClr val="2F2F2F"/>
                </a:solidFill>
                <a:latin typeface="Arial"/>
              </a:rPr>
              <a:t>A</a:t>
            </a:r>
            <a:r>
              <a:rPr lang="en-US" sz="1700" spc="-1" dirty="0" smtClean="0">
                <a:solidFill>
                  <a:srgbClr val="2F2F2F"/>
                </a:solidFill>
                <a:latin typeface="Arial"/>
              </a:rPr>
              <a:t>fter finally setting up the error generation section the ML part can be explored more in depth, using BO or more classical ML</a:t>
            </a:r>
            <a:endParaRPr lang="en-US" sz="1800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2100" b="1" spc="-1" dirty="0">
                <a:solidFill>
                  <a:srgbClr val="2F2F2F"/>
                </a:solidFill>
              </a:rPr>
              <a:t>ML For </a:t>
            </a:r>
            <a:r>
              <a:rPr lang="en-US" sz="2100" b="1" spc="-1" dirty="0" smtClean="0">
                <a:solidFill>
                  <a:srgbClr val="2F2F2F"/>
                </a:solidFill>
              </a:rPr>
              <a:t>tune signal </a:t>
            </a:r>
            <a:r>
              <a:rPr lang="en-US" sz="2100" b="1" spc="-1" dirty="0" err="1" smtClean="0">
                <a:solidFill>
                  <a:srgbClr val="2F2F2F"/>
                </a:solidFill>
              </a:rPr>
              <a:t>denoising</a:t>
            </a:r>
            <a:r>
              <a:rPr lang="en-US" sz="2100" b="1" spc="-1" dirty="0">
                <a:solidFill>
                  <a:srgbClr val="2F2F2F"/>
                </a:solidFill>
              </a:rPr>
              <a:t> </a:t>
            </a:r>
            <a:r>
              <a:rPr lang="en-US" sz="2100" b="1" spc="-1" dirty="0" smtClean="0">
                <a:solidFill>
                  <a:srgbClr val="2F2F2F"/>
                </a:solidFill>
              </a:rPr>
              <a:t>(</a:t>
            </a:r>
            <a:r>
              <a:rPr lang="en-US" sz="2100" b="1" spc="-1" dirty="0" err="1" smtClean="0">
                <a:solidFill>
                  <a:srgbClr val="2F2F2F"/>
                </a:solidFill>
              </a:rPr>
              <a:t>autoencoders</a:t>
            </a:r>
            <a:r>
              <a:rPr lang="en-US" sz="2100" b="1" spc="-1" dirty="0" smtClean="0">
                <a:solidFill>
                  <a:srgbClr val="2F2F2F"/>
                </a:solidFill>
              </a:rPr>
              <a:t>):</a:t>
            </a:r>
          </a:p>
          <a:p>
            <a:pPr lvl="1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700" spc="-1" dirty="0" smtClean="0">
                <a:solidFill>
                  <a:srgbClr val="2F2F2F"/>
                </a:solidFill>
              </a:rPr>
              <a:t>In progress..</a:t>
            </a:r>
            <a:endParaRPr lang="en-US" sz="1700" spc="-1" dirty="0">
              <a:solidFill>
                <a:srgbClr val="2F2F2F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700" b="1" spc="-1" dirty="0" smtClean="0">
              <a:solidFill>
                <a:srgbClr val="2F2F2F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Conclusions and Future Improvements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12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23 August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References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 smtClean="0"/>
              <a:t>Alejandro Börjesson Carazo </a:t>
            </a:r>
            <a:r>
              <a:rPr lang="en-US" dirty="0"/>
              <a:t>| Machine Learning for Non Linear Corrections in the </a:t>
            </a:r>
            <a:r>
              <a:rPr lang="en-US" dirty="0" smtClean="0"/>
              <a:t>LHC</a:t>
            </a:r>
            <a:endParaRPr lang="en-US" dirty="0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346D5F-4F32-4515-8A55-963C2A6D6A05}" type="slidenum">
              <a:t>13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90B34A9-E2B9-4D80-920E-BB54BCA05C67}" type="datetime3">
              <a:rPr lang="en-US"/>
              <a:t>22 August 2023</a:t>
            </a:fld>
            <a:endParaRPr lang="en-US"/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407880" y="1592280"/>
            <a:ext cx="11375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hlinkClick r:id="rId2"/>
              </a:rPr>
              <a:t>[1] </a:t>
            </a:r>
            <a:r>
              <a:rPr lang="en-US" sz="1800" i="1" dirty="0" smtClean="0"/>
              <a:t>Fig </a:t>
            </a:r>
            <a:r>
              <a:rPr lang="en-US" sz="1800" i="1" dirty="0"/>
              <a:t>1. </a:t>
            </a:r>
            <a:r>
              <a:rPr lang="en-US" sz="1800" i="1" dirty="0" smtClean="0"/>
              <a:t>Bayesian optimization</a:t>
            </a:r>
            <a:r>
              <a:rPr lang="en-US" sz="1800" i="1" dirty="0" smtClean="0"/>
              <a:t>. </a:t>
            </a:r>
            <a:r>
              <a:rPr lang="en-US" sz="1800" b="1" i="1" dirty="0"/>
              <a:t>By </a:t>
            </a:r>
            <a:r>
              <a:rPr lang="en-US" sz="1800" b="1" i="1" dirty="0" err="1"/>
              <a:t>AnotherSamWilson</a:t>
            </a:r>
            <a:r>
              <a:rPr lang="en-US" sz="1800" b="1" i="1" dirty="0"/>
              <a:t> - Own work, CC BY-SA 4.0, </a:t>
            </a:r>
            <a:r>
              <a:rPr lang="en-US" sz="1800" b="1" i="1" dirty="0">
                <a:hlinkClick r:id="rId2"/>
              </a:rPr>
              <a:t>https://</a:t>
            </a:r>
            <a:r>
              <a:rPr lang="en-US" sz="1800" b="1" i="1" dirty="0" smtClean="0">
                <a:hlinkClick r:id="rId2"/>
              </a:rPr>
              <a:t>commons.wikimedia.org/w/index.php?curid=84842869</a:t>
            </a:r>
            <a:endParaRPr lang="en-US" sz="1800" b="1" i="1" dirty="0" smtClean="0"/>
          </a:p>
          <a:p>
            <a:r>
              <a:rPr lang="en-US" sz="1800" i="1" dirty="0" smtClean="0">
                <a:hlinkClick r:id="rId3"/>
              </a:rPr>
              <a:t>[2]</a:t>
            </a:r>
            <a:r>
              <a:rPr lang="en-US" sz="1800" i="1" dirty="0" smtClean="0"/>
              <a:t> Fig </a:t>
            </a:r>
            <a:r>
              <a:rPr lang="en-US" sz="1800" i="1" dirty="0"/>
              <a:t>1. Data pipeline. "Supervised learning-based reconstruction of magnet errors in circular accelerators" by E. </a:t>
            </a:r>
            <a:r>
              <a:rPr lang="en-US" sz="1800" i="1" dirty="0" err="1"/>
              <a:t>Fol</a:t>
            </a:r>
            <a:r>
              <a:rPr lang="en-US" sz="1800" i="1" dirty="0"/>
              <a:t>, </a:t>
            </a:r>
            <a:r>
              <a:rPr lang="en-US" sz="1800" i="1" dirty="0" smtClean="0"/>
              <a:t>2021, </a:t>
            </a:r>
            <a:r>
              <a:rPr lang="en-US" sz="1800" i="1" dirty="0" smtClean="0">
                <a:hlinkClick r:id="rId3"/>
              </a:rPr>
              <a:t>https</a:t>
            </a:r>
            <a:r>
              <a:rPr lang="en-US" sz="1800" i="1" dirty="0">
                <a:hlinkClick r:id="rId3"/>
              </a:rPr>
              <a:t>://</a:t>
            </a:r>
            <a:r>
              <a:rPr lang="en-US" sz="1800" i="1" dirty="0" smtClean="0">
                <a:hlinkClick r:id="rId3"/>
              </a:rPr>
              <a:t>doi.org/10.1140/epjp/s13360-021-01348-5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8441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6" name="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7880" y="1592280"/>
                <a:ext cx="11255800" cy="46076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 marL="0" indent="-9072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r>
                  <a:rPr lang="en-US" sz="2200" b="1" spc="-1" dirty="0" smtClean="0">
                    <a:solidFill>
                      <a:srgbClr val="171717"/>
                    </a:solidFill>
                  </a:rPr>
                  <a:t>The Bayesian optimization procedure is as follows. For t=1,2,… repeat:</a:t>
                </a: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Find the next sampling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spc="-1" dirty="0" smtClean="0">
                    <a:solidFill>
                      <a:srgbClr val="171717"/>
                    </a:solidFill>
                  </a:rPr>
                  <a:t> by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optimizing the acquisition function over the 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Gaussian Process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pc="-1" dirty="0" err="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err="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pc="-1" dirty="0" err="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b="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pc="-1" dirty="0" err="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spc="-1" dirty="0" smtClean="0">
                  <a:solidFill>
                    <a:srgbClr val="171717"/>
                  </a:solidFill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Obtain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a possibly noisy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err="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spc="-1" dirty="0" smtClean="0">
                    <a:solidFill>
                      <a:srgbClr val="171717"/>
                    </a:solidFill>
                  </a:rPr>
                  <a:t>from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the objective function</a:t>
                </a:r>
                <a14:m>
                  <m:oMath xmlns:m="http://schemas.openxmlformats.org/officeDocument/2006/math"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spc="-1" dirty="0">
                  <a:solidFill>
                    <a:srgbClr val="171717"/>
                  </a:solidFill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Add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the sample to previous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sz="1800" b="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err="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 err="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" dirty="0" err="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sz="1800" b="0" i="1" spc="-1" dirty="0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800" b="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spc="-1" dirty="0" smtClean="0">
                    <a:solidFill>
                      <a:srgbClr val="171717"/>
                    </a:solidFill>
                  </a:rPr>
                  <a:t>and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u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pdate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the 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surrogate function</a:t>
                </a: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n-US" sz="1400" spc="-1" dirty="0">
                  <a:solidFill>
                    <a:srgbClr val="171717"/>
                  </a:solidFill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s-ES" sz="1400" b="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s-ES" sz="1400" i="1" spc="-1" dirty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s-ES" sz="1400" b="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endParaRPr lang="es-ES" sz="140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endParaRPr lang="es-ES" sz="1400" i="1" spc="-1" dirty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endParaRPr lang="es-ES" sz="140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endParaRPr lang="es-ES" sz="1400" b="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i="1" spc="-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spc="-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 spc="-1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𝐵𝑒𝑠𝑡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𝐶𝐷𝐹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𝐸𝑥𝑝𝑙𝑜𝑟𝑎𝑡𝑖𝑜𝑛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𝐸𝑥𝑝𝑙𝑜𝑡𝑎𝑡𝑖𝑜𝑛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i="1" spc="-1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</a:rPr>
                        <m:t>h𝑦𝑝𝑒𝑟𝑝𝑎𝑟𝑎𝑚𝑒𝑡𝑒𝑟</m:t>
                      </m:r>
                    </m:oMath>
                  </m:oMathPara>
                </a14:m>
                <a:endParaRPr lang="es-ES" sz="1400" i="1" spc="-1" dirty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s-ES" sz="1400" b="0" i="1" spc="-1" dirty="0" smtClean="0">
                  <a:solidFill>
                    <a:srgbClr val="171717"/>
                  </a:solidFill>
                  <a:latin typeface="Cambria Math" panose="02040503050406030204" pitchFamily="18" charset="0"/>
                </a:endParaRPr>
              </a:p>
              <a:p>
                <a:pPr marL="709380" lvl="1" indent="-34290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+mj-lt"/>
                  <a:buAutoNum type="arabicPeriod"/>
                </a:pPr>
                <a:endParaRPr lang="en-US" sz="1400" spc="-1" dirty="0">
                  <a:solidFill>
                    <a:srgbClr val="171717"/>
                  </a:solidFill>
                </a:endParaRPr>
              </a:p>
            </p:txBody>
          </p:sp>
        </mc:Choice>
        <mc:Fallback>
          <p:sp>
            <p:nvSpPr>
              <p:cNvPr id="726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7880" y="1592280"/>
                <a:ext cx="11255800" cy="4607640"/>
              </a:xfrm>
              <a:prstGeom prst="rect">
                <a:avLst/>
              </a:prstGeom>
              <a:blipFill rotWithShape="0">
                <a:blip r:embed="rId2"/>
                <a:stretch>
                  <a:fillRect l="-1517" t="-172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Backup slides: Bayesian Optimization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 dirty="0"/>
              <a:t>Alejandro Börjesson Carazo | Machine Learning for </a:t>
            </a:r>
            <a:r>
              <a:rPr lang="en-US" dirty="0" smtClean="0"/>
              <a:t>Non Linear Corrections </a:t>
            </a:r>
            <a:r>
              <a:rPr lang="en-US" dirty="0"/>
              <a:t>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14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21 August 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999" y="3469774"/>
            <a:ext cx="6607113" cy="9754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19" y="4523519"/>
            <a:ext cx="4084674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7880" y="1594389"/>
            <a:ext cx="6348520" cy="2966029"/>
          </a:xfrm>
          <a:prstGeom prst="rect">
            <a:avLst/>
          </a:prstGeom>
        </p:spPr>
      </p:pic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Backup slides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15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22 August 2023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9" y="2452840"/>
            <a:ext cx="4160881" cy="73920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047520" y="4716247"/>
            <a:ext cx="6096000" cy="102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endParaRPr lang="en-US" spc="-1" dirty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pc="-1" dirty="0" err="1">
                <a:solidFill>
                  <a:srgbClr val="171717"/>
                </a:solidFill>
              </a:rPr>
              <a:t>trkrdt</a:t>
            </a:r>
            <a:r>
              <a:rPr lang="en-US" spc="-1" dirty="0">
                <a:solidFill>
                  <a:srgbClr val="171717"/>
                </a:solidFill>
              </a:rPr>
              <a:t> Method in MADNG 0.9.7-pre is a much faster method than </a:t>
            </a:r>
            <a:r>
              <a:rPr lang="en-US" spc="-1" dirty="0" smtClean="0">
                <a:solidFill>
                  <a:srgbClr val="171717"/>
                </a:solidFill>
              </a:rPr>
              <a:t>cycling</a:t>
            </a:r>
            <a:endParaRPr lang="en-US" spc="-1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33A0"/>
                </a:solidFill>
              </a:rPr>
              <a:t>Backup slides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25" y="1535760"/>
            <a:ext cx="5391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906124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b="1" spc="-1" dirty="0" smtClean="0"/>
              <a:t>Introduction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/>
              <a:t>Theoretical Background</a:t>
            </a:r>
            <a:endParaRPr lang="en-US" sz="1800" spc="-1" dirty="0" smtClean="0"/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/>
              <a:t>Methods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endParaRPr lang="en-US" sz="1800" spc="-1" dirty="0" smtClean="0"/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b="1" spc="-1" dirty="0" smtClean="0"/>
              <a:t>Results </a:t>
            </a:r>
            <a:endParaRPr lang="en-US" sz="1800" b="1" spc="-1" dirty="0" smtClean="0"/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>
                <a:latin typeface="Arial"/>
              </a:rPr>
              <a:t>MADX-PTC vs MADNG RDT tracking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>
                <a:latin typeface="Arial"/>
              </a:rPr>
              <a:t>Example of simple </a:t>
            </a:r>
            <a:r>
              <a:rPr lang="en-US" sz="1800" spc="-1" dirty="0" err="1" smtClean="0">
                <a:latin typeface="Arial"/>
              </a:rPr>
              <a:t>bayesian</a:t>
            </a:r>
            <a:r>
              <a:rPr lang="en-US" sz="1800" spc="-1" dirty="0" smtClean="0">
                <a:latin typeface="Arial"/>
              </a:rPr>
              <a:t> optimization for the LHC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endParaRPr lang="en-US" sz="1800" spc="-1" dirty="0">
              <a:latin typeface="Arial"/>
            </a:endParaRPr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b="1" spc="-1" dirty="0"/>
              <a:t>Conclusion and future improvements</a:t>
            </a:r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b="1" spc="-1" dirty="0"/>
              <a:t>Backup slides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endParaRPr lang="en-US" sz="1800" spc="-1" dirty="0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33A0"/>
                </a:solidFill>
                <a:latin typeface="Arial"/>
              </a:rPr>
              <a:t>Summary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FFFFFF"/>
                </a:solidFill>
                <a:latin typeface="Arial"/>
              </a:rPr>
              <a:t>Alejandro Börjesson Carazo | Machine Learning for </a:t>
            </a:r>
            <a:r>
              <a:rPr lang="en-US" dirty="0" smtClean="0"/>
              <a:t>Non Linear</a:t>
            </a:r>
            <a:r>
              <a:rPr lang="en-US" dirty="0" smtClean="0"/>
              <a:t> </a:t>
            </a:r>
            <a:r>
              <a:rPr lang="en-US" sz="1200" b="0" strike="noStrike" spc="-1" dirty="0" smtClean="0">
                <a:solidFill>
                  <a:srgbClr val="FFFFFF"/>
                </a:solidFill>
                <a:latin typeface="Arial"/>
              </a:rPr>
              <a:t>Corrections </a:t>
            </a:r>
            <a:r>
              <a:rPr lang="en-US" sz="1200" b="0" strike="noStrike" spc="-1" dirty="0">
                <a:solidFill>
                  <a:srgbClr val="FFFFFF"/>
                </a:solidFill>
                <a:latin typeface="Arial"/>
              </a:rPr>
              <a:t>in the LHC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6A070A-09E5-427E-802D-16E36580F9FE}" type="slidenum"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52F0E7F9-DE00-4821-B967-E1C53335F109}" type="datetime3">
              <a:rPr lang="en-US"/>
              <a:t>21 August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5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Exploring </a:t>
            </a:r>
            <a:r>
              <a:rPr lang="en-US" sz="2100" b="1" spc="-1" dirty="0">
                <a:solidFill>
                  <a:srgbClr val="171717"/>
                </a:solidFill>
              </a:rPr>
              <a:t>possible ways ML can help RDT Correction</a:t>
            </a:r>
            <a:endParaRPr lang="en-US" sz="2100" spc="-1" dirty="0"/>
          </a:p>
          <a:p>
            <a:pPr marL="0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r>
              <a:rPr lang="en-US" sz="2100" spc="-1" dirty="0">
                <a:solidFill>
                  <a:srgbClr val="171717"/>
                </a:solidFill>
              </a:rPr>
              <a:t>Nonlinear corrections in IRs currently use a lot of different </a:t>
            </a:r>
            <a:r>
              <a:rPr lang="en-US" sz="2100" spc="-1" dirty="0" smtClean="0">
                <a:solidFill>
                  <a:srgbClr val="171717"/>
                </a:solidFill>
              </a:rPr>
              <a:t>methods, explore </a:t>
            </a:r>
            <a:r>
              <a:rPr lang="en-US" sz="2100" spc="-1" dirty="0">
                <a:solidFill>
                  <a:srgbClr val="171717"/>
                </a:solidFill>
              </a:rPr>
              <a:t>ways to correct </a:t>
            </a:r>
            <a:r>
              <a:rPr lang="en-US" sz="2100" spc="-1" dirty="0" smtClean="0">
                <a:solidFill>
                  <a:srgbClr val="171717"/>
                </a:solidFill>
              </a:rPr>
              <a:t>all RDTs </a:t>
            </a:r>
            <a:r>
              <a:rPr lang="en-US" sz="2100" spc="-1" dirty="0">
                <a:solidFill>
                  <a:srgbClr val="171717"/>
                </a:solidFill>
              </a:rPr>
              <a:t>at once </a:t>
            </a:r>
            <a:r>
              <a:rPr lang="en-US" sz="2100" spc="-1" dirty="0" smtClean="0">
                <a:solidFill>
                  <a:srgbClr val="171717"/>
                </a:solidFill>
              </a:rPr>
              <a:t>with ML</a:t>
            </a:r>
            <a:endParaRPr lang="en-US" sz="1800" spc="-1" dirty="0" smtClean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Bayesian Optimization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Supervised </a:t>
            </a:r>
            <a:r>
              <a:rPr lang="en-US" sz="1800" spc="-1" dirty="0">
                <a:solidFill>
                  <a:srgbClr val="171717"/>
                </a:solidFill>
              </a:rPr>
              <a:t>learning</a:t>
            </a:r>
            <a:r>
              <a:rPr lang="en-US" sz="2100" spc="-1" dirty="0">
                <a:solidFill>
                  <a:srgbClr val="171717"/>
                </a:solidFill>
              </a:rPr>
              <a:t> </a:t>
            </a:r>
            <a:endParaRPr lang="en-US" sz="2100" spc="-1" dirty="0" smtClean="0">
              <a:solidFill>
                <a:srgbClr val="171717"/>
              </a:solidFill>
            </a:endParaRPr>
          </a:p>
          <a:p>
            <a:pPr marL="366480" lvl="1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endParaRPr lang="en-US" sz="2000" b="1" spc="-1" dirty="0">
              <a:solidFill>
                <a:srgbClr val="17171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r>
              <a:rPr lang="en-US" sz="2000" b="1" spc="-1" dirty="0" smtClean="0">
                <a:solidFill>
                  <a:srgbClr val="171717"/>
                </a:solidFill>
              </a:rPr>
              <a:t>ML Is computationally intensive, needing hundreds of thousands of data points, NL simulations usually are too slow</a:t>
            </a:r>
          </a:p>
          <a:p>
            <a:pPr marL="0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r>
              <a:rPr lang="en-US" sz="2000" spc="-1" dirty="0" smtClean="0">
                <a:solidFill>
                  <a:srgbClr val="171717"/>
                </a:solidFill>
              </a:rPr>
              <a:t>Using MADNG to test possible uses of faster computation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Model creation, error generation</a:t>
            </a:r>
            <a:endParaRPr lang="en-US" sz="1800" spc="-1" dirty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Tracking RDTs</a:t>
            </a:r>
            <a:endParaRPr lang="en-US" sz="1800" spc="-1" dirty="0">
              <a:solidFill>
                <a:srgbClr val="17171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endParaRPr lang="en-US" sz="2000" b="1" spc="-1" dirty="0" smtClean="0">
              <a:solidFill>
                <a:srgbClr val="171717"/>
              </a:solidFill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Introduction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 dirty="0"/>
              <a:t>Alejandro Börjesson Carazo | Machine Learning for </a:t>
            </a:r>
            <a:r>
              <a:rPr lang="en-US" dirty="0" smtClean="0"/>
              <a:t>Non Linear Corrections </a:t>
            </a:r>
            <a:r>
              <a:rPr lang="en-US" dirty="0"/>
              <a:t>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23 August 2023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idx="4294967295"/>
          </p:nvPr>
        </p:nvSpPr>
        <p:spPr>
          <a:xfrm>
            <a:off x="407879" y="1592280"/>
            <a:ext cx="6824193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>
                <a:solidFill>
                  <a:srgbClr val="171717"/>
                </a:solidFill>
              </a:rPr>
              <a:t>Bayesian optimization is a sequential design strategy for global optimization of black-box </a:t>
            </a:r>
            <a:r>
              <a:rPr lang="en-US" sz="2100" b="1" spc="-1" dirty="0" smtClean="0">
                <a:solidFill>
                  <a:srgbClr val="171717"/>
                </a:solidFill>
              </a:rPr>
              <a:t>functions with as few iterations as possible</a:t>
            </a:r>
            <a:endParaRPr lang="en-US" sz="1800" spc="-1" dirty="0" smtClean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For cheap functions to compute, a grid search approach might be possible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>
                <a:solidFill>
                  <a:srgbClr val="171717"/>
                </a:solidFill>
              </a:rPr>
              <a:t>Bayesian optimization uses Bayes theorem to iteratively update our knowledge of the </a:t>
            </a:r>
            <a:r>
              <a:rPr lang="en-US" sz="1800" b="1" spc="-1" dirty="0" smtClean="0">
                <a:solidFill>
                  <a:srgbClr val="171717"/>
                </a:solidFill>
              </a:rPr>
              <a:t>objective function</a:t>
            </a:r>
            <a:endParaRPr lang="en-US" sz="1800" b="1" spc="-1" dirty="0" smtClean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>
                <a:solidFill>
                  <a:srgbClr val="171717"/>
                </a:solidFill>
              </a:rPr>
              <a:t>Approximation of the </a:t>
            </a:r>
            <a:r>
              <a:rPr lang="en-US" sz="1800" b="1" spc="-1" dirty="0" smtClean="0">
                <a:solidFill>
                  <a:srgbClr val="171717"/>
                </a:solidFill>
              </a:rPr>
              <a:t>ground </a:t>
            </a:r>
            <a:r>
              <a:rPr lang="en-US" sz="1800" b="1" spc="-1" dirty="0">
                <a:solidFill>
                  <a:srgbClr val="171717"/>
                </a:solidFill>
              </a:rPr>
              <a:t>truth </a:t>
            </a:r>
            <a:r>
              <a:rPr lang="en-US" sz="1800" spc="-1" dirty="0">
                <a:solidFill>
                  <a:srgbClr val="171717"/>
                </a:solidFill>
              </a:rPr>
              <a:t>function </a:t>
            </a:r>
            <a:r>
              <a:rPr lang="en-US" sz="1800" spc="-1" dirty="0" smtClean="0">
                <a:solidFill>
                  <a:srgbClr val="171717"/>
                </a:solidFill>
              </a:rPr>
              <a:t>with </a:t>
            </a:r>
            <a:r>
              <a:rPr lang="en-US" sz="1800" spc="-1" dirty="0">
                <a:solidFill>
                  <a:srgbClr val="171717"/>
                </a:solidFill>
              </a:rPr>
              <a:t>a </a:t>
            </a:r>
            <a:r>
              <a:rPr lang="en-US" sz="1800" b="1" spc="-1" dirty="0">
                <a:solidFill>
                  <a:srgbClr val="171717"/>
                </a:solidFill>
              </a:rPr>
              <a:t>surrogate function</a:t>
            </a:r>
            <a:r>
              <a:rPr lang="en-US" sz="1800" spc="-1" dirty="0">
                <a:solidFill>
                  <a:srgbClr val="171717"/>
                </a:solidFill>
              </a:rPr>
              <a:t>, usually Gaussian process  </a:t>
            </a:r>
            <a:endParaRPr lang="en-US" sz="1800" spc="-1" dirty="0" smtClean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Finding next sample point with an </a:t>
            </a:r>
            <a:r>
              <a:rPr lang="en-US" sz="1800" b="1" spc="-1" dirty="0" smtClean="0">
                <a:solidFill>
                  <a:srgbClr val="171717"/>
                </a:solidFill>
              </a:rPr>
              <a:t>acquisition function </a:t>
            </a:r>
            <a:r>
              <a:rPr lang="en-US" sz="1800" spc="-1" dirty="0" smtClean="0">
                <a:solidFill>
                  <a:srgbClr val="171717"/>
                </a:solidFill>
              </a:rPr>
              <a:t>for example expected improvement function, this function </a:t>
            </a:r>
            <a:r>
              <a:rPr lang="en-US" sz="1800" b="1" spc="-1" dirty="0" smtClean="0">
                <a:solidFill>
                  <a:srgbClr val="171717"/>
                </a:solidFill>
              </a:rPr>
              <a:t>quantifies how good each point is as a guess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Exploration Exploitation </a:t>
            </a:r>
            <a:r>
              <a:rPr lang="en-US" sz="1800" spc="-1" dirty="0" err="1" smtClean="0">
                <a:solidFill>
                  <a:srgbClr val="171717"/>
                </a:solidFill>
              </a:rPr>
              <a:t>hyperparameters</a:t>
            </a:r>
            <a:r>
              <a:rPr lang="en-US" sz="1800" spc="-1" dirty="0" smtClean="0">
                <a:solidFill>
                  <a:srgbClr val="171717"/>
                </a:solidFill>
              </a:rPr>
              <a:t> help us tune the algorithm!</a:t>
            </a:r>
            <a:endParaRPr lang="en-US" sz="1800" spc="-1" dirty="0">
              <a:solidFill>
                <a:srgbClr val="171717"/>
              </a:solidFill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Theoretical Background: Bayesian Optimization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 dirty="0"/>
              <a:t>Alejandro Börjesson Carazo | Machine Learning for </a:t>
            </a:r>
            <a:r>
              <a:rPr lang="en-US" dirty="0" smtClean="0"/>
              <a:t>Non Linear Corrections </a:t>
            </a:r>
            <a:r>
              <a:rPr lang="en-US" dirty="0"/>
              <a:t>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23 August 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67" y="1707128"/>
            <a:ext cx="3693673" cy="41632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30" y="4298836"/>
            <a:ext cx="4609204" cy="168761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95921" y="4237121"/>
            <a:ext cx="345172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b="1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>
                <a:hlinkClick r:id="rId4"/>
              </a:rPr>
              <a:t>[1] </a:t>
            </a:r>
            <a:r>
              <a:rPr lang="en-US" i="1" dirty="0" smtClean="0"/>
              <a:t>Fig </a:t>
            </a:r>
            <a:r>
              <a:rPr lang="en-US" i="1" dirty="0"/>
              <a:t>1. </a:t>
            </a:r>
            <a:r>
              <a:rPr lang="en-US" i="1" dirty="0" smtClean="0"/>
              <a:t>Bayesian optimization</a:t>
            </a:r>
            <a:r>
              <a:rPr lang="en-US" i="1" dirty="0" smtClean="0"/>
              <a:t> </a:t>
            </a:r>
            <a:endParaRPr lang="en-US" i="1" spc="-1" dirty="0"/>
          </a:p>
        </p:txBody>
      </p:sp>
    </p:spTree>
    <p:extLst>
      <p:ext uri="{BB962C8B-B14F-4D97-AF65-F5344CB8AC3E}">
        <p14:creationId xmlns:p14="http://schemas.microsoft.com/office/powerpoint/2010/main" val="32061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53934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Supervised learning is a type of ML that uses labelled data to improve</a:t>
            </a:r>
            <a:endParaRPr lang="en-US" sz="1800" spc="-1" dirty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As shown in </a:t>
            </a:r>
            <a:r>
              <a:rPr lang="en-US" sz="1800" spc="-1" dirty="0" err="1" smtClean="0">
                <a:solidFill>
                  <a:srgbClr val="171717"/>
                </a:solidFill>
              </a:rPr>
              <a:t>Elenas</a:t>
            </a:r>
            <a:r>
              <a:rPr lang="en-US" sz="1800" spc="-1" dirty="0" smtClean="0">
                <a:solidFill>
                  <a:srgbClr val="171717"/>
                </a:solidFill>
              </a:rPr>
              <a:t> paper and in my previous presentation linear errors can be predicted using ML, and linear models perform best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The idea is to apply the same method to predict non linear errors using non linear optic parameters, RDTs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There are multiple models that allow for non linear modelling such as </a:t>
            </a:r>
            <a:r>
              <a:rPr lang="en-US" sz="1800" b="1" spc="-1" dirty="0" smtClean="0">
                <a:solidFill>
                  <a:srgbClr val="171717"/>
                </a:solidFill>
              </a:rPr>
              <a:t>neural networks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1" spc="-1" dirty="0" smtClean="0">
                <a:solidFill>
                  <a:srgbClr val="171717"/>
                </a:solidFill>
              </a:rPr>
              <a:t>In progress</a:t>
            </a:r>
            <a:endParaRPr lang="en-US" sz="1800" b="1" spc="-1" dirty="0">
              <a:solidFill>
                <a:srgbClr val="171717"/>
              </a:solidFill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endParaRPr lang="en-US" sz="1800" spc="-1" dirty="0" smtClean="0">
              <a:solidFill>
                <a:srgbClr val="171717"/>
              </a:solidFill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Theoretical Background: Supervised Learning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 dirty="0"/>
              <a:t>Alejandro Börjesson Carazo | Machine Learning for </a:t>
            </a:r>
            <a:r>
              <a:rPr lang="en-US" dirty="0" smtClean="0"/>
              <a:t>Non Linear Corrections </a:t>
            </a:r>
            <a:r>
              <a:rPr lang="en-US" dirty="0"/>
              <a:t>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21 August 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5" y="1592281"/>
            <a:ext cx="5687862" cy="34415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47709" y="4693095"/>
            <a:ext cx="318289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b="1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 smtClean="0">
                <a:hlinkClick r:id="rId3"/>
              </a:rPr>
              <a:t>[</a:t>
            </a:r>
            <a:r>
              <a:rPr lang="en-US" i="1" dirty="0">
                <a:hlinkClick r:id="rId3"/>
              </a:rPr>
              <a:t>2</a:t>
            </a:r>
            <a:r>
              <a:rPr lang="en-US" i="1" dirty="0" smtClean="0">
                <a:hlinkClick r:id="rId3"/>
              </a:rPr>
              <a:t>] </a:t>
            </a:r>
            <a:r>
              <a:rPr lang="en-US" i="1" dirty="0" smtClean="0"/>
              <a:t>Fig </a:t>
            </a:r>
            <a:r>
              <a:rPr lang="en-US" i="1" dirty="0"/>
              <a:t>2</a:t>
            </a:r>
            <a:r>
              <a:rPr lang="en-US" i="1" dirty="0" smtClean="0"/>
              <a:t>. </a:t>
            </a:r>
            <a:r>
              <a:rPr lang="en-US" i="1" dirty="0"/>
              <a:t>Data </a:t>
            </a:r>
            <a:r>
              <a:rPr lang="en-US" i="1" dirty="0" smtClean="0"/>
              <a:t>pipeline for linear errors </a:t>
            </a:r>
            <a:endParaRPr lang="en-US" i="1" spc="-1" dirty="0"/>
          </a:p>
        </p:txBody>
      </p:sp>
    </p:spTree>
    <p:extLst>
      <p:ext uri="{BB962C8B-B14F-4D97-AF65-F5344CB8AC3E}">
        <p14:creationId xmlns:p14="http://schemas.microsoft.com/office/powerpoint/2010/main" val="30577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1069956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In order to create a useful ML model, good data is the most important requirement</a:t>
            </a:r>
          </a:p>
          <a:p>
            <a:pPr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</a:pPr>
            <a:r>
              <a:rPr lang="en-US" sz="2100" spc="-1" dirty="0" smtClean="0">
                <a:solidFill>
                  <a:srgbClr val="171717"/>
                </a:solidFill>
              </a:rPr>
              <a:t>Meaningful observables, in this case </a:t>
            </a:r>
            <a:r>
              <a:rPr lang="en-US" sz="2100" b="1" spc="-1" dirty="0" smtClean="0">
                <a:solidFill>
                  <a:srgbClr val="171717"/>
                </a:solidFill>
              </a:rPr>
              <a:t>RDTs</a:t>
            </a:r>
          </a:p>
          <a:p>
            <a:pPr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</a:pPr>
            <a:r>
              <a:rPr lang="en-US" sz="2100" spc="-1" dirty="0" smtClean="0">
                <a:solidFill>
                  <a:srgbClr val="171717"/>
                </a:solidFill>
              </a:rPr>
              <a:t>High volumes of data! =&gt; </a:t>
            </a:r>
            <a:r>
              <a:rPr lang="en-US" sz="2100" b="1" spc="-1" dirty="0" smtClean="0">
                <a:solidFill>
                  <a:srgbClr val="171717"/>
                </a:solidFill>
              </a:rPr>
              <a:t>Fast simulations</a:t>
            </a:r>
          </a:p>
          <a:p>
            <a:pPr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</a:pPr>
            <a:r>
              <a:rPr lang="en-US" sz="2100" spc="-1" dirty="0" smtClean="0">
                <a:solidFill>
                  <a:srgbClr val="171717"/>
                </a:solidFill>
              </a:rPr>
              <a:t>Realistic </a:t>
            </a:r>
            <a:r>
              <a:rPr lang="en-US" sz="2100" spc="-1" dirty="0">
                <a:solidFill>
                  <a:srgbClr val="171717"/>
                </a:solidFill>
              </a:rPr>
              <a:t>and </a:t>
            </a:r>
            <a:r>
              <a:rPr lang="en-US" sz="2100" spc="-1" dirty="0" smtClean="0">
                <a:solidFill>
                  <a:srgbClr val="171717"/>
                </a:solidFill>
              </a:rPr>
              <a:t>unbiased …</a:t>
            </a:r>
          </a:p>
          <a:p>
            <a:pPr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</a:pPr>
            <a:endParaRPr lang="en-US" sz="2100" b="1" spc="-1" dirty="0">
              <a:solidFill>
                <a:srgbClr val="171717"/>
              </a:solidFill>
            </a:endParaRPr>
          </a:p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Tracking + OMC analysis: Too slow</a:t>
            </a:r>
          </a:p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MADX-PTC: Too slow</a:t>
            </a:r>
          </a:p>
          <a:p>
            <a:pPr marL="0" indent="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None/>
            </a:pPr>
            <a:r>
              <a:rPr lang="en-US" sz="2100" b="1" spc="-1" dirty="0" smtClean="0">
                <a:solidFill>
                  <a:srgbClr val="171717"/>
                </a:solidFill>
              </a:rPr>
              <a:t>MADNG: Fast!</a:t>
            </a:r>
          </a:p>
          <a:p>
            <a:pPr marL="366480" lvl="1" indent="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None/>
            </a:pPr>
            <a:r>
              <a:rPr lang="en-US" sz="1800" spc="-1" dirty="0" smtClean="0">
                <a:solidFill>
                  <a:srgbClr val="171717"/>
                </a:solidFill>
              </a:rPr>
              <a:t>			</a:t>
            </a:r>
            <a:endParaRPr lang="en-US" sz="1800" spc="-1" dirty="0" smtClean="0">
              <a:solidFill>
                <a:srgbClr val="171717"/>
              </a:solidFill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600" b="1" spc="-1" dirty="0">
                <a:solidFill>
                  <a:srgbClr val="0033A0"/>
                </a:solidFill>
              </a:rPr>
              <a:t>Methods: </a:t>
            </a:r>
            <a:r>
              <a:rPr lang="en-US" sz="3600" b="1" spc="-1" dirty="0" smtClean="0">
                <a:solidFill>
                  <a:srgbClr val="0033A0"/>
                </a:solidFill>
              </a:rPr>
              <a:t>Simulation requirements for ML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 dirty="0"/>
              <a:t>Alejandro Börjesson Carazo | Machine Learning for </a:t>
            </a:r>
            <a:r>
              <a:rPr lang="en-US" dirty="0" smtClean="0"/>
              <a:t>Non Linear Corrections </a:t>
            </a:r>
            <a:r>
              <a:rPr lang="en-US" dirty="0"/>
              <a:t>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23 August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7880" y="1592280"/>
                <a:ext cx="10699560" cy="46076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2100" b="1" spc="-1" dirty="0" smtClean="0">
                    <a:solidFill>
                      <a:srgbClr val="2F2F2F"/>
                    </a:solidFill>
                    <a:latin typeface="Arial"/>
                  </a:rPr>
                  <a:t>Generate random errors according to WISE table distribution</a:t>
                </a:r>
                <a:r>
                  <a:rPr lang="en-US" sz="2100" b="1" spc="-1" dirty="0">
                    <a:solidFill>
                      <a:srgbClr val="2F2F2F"/>
                    </a:solidFill>
                    <a:latin typeface="Arial"/>
                  </a:rPr>
                  <a:t> </a:t>
                </a:r>
                <a:r>
                  <a:rPr lang="en-US" sz="2100" b="1" spc="-1" dirty="0" smtClean="0">
                    <a:solidFill>
                      <a:srgbClr val="2F2F2F"/>
                    </a:solidFill>
                    <a:latin typeface="Arial"/>
                  </a:rPr>
                  <a:t>variances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EFCOMP function to assign the errors in MADX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endParaRPr lang="en-US" sz="1800" spc="-1" dirty="0" smtClean="0">
                  <a:solidFill>
                    <a:srgbClr val="171717"/>
                  </a:solidFill>
                </a:endParaRP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endParaRPr lang="en-US" sz="1800" spc="-1" dirty="0">
                  <a:solidFill>
                    <a:srgbClr val="171717"/>
                  </a:solidFill>
                </a:endParaRPr>
              </a:p>
              <a:p>
                <a:pPr marL="366480" lvl="1" indent="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None/>
                </a:pPr>
                <a:endParaRPr lang="en-US" sz="1800" spc="-1" dirty="0" smtClean="0">
                  <a:solidFill>
                    <a:srgbClr val="171717"/>
                  </a:solidFill>
                </a:endParaRP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Assign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relative 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errors </a:t>
                </a:r>
                <a:r>
                  <a:rPr lang="en-US" sz="1800" b="1" spc="-1" dirty="0" smtClean="0">
                    <a:solidFill>
                      <a:srgbClr val="171717"/>
                    </a:solidFill>
                  </a:rPr>
                  <a:t>with respect to the </a:t>
                </a:r>
                <a:r>
                  <a:rPr lang="en-US" sz="1800" b="1" spc="-1" dirty="0" err="1" smtClean="0">
                    <a:solidFill>
                      <a:srgbClr val="171717"/>
                    </a:solidFill>
                  </a:rPr>
                  <a:t>quadrupolar</a:t>
                </a:r>
                <a:r>
                  <a:rPr lang="en-US" sz="1800" b="1" spc="-1" dirty="0" smtClean="0">
                    <a:solidFill>
                      <a:srgbClr val="171717"/>
                    </a:solidFill>
                  </a:rPr>
                  <a:t> strength 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of the triplet magnets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So far only testing with normal </a:t>
                </a:r>
                <a:r>
                  <a:rPr lang="en-US" sz="1800" spc="-1" dirty="0" err="1" smtClean="0">
                    <a:solidFill>
                      <a:srgbClr val="171717"/>
                    </a:solidFill>
                  </a:rPr>
                  <a:t>sextupolar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 errors, planning on simulating </a:t>
                </a:r>
                <a:r>
                  <a:rPr lang="en-US" sz="1800" spc="-1" dirty="0" err="1" smtClean="0">
                    <a:solidFill>
                      <a:srgbClr val="171717"/>
                    </a:solidFill>
                  </a:rPr>
                  <a:t>octupolar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 order errors and skew errors too 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Typo in MADX manual </a:t>
                </a:r>
                <a14:m>
                  <m:oMath xmlns:m="http://schemas.openxmlformats.org/officeDocument/2006/math"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spc="-1" dirty="0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pc="-1" dirty="0" err="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spc="-1" dirty="0" smtClean="0">
                  <a:solidFill>
                    <a:srgbClr val="171717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2100" b="1" spc="-1" dirty="0" smtClean="0">
                  <a:solidFill>
                    <a:srgbClr val="2F2F2F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2100" b="1" spc="-1" dirty="0" smtClean="0">
                  <a:solidFill>
                    <a:srgbClr val="2F2F2F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720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7880" y="1592280"/>
                <a:ext cx="10699560" cy="4607640"/>
              </a:xfrm>
              <a:prstGeom prst="rect">
                <a:avLst/>
              </a:prstGeom>
              <a:blipFill rotWithShape="0">
                <a:blip r:embed="rId2"/>
                <a:stretch>
                  <a:fillRect l="-1538" t="-1852" r="-62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Methods: </a:t>
            </a: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MADX-PTC Error Simulation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21 August 2023</a:t>
            </a:fld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29640" b="14464"/>
          <a:stretch/>
        </p:blipFill>
        <p:spPr>
          <a:xfrm>
            <a:off x="3390047" y="2499359"/>
            <a:ext cx="5410946" cy="7205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47" y="5295887"/>
            <a:ext cx="6711086" cy="6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11375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2100" b="1" spc="-1" dirty="0" smtClean="0">
                <a:solidFill>
                  <a:srgbClr val="2F2F2F"/>
                </a:solidFill>
                <a:latin typeface="Arial"/>
              </a:rPr>
              <a:t>Assigning the same errors in MADNG 0.9.7-pre</a:t>
            </a:r>
            <a:endParaRPr lang="en-US" sz="2100" b="1" spc="-1" dirty="0" smtClean="0">
              <a:solidFill>
                <a:srgbClr val="2F2F2F"/>
              </a:solidFill>
              <a:latin typeface="Arial"/>
            </a:endParaRP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Elements have a </a:t>
            </a:r>
            <a:r>
              <a:rPr lang="en-US" sz="1800" spc="-1" dirty="0" err="1" smtClean="0">
                <a:solidFill>
                  <a:srgbClr val="171717"/>
                </a:solidFill>
              </a:rPr>
              <a:t>dknl</a:t>
            </a:r>
            <a:r>
              <a:rPr lang="en-US" sz="1800" spc="-1" dirty="0" smtClean="0">
                <a:solidFill>
                  <a:srgbClr val="171717"/>
                </a:solidFill>
              </a:rPr>
              <a:t> and </a:t>
            </a:r>
            <a:r>
              <a:rPr lang="en-US" sz="1800" spc="-1" dirty="0" err="1" smtClean="0">
                <a:solidFill>
                  <a:srgbClr val="171717"/>
                </a:solidFill>
              </a:rPr>
              <a:t>dksl</a:t>
            </a:r>
            <a:r>
              <a:rPr lang="en-US" sz="1800" spc="-1" dirty="0" smtClean="0">
                <a:solidFill>
                  <a:srgbClr val="171717"/>
                </a:solidFill>
              </a:rPr>
              <a:t> attribute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Applying the same formula as in MADX documentation and multiplying by element length the same KNL errors are obtained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PYMADNG Was also used since it provides an easy to use python API</a:t>
            </a:r>
          </a:p>
          <a:p>
            <a:pPr marL="628560" lvl="1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spc="-1" dirty="0" smtClean="0">
                <a:solidFill>
                  <a:srgbClr val="171717"/>
                </a:solidFill>
              </a:rPr>
              <a:t>Using the “</a:t>
            </a:r>
            <a:r>
              <a:rPr lang="en-US" sz="1800" spc="-1" dirty="0" err="1" smtClean="0">
                <a:solidFill>
                  <a:srgbClr val="171717"/>
                </a:solidFill>
              </a:rPr>
              <a:t>trkrdt</a:t>
            </a:r>
            <a:r>
              <a:rPr lang="en-US" sz="1800" spc="-1" dirty="0" smtClean="0">
                <a:solidFill>
                  <a:srgbClr val="171717"/>
                </a:solidFill>
              </a:rPr>
              <a:t>” method in MADNG, much faster!</a:t>
            </a: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2100" b="1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2100" b="1" spc="-1" dirty="0" smtClean="0">
              <a:solidFill>
                <a:srgbClr val="2F2F2F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Methods: </a:t>
            </a: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MADNG</a:t>
            </a: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 Error Simulation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21 August 2023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831" t="12415" b="45624"/>
          <a:stretch/>
        </p:blipFill>
        <p:spPr>
          <a:xfrm>
            <a:off x="3667760" y="3986460"/>
            <a:ext cx="546522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7880" y="1592280"/>
                <a:ext cx="6510156" cy="46076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2100" b="1" spc="-1" dirty="0" smtClean="0">
                    <a:solidFill>
                      <a:srgbClr val="2F2F2F"/>
                    </a:solidFill>
                    <a:latin typeface="Arial"/>
                  </a:rPr>
                  <a:t>Calculating RDTs for all BPMs in the LHC is needed:</a:t>
                </a:r>
                <a:endParaRPr lang="en-US" sz="2100" b="1" spc="-1" dirty="0" smtClean="0">
                  <a:solidFill>
                    <a:srgbClr val="2F2F2F"/>
                  </a:solidFill>
                </a:endParaRP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>
                    <a:solidFill>
                      <a:srgbClr val="171717"/>
                    </a:solidFill>
                  </a:rPr>
                  <a:t>MADX-PTC execution time: 1630.12 [s] = </a:t>
                </a:r>
                <a:r>
                  <a:rPr lang="en-US" sz="1800" b="1" spc="-1" dirty="0">
                    <a:solidFill>
                      <a:srgbClr val="171717"/>
                    </a:solidFill>
                  </a:rPr>
                  <a:t>27.17 [min</a:t>
                </a:r>
                <a:r>
                  <a:rPr lang="en-US" sz="1800" b="1" spc="-1" dirty="0" smtClean="0">
                    <a:solidFill>
                      <a:srgbClr val="171717"/>
                    </a:solidFill>
                  </a:rPr>
                  <a:t>]</a:t>
                </a:r>
                <a:endParaRPr lang="en-US" sz="1800" spc="-1" dirty="0" smtClean="0">
                  <a:solidFill>
                    <a:srgbClr val="171717"/>
                  </a:solidFill>
                </a:endParaRP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MADNG execution time: </a:t>
                </a:r>
                <a:r>
                  <a:rPr lang="en-US" sz="1800" b="1" spc="-1" dirty="0" smtClean="0">
                    <a:solidFill>
                      <a:srgbClr val="171717"/>
                    </a:solidFill>
                  </a:rPr>
                  <a:t>20.00 </a:t>
                </a:r>
                <a:r>
                  <a:rPr lang="en-US" sz="1800" b="1" spc="-1" dirty="0">
                    <a:solidFill>
                      <a:srgbClr val="171717"/>
                    </a:solidFill>
                  </a:rPr>
                  <a:t>[s</a:t>
                </a:r>
                <a:r>
                  <a:rPr lang="en-US" sz="1800" b="1" spc="-1" dirty="0" smtClean="0">
                    <a:solidFill>
                      <a:srgbClr val="171717"/>
                    </a:solidFill>
                  </a:rPr>
                  <a:t>] </a:t>
                </a:r>
                <a:r>
                  <a:rPr lang="en-US" sz="1800" b="1" spc="-1" dirty="0" smtClean="0">
                    <a:solidFill>
                      <a:srgbClr val="FF0000"/>
                    </a:solidFill>
                  </a:rPr>
                  <a:t>82 times faster!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2100" b="1" strike="noStrike" spc="-1" dirty="0" smtClean="0">
                    <a:solidFill>
                      <a:srgbClr val="FF0000"/>
                    </a:solidFill>
                    <a:latin typeface="Arial"/>
                  </a:rPr>
                  <a:t>MADNG Opens new possibilities </a:t>
                </a:r>
                <a:r>
                  <a:rPr lang="en-US" sz="2100" b="1" spc="-1" dirty="0" smtClean="0">
                    <a:solidFill>
                      <a:srgbClr val="FF0000"/>
                    </a:solidFill>
                    <a:latin typeface="Arial"/>
                  </a:rPr>
                  <a:t>to use </a:t>
                </a:r>
                <a:r>
                  <a:rPr lang="en-US" sz="2100" b="1" strike="noStrike" spc="-1" dirty="0" smtClean="0">
                    <a:solidFill>
                      <a:srgbClr val="FF0000"/>
                    </a:solidFill>
                    <a:latin typeface="Arial"/>
                  </a:rPr>
                  <a:t>computationally expensive </a:t>
                </a:r>
                <a:r>
                  <a:rPr lang="en-US" sz="2100" b="1" spc="-1" dirty="0" smtClean="0">
                    <a:solidFill>
                      <a:srgbClr val="FF0000"/>
                    </a:solidFill>
                    <a:latin typeface="Arial"/>
                  </a:rPr>
                  <a:t>methods such as ML for non linear optics</a:t>
                </a:r>
                <a:endParaRPr lang="en-US" sz="2100" b="1" strike="noStrike" spc="-1" dirty="0" smtClean="0">
                  <a:solidFill>
                    <a:srgbClr val="FF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2100" b="1" spc="-1" dirty="0" smtClean="0">
                    <a:solidFill>
                      <a:srgbClr val="2F2F2F"/>
                    </a:solidFill>
                  </a:rPr>
                  <a:t>For </a:t>
                </a:r>
                <a:r>
                  <a:rPr lang="en-US" sz="2100" b="1" spc="-1" dirty="0">
                    <a:solidFill>
                      <a:srgbClr val="2F2F2F"/>
                    </a:solidFill>
                  </a:rPr>
                  <a:t>testing purposes a cost function is defined as the RMS of the deviation from nominal</a:t>
                </a:r>
                <a14:m>
                  <m:oMath xmlns:m="http://schemas.openxmlformats.org/officeDocument/2006/math">
                    <m:r>
                      <a:rPr lang="en-US" sz="2100" b="1" i="1" spc="-1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100" b="1" spc="-1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 spc="-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𝟑𝟎𝟎𝟎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b="1" spc="-1" dirty="0">
                    <a:solidFill>
                      <a:srgbClr val="2F2F2F"/>
                    </a:solidFill>
                  </a:rPr>
                  <a:t> for all LHC</a:t>
                </a:r>
                <a:endParaRPr lang="en-US" sz="2100" b="1" spc="-1" dirty="0">
                  <a:solidFill>
                    <a:srgbClr val="2F2F2F"/>
                  </a:solidFill>
                </a:endParaRP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s-ES" sz="2100" b="1" spc="-1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 spc="-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𝟑𝟎𝟎𝟎</m:t>
                            </m:r>
                          </m:sub>
                          <m:sup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𝑴𝑨𝑫𝑵𝑮</m:t>
                            </m:r>
                          </m:sup>
                        </m:sSubSup>
                      </m:e>
                    </m:d>
                    <m:r>
                      <a:rPr lang="es-ES" sz="2100" b="1" i="1" spc="-1" dirty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100" b="1" i="1" spc="-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100" b="1" i="1" spc="-1" dirty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𝟑𝟎𝟎𝟎</m:t>
                                    </m:r>
                                  </m:sub>
                                  <m:sup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𝑴𝑨𝑫𝑵𝑮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𝑬𝒓𝒓</m:t>
                            </m:r>
                          </m:sub>
                        </m:sSub>
                        <m:r>
                          <a:rPr lang="es-ES" sz="2100" b="1" i="1" spc="-1" dirty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100" b="1" i="1" spc="-1" dirty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𝟑𝟎𝟎𝟎</m:t>
                                    </m:r>
                                  </m:sub>
                                  <m:sup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𝑴𝑨𝑫𝑵𝑮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𝑵𝒐𝒎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100" b="1" i="1" spc="-1" dirty="0">
                                    <a:solidFill>
                                      <a:srgbClr val="2F2F2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𝟑𝟎𝟎𝟎</m:t>
                                    </m:r>
                                  </m:sub>
                                  <m:sup>
                                    <m:r>
                                      <a:rPr lang="es-ES" sz="2100" b="1" i="1" spc="-1" dirty="0">
                                        <a:solidFill>
                                          <a:srgbClr val="2F2F2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𝑴𝑨𝑫𝑵𝑮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s-ES" sz="2100" b="1" i="1" spc="-1" dirty="0">
                                <a:solidFill>
                                  <a:srgbClr val="2F2F2F"/>
                                </a:solidFill>
                                <a:latin typeface="Cambria Math" panose="02040503050406030204" pitchFamily="18" charset="0"/>
                              </a:rPr>
                              <m:t>𝑵𝒐𝒎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100" b="1" spc="-1" dirty="0">
                    <a:solidFill>
                      <a:srgbClr val="2F2F2F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2100" b="1" strike="noStrike" spc="-1" dirty="0" smtClean="0">
                  <a:solidFill>
                    <a:srgbClr val="FF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2100" b="1" strike="noStrike" spc="-1" dirty="0" smtClean="0">
                  <a:solidFill>
                    <a:srgbClr val="2F2F2F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1800" b="1" strike="noStrike" spc="-1" dirty="0" smtClean="0">
                  <a:solidFill>
                    <a:srgbClr val="2F2F2F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720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7880" y="1592280"/>
                <a:ext cx="6510156" cy="4607640"/>
              </a:xfrm>
              <a:prstGeom prst="rect">
                <a:avLst/>
              </a:prstGeom>
              <a:blipFill rotWithShape="0">
                <a:blip r:embed="rId2"/>
                <a:stretch>
                  <a:fillRect l="-2528" t="-1852" r="-1124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Results: MADNG vs PTC for RDT tracking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Alejandro Börjesson Carazo | Machine Learning for Non Linear Corrections in the LHC</a:t>
            </a:r>
            <a:endParaRPr lang="en-US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9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24 August 2023</a:t>
            </a:fld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7343829" y="5035655"/>
            <a:ext cx="43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 smtClean="0"/>
              <a:t>Fig</a:t>
            </a:r>
            <a:r>
              <a:rPr lang="en-US" i="1" dirty="0" smtClean="0"/>
              <a:t> </a:t>
            </a:r>
            <a:r>
              <a:rPr lang="en-US" i="1" dirty="0" smtClean="0"/>
              <a:t>3</a:t>
            </a:r>
            <a:r>
              <a:rPr lang="en-US" i="1" dirty="0" smtClean="0"/>
              <a:t>. Nominal RDTs MADNG vs PTC </a:t>
            </a:r>
            <a:endParaRPr lang="en-US" i="1" spc="-1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918035" y="1592280"/>
            <a:ext cx="4633883" cy="32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5058</TotalTime>
  <Words>1087</Words>
  <Application>Microsoft Office PowerPoint</Application>
  <PresentationFormat>Panorámica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Machine Learning for Non Linear Corrections in the LHC </vt:lpstr>
      <vt:lpstr>Summary</vt:lpstr>
      <vt:lpstr>Introduction</vt:lpstr>
      <vt:lpstr>Theoretical Background: Bayesian Optimization</vt:lpstr>
      <vt:lpstr>Theoretical Background: Supervised Learning</vt:lpstr>
      <vt:lpstr>Methods: Simulation requirements for ML</vt:lpstr>
      <vt:lpstr>Methods: MADX-PTC Error Simulation </vt:lpstr>
      <vt:lpstr>Methods: MADNG Error Simulation </vt:lpstr>
      <vt:lpstr>Results: MADNG vs PTC for RDT tracking</vt:lpstr>
      <vt:lpstr>Results: MADNG vs PTC for RDT tracking</vt:lpstr>
      <vt:lpstr>Results: Simple Bayesian Optimization for sextupolar errors in the LHC </vt:lpstr>
      <vt:lpstr>Conclusions and Future Improvements</vt:lpstr>
      <vt:lpstr>References</vt:lpstr>
      <vt:lpstr>Backup slides: Bayesian Optimization</vt:lpstr>
      <vt:lpstr>Backup slides</vt:lpstr>
      <vt:lpstr>Backup slides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Optic Correction</dc:title>
  <dc:subject/>
  <dc:creator>Windows User</dc:creator>
  <dc:description/>
  <cp:lastModifiedBy>Cuenta Microsoft</cp:lastModifiedBy>
  <cp:revision>96</cp:revision>
  <dcterms:created xsi:type="dcterms:W3CDTF">2023-02-02T09:19:18Z</dcterms:created>
  <dcterms:modified xsi:type="dcterms:W3CDTF">2023-08-24T11:40:19Z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25</vt:i4>
  </property>
</Properties>
</file>