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856" r:id="rId4"/>
  </p:sldMasterIdLst>
  <p:sldIdLst>
    <p:sldId id="256" r:id="rId5"/>
    <p:sldId id="281" r:id="rId6"/>
    <p:sldId id="262" r:id="rId7"/>
    <p:sldId id="282" r:id="rId8"/>
    <p:sldId id="284" r:id="rId9"/>
    <p:sldId id="286" r:id="rId10"/>
    <p:sldId id="265" r:id="rId11"/>
    <p:sldId id="288" r:id="rId12"/>
    <p:sldId id="289" r:id="rId13"/>
    <p:sldId id="280" r:id="rId1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DAC299-D59D-40B9-9A93-5D4F8304B28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7FCA73-C286-4C9B-984D-E0A243D3413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E5639F-6713-41A4-ABE7-82209E9918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412D41-BDB2-4A11-856F-C954CCE1830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4E0B5B-8E8C-4285-9A54-555CB37B2A4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D2E4ED-7722-4B7A-8739-5767453EA53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8A63C0-4350-4E3C-9D48-FCAF6F9ED35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D479B5-1C1F-46C0-B546-8325EB077F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11CE41-2CDF-4116-BBCA-90F83403EC2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C50171-5D34-45C3-AE60-D3CC6B2B692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1D376E-B10C-4020-9BD6-51CEDAEF530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9EF0A-7B0B-4D78-832D-0FB3BE1984E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5D60AA-C749-4F21-9940-4F80A0CFEA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5BB590-13D9-43C0-AC18-3E7A87CFD94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B68624-CCD0-4D2E-A846-20B1847BD7C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C093DF-01DF-4685-9488-47A9C616741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719AE4-CC7D-46B3-B5EA-7A90C552B92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B836EE-2086-4229-B47F-5D632B6BD1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1D4B9F-B139-4473-8DD1-4A59484A57E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26AB83-7B95-4A9A-8044-D1D1452C19B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DCE0B-3571-4017-9CE0-9230FDC6F74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8A91D5-766F-423E-A56E-AEDA4EB2F62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93B716-0456-45B1-A280-76F5DC036A8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6F2E91-F5F1-47AC-A460-96D847D8FE1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pic>
        <p:nvPicPr>
          <p:cNvPr id="5" name="Image 2" descr="logooutline.eps"/>
          <p:cNvPicPr/>
          <p:nvPr/>
        </p:nvPicPr>
        <p:blipFill>
          <a:blip r:embed="rId15"/>
          <a:stretch/>
        </p:blipFill>
        <p:spPr>
          <a:xfrm>
            <a:off x="5106240" y="710280"/>
            <a:ext cx="1989720" cy="1969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FC2FB-D7EC-4BCC-B743-BFD3AF294E0C}" type="slidenum">
              <a:rPr lang="en-US" sz="10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3AD25-1758-4C83-8C70-52C7D7E32DF8}" type="slidenum">
              <a:rPr lang="en-US" sz="10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Picture 4"/>
          <p:cNvPicPr/>
          <p:nvPr/>
        </p:nvPicPr>
        <p:blipFill>
          <a:blip r:embed="rId14"/>
          <a:stretch/>
        </p:blipFill>
        <p:spPr>
          <a:xfrm>
            <a:off x="0" y="6315840"/>
            <a:ext cx="12191400" cy="541440"/>
          </a:xfrm>
          <a:prstGeom prst="rect">
            <a:avLst/>
          </a:prstGeom>
          <a:ln w="0">
            <a:noFill/>
          </a:ln>
        </p:spPr>
      </p:pic>
      <p:sp>
        <p:nvSpPr>
          <p:cNvPr id="671" name="TextBox 3"/>
          <p:cNvSpPr/>
          <p:nvPr/>
        </p:nvSpPr>
        <p:spPr>
          <a:xfrm>
            <a:off x="407880" y="6196320"/>
            <a:ext cx="11375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CH" sz="1800" b="0" strike="noStrike" spc="-1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72" name="Picture 4"/>
          <p:cNvPicPr/>
          <p:nvPr/>
        </p:nvPicPr>
        <p:blipFill>
          <a:blip r:embed="rId15"/>
          <a:stretch/>
        </p:blipFill>
        <p:spPr>
          <a:xfrm>
            <a:off x="5231880" y="2244960"/>
            <a:ext cx="1727640" cy="1727640"/>
          </a:xfrm>
          <a:prstGeom prst="rect">
            <a:avLst/>
          </a:prstGeom>
          <a:ln w="0">
            <a:noFill/>
          </a:ln>
        </p:spPr>
      </p:pic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81RR3yKn30" TargetMode="External"/><Relationship Id="rId2" Type="http://schemas.openxmlformats.org/officeDocument/2006/relationships/hyperlink" Target="https://doi.org/10.1140/epjp/s13360-021-01348-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5280" cy="215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000" b="1" strike="noStrike" spc="-1">
                <a:solidFill>
                  <a:srgbClr val="FFFFFF"/>
                </a:solidFill>
                <a:latin typeface="Arial"/>
              </a:rPr>
              <a:t>Machine Learning for Optic Correction in the LHC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5280" cy="80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Alejandro Börjesson Carazo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23/04/2023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5687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/>
              <a:t>Introduction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400" spc="-1" dirty="0"/>
              <a:t>B</a:t>
            </a:r>
            <a:r>
              <a:rPr lang="en-US" sz="1400" spc="-1" dirty="0" smtClean="0"/>
              <a:t>ackground</a:t>
            </a:r>
            <a:endParaRPr lang="en-US" sz="1400" spc="-1" dirty="0" smtClean="0"/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400" spc="-1" dirty="0" smtClean="0"/>
              <a:t>Methods</a:t>
            </a:r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/>
              <a:t>Results </a:t>
            </a:r>
            <a:endParaRPr lang="en-US" sz="1800" spc="-1" dirty="0">
              <a:latin typeface="Arial"/>
            </a:endParaRP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400" spc="-1" dirty="0" smtClean="0">
                <a:latin typeface="Arial"/>
              </a:rPr>
              <a:t>Error simulation</a:t>
            </a:r>
          </a:p>
          <a:p>
            <a:pPr marL="1257480" lvl="3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200" spc="-1" dirty="0" smtClean="0">
                <a:latin typeface="Arial"/>
              </a:rPr>
              <a:t>Twiss beta beating</a:t>
            </a:r>
          </a:p>
          <a:p>
            <a:pPr marL="800280" lvl="2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400" spc="-1" dirty="0" smtClean="0">
                <a:latin typeface="Arial"/>
              </a:rPr>
              <a:t>ML Model evaluation</a:t>
            </a:r>
          </a:p>
          <a:p>
            <a:pPr marL="1257480" lvl="3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200" spc="-1" dirty="0" smtClean="0">
                <a:latin typeface="Arial"/>
              </a:rPr>
              <a:t>General performance</a:t>
            </a:r>
          </a:p>
          <a:p>
            <a:pPr marL="1257480" lvl="3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200" spc="-1" dirty="0" smtClean="0">
                <a:latin typeface="Arial"/>
              </a:rPr>
              <a:t>Performance on different quadrupoles</a:t>
            </a:r>
            <a:endParaRPr lang="en-US" sz="1200" spc="-1" dirty="0">
              <a:latin typeface="Arial"/>
            </a:endParaRPr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>
                <a:latin typeface="Arial"/>
              </a:rPr>
              <a:t>Conclusion and future improvements</a:t>
            </a:r>
          </a:p>
          <a:p>
            <a:pPr marL="343080" lvl="1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lang="en-US" sz="1800" spc="-1" dirty="0" smtClean="0">
                <a:latin typeface="Arial"/>
              </a:rPr>
              <a:t>Backup slides</a:t>
            </a:r>
            <a:endParaRPr lang="en-US" sz="1800" spc="-1" dirty="0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33A0"/>
                </a:solidFill>
                <a:latin typeface="Arial"/>
              </a:rPr>
              <a:t>Summary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Alejandro Börjesson Carazo | Machine Learning for Optic Correction in the LHC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6A070A-09E5-427E-802D-16E36580F9FE}" type="slidenum"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52F0E7F9-DE00-4821-B967-E1C53335F109}" type="datetime3">
              <a:rPr lang="en-US"/>
              <a:t>14 April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6" name="PlaceHolder 1"/>
              <p:cNvSpPr>
                <a:spLocks noGrp="1"/>
              </p:cNvSpPr>
              <p:nvPr>
                <p:ph/>
              </p:nvPr>
            </p:nvSpPr>
            <p:spPr>
              <a:xfrm>
                <a:off x="407880" y="1592280"/>
                <a:ext cx="7727502" cy="46076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 marL="0" indent="0">
                  <a:spcBef>
                    <a:spcPts val="1800"/>
                  </a:spcBef>
                  <a:spcAft>
                    <a:spcPts val="400"/>
                  </a:spcAft>
                  <a:buClr>
                    <a:srgbClr val="171717"/>
                  </a:buClr>
                  <a:buNone/>
                </a:pPr>
                <a:r>
                  <a:rPr lang="en-US" sz="2100" b="1" spc="-1" dirty="0" smtClean="0">
                    <a:solidFill>
                      <a:srgbClr val="171717"/>
                    </a:solidFill>
                    <a:latin typeface="Arial"/>
                  </a:rPr>
                  <a:t>Actual methods for quadrupole magnetic error correction consist on knob tuning, response matrix (????)…</a:t>
                </a:r>
                <a:endParaRPr lang="en-US" sz="2100" spc="-1" dirty="0"/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Problems, no information on the actual magnet errors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Correcting the optics, but not the actual magnet errors!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endParaRPr lang="en-US" sz="2100" b="1" spc="-1" dirty="0" smtClean="0">
                  <a:solidFill>
                    <a:srgbClr val="171717"/>
                  </a:solidFill>
                  <a:latin typeface="Arial"/>
                </a:endParaRP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rgbClr val="171717"/>
                  </a:buClr>
                  <a:buNone/>
                </a:pPr>
                <a:r>
                  <a:rPr lang="en-US" sz="2100" b="1" spc="-1" dirty="0" smtClean="0">
                    <a:solidFill>
                      <a:srgbClr val="171717"/>
                    </a:solidFill>
                    <a:latin typeface="Arial"/>
                  </a:rPr>
                  <a:t>Machine learning promises multiple new ways to manage quadrupole errors</a:t>
                </a:r>
                <a:endParaRPr lang="en-US" sz="2100" spc="-1" dirty="0" smtClean="0"/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>
                    <a:solidFill>
                      <a:srgbClr val="171717"/>
                    </a:solidFill>
                  </a:rPr>
                  <a:t>The effect of magnet </a:t>
                </a:r>
                <a:r>
                  <a:rPr lang="en-US" sz="1800" spc="-1" dirty="0" smtClean="0">
                    <a:solidFill>
                      <a:srgbClr val="171717"/>
                    </a:solidFill>
                  </a:rPr>
                  <a:t>errors on </a:t>
                </a:r>
                <a:r>
                  <a:rPr lang="en-US" sz="1800" spc="-1" dirty="0">
                    <a:solidFill>
                      <a:srgbClr val="171717"/>
                    </a:solidFill>
                  </a:rPr>
                  <a:t>optics</a:t>
                </a:r>
                <a14:m>
                  <m:oMath xmlns:m="http://schemas.openxmlformats.org/officeDocument/2006/math">
                    <m:r>
                      <a:rPr lang="es-ES" sz="1800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i="1" spc="-1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800" i="1" spc="-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spc="-1" dirty="0" smtClean="0">
                    <a:solidFill>
                      <a:srgbClr val="171717"/>
                    </a:solidFill>
                  </a:rPr>
                  <a:t> can be calculated using simulation software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r>
                  <a:rPr lang="en-US" sz="1800" spc="-1" dirty="0" smtClean="0">
                    <a:solidFill>
                      <a:srgbClr val="171717"/>
                    </a:solidFill>
                  </a:rPr>
                  <a:t>ML can be used to model the relation between optics and errors </a:t>
                </a:r>
                <a14:m>
                  <m:oMath xmlns:m="http://schemas.openxmlformats.org/officeDocument/2006/math">
                    <m:r>
                      <a:rPr lang="es-ES" sz="1800" spc="-1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i="1" spc="-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1800" b="0" i="1" spc="-1" smtClean="0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1800" b="0" i="1" spc="-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0" i="1" spc="-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1800" b="0" i="1" spc="-1" smtClean="0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800" spc="-1" dirty="0" smtClean="0">
                    <a:solidFill>
                      <a:srgbClr val="171717"/>
                    </a:solidFill>
                  </a:rPr>
                  <a:t> </a:t>
                </a:r>
                <a:r>
                  <a:rPr lang="es-ES" sz="1800" spc="-1" dirty="0" err="1" smtClean="0">
                    <a:solidFill>
                      <a:srgbClr val="171717"/>
                    </a:solidFill>
                  </a:rPr>
                  <a:t>regardless</a:t>
                </a:r>
                <a:r>
                  <a:rPr lang="es-ES" sz="1800" spc="-1" dirty="0" smtClean="0">
                    <a:solidFill>
                      <a:srgbClr val="171717"/>
                    </a:solidFill>
                  </a:rPr>
                  <a:t> </a:t>
                </a:r>
                <a:r>
                  <a:rPr lang="es-ES" sz="1800" spc="-1" dirty="0" err="1" smtClean="0">
                    <a:solidFill>
                      <a:srgbClr val="171717"/>
                    </a:solidFill>
                  </a:rPr>
                  <a:t>on</a:t>
                </a:r>
                <a:r>
                  <a:rPr lang="es-ES" sz="1800" spc="-1" dirty="0" smtClean="0">
                    <a:solidFill>
                      <a:srgbClr val="171717"/>
                    </a:solidFill>
                  </a:rPr>
                  <a:t> </a:t>
                </a:r>
                <a:r>
                  <a:rPr lang="es-ES" sz="1800" spc="-1" dirty="0" err="1" smtClean="0">
                    <a:solidFill>
                      <a:srgbClr val="171717"/>
                    </a:solidFill>
                  </a:rPr>
                  <a:t>how</a:t>
                </a:r>
                <a:r>
                  <a:rPr lang="es-ES" sz="1800" spc="-1" dirty="0" smtClean="0">
                    <a:solidFill>
                      <a:srgbClr val="171717"/>
                    </a:solidFill>
                  </a:rPr>
                  <a:t> </a:t>
                </a:r>
                <a:r>
                  <a:rPr lang="es-ES" sz="1800" spc="-1" dirty="0" err="1" smtClean="0">
                    <a:solidFill>
                      <a:srgbClr val="171717"/>
                    </a:solidFill>
                  </a:rPr>
                  <a:t>complex</a:t>
                </a:r>
                <a:r>
                  <a:rPr lang="es-ES" sz="1800" spc="-1" dirty="0" smtClean="0">
                    <a:solidFill>
                      <a:srgbClr val="17171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i="1" spc="-1">
                        <a:solidFill>
                          <a:srgbClr val="17171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800" i="1" spc="-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i="1" spc="-1">
                            <a:solidFill>
                              <a:srgbClr val="171717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ES" sz="1800" spc="-1" dirty="0" smtClean="0">
                    <a:solidFill>
                      <a:srgbClr val="171717"/>
                    </a:solidFill>
                  </a:rPr>
                  <a:t> is</a:t>
                </a:r>
              </a:p>
              <a:p>
                <a:pPr marL="628560" lvl="1" indent="-262080"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Clr>
                    <a:srgbClr val="171717"/>
                  </a:buClr>
                  <a:buFont typeface="Arial"/>
                  <a:buChar char="•"/>
                </a:pPr>
                <a:endParaRPr lang="en-US" sz="1800" spc="-1" dirty="0" smtClean="0">
                  <a:solidFill>
                    <a:srgbClr val="171717"/>
                  </a:solidFill>
                </a:endParaRPr>
              </a:p>
            </p:txBody>
          </p:sp>
        </mc:Choice>
        <mc:Fallback xmlns="">
          <p:sp>
            <p:nvSpPr>
              <p:cNvPr id="726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407880" y="1592280"/>
                <a:ext cx="7727502" cy="4607640"/>
              </a:xfrm>
              <a:prstGeom prst="rect">
                <a:avLst/>
              </a:prstGeom>
              <a:blipFill rotWithShape="0">
                <a:blip r:embed="rId2"/>
                <a:stretch>
                  <a:fillRect l="-2129" t="-2646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Introduction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021EC5-8963-4381-8898-668CBE0AD278}" type="slidenum">
              <a:t>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D2FF88-D625-4BE6-8536-6E928E37F81D}" type="datetime3">
              <a:rPr lang="en-US"/>
              <a:t>14 April 2023</a:t>
            </a:fld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82" y="3714798"/>
            <a:ext cx="2972058" cy="17070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63" y="1438560"/>
            <a:ext cx="248602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5152411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Simulating random quadrupole strength errors the corresponding </a:t>
            </a:r>
            <a:r>
              <a:rPr lang="en-US" sz="1800" b="1" spc="-1" dirty="0" err="1" smtClean="0">
                <a:solidFill>
                  <a:srgbClr val="2F2F2F"/>
                </a:solidFill>
                <a:latin typeface="Arial"/>
              </a:rPr>
              <a:t>twiss</a:t>
            </a: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 parameters for data generation</a:t>
            </a: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trike="noStrike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trike="noStrike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Possible improvements to data generation a include using MAD-NG and adding noise</a:t>
            </a:r>
            <a:endParaRPr lang="en-US" sz="1800" b="1" strike="noStrike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>
              <a:solidFill>
                <a:srgbClr val="2F2F2F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Methods: Data pipeline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14 April 2023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5" y="1592281"/>
            <a:ext cx="5687862" cy="344153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647709" y="4693095"/>
            <a:ext cx="31828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b="1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/>
              <a:t>Fig 1. Data </a:t>
            </a:r>
            <a:r>
              <a:rPr lang="en-US" i="1" dirty="0" smtClean="0"/>
              <a:t>pipeline </a:t>
            </a:r>
            <a:endParaRPr lang="en-US" i="1" spc="-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07" y="3103339"/>
            <a:ext cx="3548129" cy="5829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32" y="2549410"/>
            <a:ext cx="592575" cy="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idx="4294967295"/>
          </p:nvPr>
        </p:nvSpPr>
        <p:spPr>
          <a:xfrm>
            <a:off x="407880" y="1592280"/>
            <a:ext cx="6510156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2F2F2F"/>
                </a:solidFill>
                <a:latin typeface="Arial"/>
              </a:rPr>
              <a:t>Ridge Regression:</a:t>
            </a: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trike="noStrike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2F2F2F"/>
                </a:solidFill>
                <a:latin typeface="Arial"/>
              </a:rPr>
              <a:t>Least squares regression with L2 </a:t>
            </a:r>
            <a:r>
              <a:rPr lang="en-US" sz="1800" b="1" strike="noStrike" spc="-1" dirty="0" smtClean="0">
                <a:solidFill>
                  <a:srgbClr val="2F2F2F"/>
                </a:solidFill>
                <a:latin typeface="Arial"/>
              </a:rPr>
              <a:t>regularization</a:t>
            </a: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 smtClean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Bagging: </a:t>
            </a:r>
            <a:endParaRPr lang="en-US" sz="1800" b="1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2F2F2F"/>
                </a:solidFill>
                <a:latin typeface="Arial"/>
              </a:rPr>
              <a:t>	Training </a:t>
            </a: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using ten different subsets of data and averaging the results.</a:t>
            </a: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sz="1800" b="1" spc="-1" dirty="0">
              <a:solidFill>
                <a:srgbClr val="2F2F2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1" spc="-1" dirty="0" smtClean="0">
                <a:solidFill>
                  <a:srgbClr val="2F2F2F"/>
                </a:solidFill>
                <a:latin typeface="Arial"/>
              </a:rPr>
              <a:t>This methods decreases variance of the model and overfitting </a:t>
            </a:r>
            <a:endParaRPr lang="en-US" sz="1800" b="1" strike="noStrike" spc="-1" dirty="0" smtClean="0">
              <a:solidFill>
                <a:srgbClr val="2F2F2F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Methods: ML Model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5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14 April 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53" y="1996022"/>
            <a:ext cx="4160342" cy="986748"/>
          </a:xfrm>
          <a:prstGeom prst="rect">
            <a:avLst/>
          </a:prstGeom>
        </p:spPr>
      </p:pic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90" y="1381380"/>
            <a:ext cx="37528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7647709" y="4693095"/>
            <a:ext cx="361598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b="1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/>
              <a:t>Fig </a:t>
            </a:r>
            <a:r>
              <a:rPr lang="en-US" i="1" dirty="0" smtClean="0"/>
              <a:t>2. Example Ridge regression </a:t>
            </a:r>
            <a:endParaRPr lang="en-US" i="1" spc="-1" dirty="0"/>
          </a:p>
        </p:txBody>
      </p:sp>
    </p:spTree>
    <p:extLst>
      <p:ext uri="{BB962C8B-B14F-4D97-AF65-F5344CB8AC3E}">
        <p14:creationId xmlns:p14="http://schemas.microsoft.com/office/powerpoint/2010/main" val="8935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PlaceHolder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7880" y="1592280"/>
                <a:ext cx="6510156" cy="46076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r>
                  <a:rPr lang="en-US" sz="1800" b="1" spc="-1" dirty="0" smtClean="0">
                    <a:solidFill>
                      <a:srgbClr val="2F2F2F"/>
                    </a:solidFill>
                    <a:latin typeface="Arial"/>
                  </a:rPr>
                  <a:t>Generating </a:t>
                </a:r>
                <a14:m>
                  <m:oMath xmlns:m="http://schemas.openxmlformats.org/officeDocument/2006/math">
                    <m:r>
                      <a:rPr lang="en-US" sz="1800" b="1" i="1" spc="-1" dirty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800" b="1" i="1" spc="-1" dirty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 · </m:t>
                    </m:r>
                    <m:r>
                      <a:rPr lang="en-US" sz="1800" b="1" i="1" spc="-1" dirty="0" smtClean="0">
                        <a:solidFill>
                          <a:srgbClr val="2F2F2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s-ES" sz="1800" b="1" i="1" spc="-1" dirty="0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pc="-1" dirty="0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s-ES" sz="1800" b="1" i="1" spc="-1" dirty="0" smtClean="0">
                            <a:solidFill>
                              <a:srgbClr val="2F2F2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s-ES" sz="1800" b="1" spc="-1" dirty="0" smtClean="0">
                    <a:solidFill>
                      <a:srgbClr val="2F2F2F"/>
                    </a:solidFill>
                    <a:latin typeface="Arial"/>
                  </a:rPr>
                  <a:t> Samples </a:t>
                </a:r>
                <a:r>
                  <a:rPr lang="es-ES" sz="1800" b="1" spc="-1" dirty="0" err="1" smtClean="0">
                    <a:solidFill>
                      <a:srgbClr val="2F2F2F"/>
                    </a:solidFill>
                    <a:latin typeface="Arial"/>
                  </a:rPr>
                  <a:t>using</a:t>
                </a:r>
                <a:r>
                  <a:rPr lang="es-ES" sz="1800" b="1" spc="-1" dirty="0" smtClean="0">
                    <a:solidFill>
                      <a:srgbClr val="2F2F2F"/>
                    </a:solidFill>
                    <a:latin typeface="Arial"/>
                  </a:rPr>
                  <a:t> 2023 30 CM </a:t>
                </a:r>
                <a:r>
                  <a:rPr lang="es-ES" sz="1800" b="1" spc="-1" dirty="0" err="1" smtClean="0">
                    <a:solidFill>
                      <a:srgbClr val="2F2F2F"/>
                    </a:solidFill>
                    <a:latin typeface="Arial"/>
                  </a:rPr>
                  <a:t>optics</a:t>
                </a:r>
                <a:r>
                  <a:rPr lang="es-ES" sz="1800" b="1" spc="-1" dirty="0" smtClean="0">
                    <a:solidFill>
                      <a:srgbClr val="2F2F2F"/>
                    </a:solidFill>
                    <a:latin typeface="Arial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499"/>
                  </a:spcBef>
                  <a:spcAft>
                    <a:spcPts val="300"/>
                  </a:spcAft>
                  <a:buNone/>
                  <a:tabLst>
                    <a:tab pos="0" algn="l"/>
                  </a:tabLst>
                </a:pPr>
                <a:endParaRPr lang="en-US" sz="1800" b="1" strike="noStrike" spc="-1" dirty="0" smtClean="0">
                  <a:solidFill>
                    <a:srgbClr val="2F2F2F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720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7880" y="1592280"/>
                <a:ext cx="6510156" cy="4607640"/>
              </a:xfrm>
              <a:prstGeom prst="rect">
                <a:avLst/>
              </a:prstGeom>
              <a:blipFill rotWithShape="0">
                <a:blip r:embed="rId2"/>
                <a:stretch>
                  <a:fillRect l="-2247" t="-158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PlaceHolder 2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Results</a:t>
            </a:r>
            <a:r>
              <a:rPr lang="en-US" sz="3600" b="1" spc="-1" dirty="0" smtClean="0">
                <a:solidFill>
                  <a:srgbClr val="0033A0"/>
                </a:solidFill>
                <a:latin typeface="Arial"/>
              </a:rPr>
              <a:t>: Error Simulation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94967295"/>
          </p:nvPr>
        </p:nvSpPr>
        <p:spPr>
          <a:xfrm>
            <a:off x="4259160" y="6356520"/>
            <a:ext cx="6571440" cy="364320"/>
          </a:xfrm>
          <a:prstGeom prst="rect">
            <a:avLst/>
          </a:prstGeom>
        </p:spPr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94967295"/>
          </p:nvPr>
        </p:nvSpPr>
        <p:spPr>
          <a:xfrm>
            <a:off x="11107440" y="6356520"/>
            <a:ext cx="680400" cy="364320"/>
          </a:xfrm>
          <a:prstGeom prst="rect">
            <a:avLst/>
          </a:prstGeom>
        </p:spPr>
        <p:txBody>
          <a:bodyPr/>
          <a:lstStyle/>
          <a:p>
            <a:fld id="{0AD9C114-26F3-4826-8971-67D54E6839F0}" type="slidenum"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94967295"/>
          </p:nvPr>
        </p:nvSpPr>
        <p:spPr>
          <a:xfrm>
            <a:off x="2574000" y="6350760"/>
            <a:ext cx="1541520" cy="364320"/>
          </a:xfrm>
          <a:prstGeom prst="rect">
            <a:avLst/>
          </a:prstGeom>
        </p:spPr>
        <p:txBody>
          <a:bodyPr/>
          <a:lstStyle/>
          <a:p>
            <a:fld id="{07E94B07-F95A-4225-8F65-F582796A765B}" type="datetime3">
              <a:rPr lang="en-US"/>
              <a:t>14 April 2023</a:t>
            </a:fld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7647709" y="4693095"/>
            <a:ext cx="361598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US" b="1" spc="-1" dirty="0">
              <a:solidFill>
                <a:srgbClr val="2F2F2F"/>
              </a:solidFill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i="1" dirty="0"/>
              <a:t>Fig </a:t>
            </a:r>
            <a:r>
              <a:rPr lang="en-US" i="1" dirty="0" smtClean="0"/>
              <a:t>2. Example Ridge regression </a:t>
            </a:r>
            <a:endParaRPr lang="en-US" i="1" spc="-1" dirty="0"/>
          </a:p>
        </p:txBody>
      </p:sp>
    </p:spTree>
    <p:extLst>
      <p:ext uri="{BB962C8B-B14F-4D97-AF65-F5344CB8AC3E}">
        <p14:creationId xmlns:p14="http://schemas.microsoft.com/office/powerpoint/2010/main" val="13992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33A0"/>
                </a:solidFill>
                <a:latin typeface="Arial"/>
              </a:rPr>
              <a:t>Table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737" name="Content Placeholder 12"/>
          <p:cNvGraphicFramePr/>
          <p:nvPr/>
        </p:nvGraphicFramePr>
        <p:xfrm>
          <a:off x="407880" y="1592280"/>
          <a:ext cx="11376000" cy="1861920"/>
        </p:xfrm>
        <a:graphic>
          <a:graphicData uri="http://schemas.openxmlformats.org/drawingml/2006/table">
            <a:tbl>
              <a:tblPr/>
              <a:tblGrid>
                <a:gridCol w="2275200"/>
                <a:gridCol w="2275200"/>
                <a:gridCol w="2275200"/>
                <a:gridCol w="2275200"/>
                <a:gridCol w="2275200"/>
              </a:tblGrid>
              <a:tr h="3722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</a:tr>
              <a:tr h="37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8" name="TextBox 16"/>
          <p:cNvSpPr/>
          <p:nvPr/>
        </p:nvSpPr>
        <p:spPr>
          <a:xfrm>
            <a:off x="420840" y="3981600"/>
            <a:ext cx="5616000" cy="21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To help you to give your slides a consistent look, we suggest a basic table style.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It is a good starting point, yet should be adjusted to your needs and space – rows, columns, text size.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You can modify the table options here: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2F2F2F"/>
                </a:solidFill>
                <a:latin typeface="Arial"/>
                <a:ea typeface="DejaVu Sans"/>
              </a:rPr>
              <a:t>Table Tools</a:t>
            </a: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 &gt; </a:t>
            </a:r>
            <a:r>
              <a:rPr lang="en-US" sz="1800" b="1" strike="noStrike" spc="-1">
                <a:solidFill>
                  <a:srgbClr val="2F2F2F"/>
                </a:solidFill>
                <a:latin typeface="Arial"/>
                <a:ea typeface="DejaVu Sans"/>
              </a:rPr>
              <a:t>Design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346D5F-4F32-4515-8A55-963C2A6D6A05}" type="slidenum">
              <a:t>7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90B34A9-E2B9-4D80-920E-BB54BCA05C67}" type="datetime3">
              <a:rPr lang="en-US"/>
              <a:t>14 April 2023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0033A0"/>
                </a:solidFill>
                <a:latin typeface="Arial"/>
              </a:rPr>
              <a:t>Table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737" name="Content Placeholder 12"/>
          <p:cNvGraphicFramePr/>
          <p:nvPr/>
        </p:nvGraphicFramePr>
        <p:xfrm>
          <a:off x="407880" y="1592280"/>
          <a:ext cx="11376000" cy="1861920"/>
        </p:xfrm>
        <a:graphic>
          <a:graphicData uri="http://schemas.openxmlformats.org/drawingml/2006/table">
            <a:tbl>
              <a:tblPr/>
              <a:tblGrid>
                <a:gridCol w="2275200"/>
                <a:gridCol w="2275200"/>
                <a:gridCol w="2275200"/>
                <a:gridCol w="2275200"/>
                <a:gridCol w="2275200"/>
              </a:tblGrid>
              <a:tr h="3722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Column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33A0"/>
                      </a:solidFill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 w="252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8EF"/>
                    </a:solidFill>
                  </a:tcPr>
                </a:tc>
              </a:tr>
              <a:tr h="37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33A0"/>
                          </a:solidFill>
                          <a:latin typeface="Arial"/>
                        </a:rPr>
                        <a:t>Row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1800" marR="91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33A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8" name="TextBox 16"/>
          <p:cNvSpPr/>
          <p:nvPr/>
        </p:nvSpPr>
        <p:spPr>
          <a:xfrm>
            <a:off x="420840" y="3981600"/>
            <a:ext cx="5616000" cy="21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To help you to give your slides a consistent look, we suggest a basic table style.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It is a good starting point, yet should be adjusted to your needs and space – rows, columns, text size.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You can modify the table options here: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2F2F2F"/>
                </a:solidFill>
                <a:latin typeface="Arial"/>
                <a:ea typeface="DejaVu Sans"/>
              </a:rPr>
              <a:t>Table Tools</a:t>
            </a:r>
            <a:r>
              <a:rPr lang="en-US" sz="1800" b="0" strike="noStrike" spc="-1">
                <a:solidFill>
                  <a:srgbClr val="2F2F2F"/>
                </a:solidFill>
                <a:latin typeface="Arial"/>
                <a:ea typeface="DejaVu Sans"/>
              </a:rPr>
              <a:t> &gt; </a:t>
            </a:r>
            <a:r>
              <a:rPr lang="en-US" sz="1800" b="1" strike="noStrike" spc="-1">
                <a:solidFill>
                  <a:srgbClr val="2F2F2F"/>
                </a:solidFill>
                <a:latin typeface="Arial"/>
                <a:ea typeface="DejaVu Sans"/>
              </a:rPr>
              <a:t>Design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346D5F-4F32-4515-8A55-963C2A6D6A05}" type="slidenum">
              <a:t>8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90B34A9-E2B9-4D80-920E-BB54BCA05C67}" type="datetime3">
              <a:rPr lang="en-US"/>
              <a:t>14 April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 idx="4294967295"/>
          </p:nvPr>
        </p:nvSpPr>
        <p:spPr>
          <a:xfrm>
            <a:off x="407880" y="373680"/>
            <a:ext cx="11375280" cy="106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smtClean="0">
                <a:solidFill>
                  <a:srgbClr val="0033A0"/>
                </a:solidFill>
                <a:latin typeface="Arial"/>
              </a:rPr>
              <a:t>References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Presenter | Presentation Title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346D5F-4F32-4515-8A55-963C2A6D6A05}" type="slidenum">
              <a:t>9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90B34A9-E2B9-4D80-920E-BB54BCA05C67}" type="datetime3">
              <a:rPr lang="en-US"/>
              <a:t>14 April 2023</a:t>
            </a:fld>
            <a:endParaRPr lang="en-US"/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407880" y="1592280"/>
            <a:ext cx="11375280" cy="460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Fig 1. Data pipeline. </a:t>
            </a:r>
            <a:r>
              <a:rPr lang="en-US" sz="1800" b="1" i="1" dirty="0"/>
              <a:t>"</a:t>
            </a:r>
            <a:r>
              <a:rPr lang="en-US" sz="1800" b="1" dirty="0"/>
              <a:t>Supervised learning-based reconstruction of magnet errors in circular accelerators</a:t>
            </a:r>
            <a:r>
              <a:rPr lang="en-US" sz="1800" b="1" i="1" dirty="0"/>
              <a:t>" by E. </a:t>
            </a:r>
            <a:r>
              <a:rPr lang="en-US" sz="1800" b="1" i="1" dirty="0" err="1"/>
              <a:t>Fol</a:t>
            </a:r>
            <a:r>
              <a:rPr lang="en-US" sz="1800" i="1" dirty="0"/>
              <a:t>, 2021, </a:t>
            </a:r>
            <a:r>
              <a:rPr lang="en-US" sz="1800" i="1" dirty="0">
                <a:hlinkClick r:id="rId2"/>
              </a:rPr>
              <a:t>https://</a:t>
            </a:r>
            <a:r>
              <a:rPr lang="en-US" sz="1800" i="1" dirty="0" smtClean="0">
                <a:hlinkClick r:id="rId2"/>
              </a:rPr>
              <a:t>doi.org/10.1140/epjp/s13360-021-01348-5</a:t>
            </a:r>
            <a:endParaRPr lang="en-US" sz="1800" i="1" dirty="0" smtClean="0"/>
          </a:p>
          <a:p>
            <a:r>
              <a:rPr lang="en-US" sz="1800" i="1" dirty="0"/>
              <a:t>Fig </a:t>
            </a:r>
            <a:r>
              <a:rPr lang="en-US" sz="1800" i="1" dirty="0" smtClean="0"/>
              <a:t>2. Example Ridge regression. </a:t>
            </a:r>
            <a:r>
              <a:rPr lang="en-US" sz="1800" b="1" i="1" dirty="0" smtClean="0"/>
              <a:t>“</a:t>
            </a:r>
            <a:r>
              <a:rPr lang="en-US" sz="1800" b="1" dirty="0"/>
              <a:t>Regularization Part 1: Ridge (L2) </a:t>
            </a:r>
            <a:r>
              <a:rPr lang="en-US" sz="1800" b="1" dirty="0" smtClean="0"/>
              <a:t>Regression</a:t>
            </a:r>
            <a:r>
              <a:rPr lang="en-US" sz="1800" b="1" i="1" dirty="0" smtClean="0"/>
              <a:t>" </a:t>
            </a:r>
            <a:r>
              <a:rPr lang="en-US" sz="1800" b="1" i="1" dirty="0"/>
              <a:t>by </a:t>
            </a:r>
            <a:r>
              <a:rPr lang="en-US" sz="1800" b="1" i="1" dirty="0" smtClean="0"/>
              <a:t>J. </a:t>
            </a:r>
            <a:r>
              <a:rPr lang="en-US" sz="1800" b="1" i="1" dirty="0" err="1" smtClean="0"/>
              <a:t>Stamer</a:t>
            </a:r>
            <a:r>
              <a:rPr lang="en-US" sz="1800" i="1" dirty="0" smtClean="0"/>
              <a:t>, 2018</a:t>
            </a:r>
            <a:r>
              <a:rPr lang="en-US" sz="1800" i="1" dirty="0"/>
              <a:t>, </a:t>
            </a:r>
            <a:r>
              <a:rPr lang="en-US" sz="1800" i="1" dirty="0">
                <a:hlinkClick r:id="rId3"/>
              </a:rPr>
              <a:t>https://www.youtube.com/watch?v=Q81RR3yKn30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8441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523</TotalTime>
  <Words>413</Words>
  <Application>Microsoft Office PowerPoint</Application>
  <PresentationFormat>Panorámica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Machine Learning for Optic Correction in the LHC</vt:lpstr>
      <vt:lpstr>Summary</vt:lpstr>
      <vt:lpstr>Introduction</vt:lpstr>
      <vt:lpstr>Methods: Data pipeline</vt:lpstr>
      <vt:lpstr>Methods: ML Model</vt:lpstr>
      <vt:lpstr>Results: Error Simulation</vt:lpstr>
      <vt:lpstr>Table</vt:lpstr>
      <vt:lpstr>Table</vt:lpstr>
      <vt:lpstr>References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Optic Correction</dc:title>
  <dc:subject/>
  <dc:creator>Windows User</dc:creator>
  <dc:description/>
  <cp:lastModifiedBy>Cuenta Microsoft</cp:lastModifiedBy>
  <cp:revision>29</cp:revision>
  <dcterms:created xsi:type="dcterms:W3CDTF">2023-02-02T09:19:18Z</dcterms:created>
  <dcterms:modified xsi:type="dcterms:W3CDTF">2023-04-14T14:14:29Z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25</vt:i4>
  </property>
</Properties>
</file>