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7.wmf" ContentType="image/x-wmf"/>
  <Override PartName="/ppt/media/image9.png" ContentType="image/png"/>
  <Override PartName="/ppt/media/image8.gif" ContentType="image/gif"/>
  <Override PartName="/ppt/media/image13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2.wmf" ContentType="image/x-wmf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9A6D23-E899-441E-A05B-9A5A711224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665FB2-4DD8-47AD-A934-ADDFA1445A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72E585-FA22-4D7D-A44C-F5B43C31F8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7958A9-C4F3-42FD-BC13-D70D4BAE4D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E1E3EB-3DCB-496B-A4F8-E6FCD89F10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0D86B7-65DE-4E70-AE24-2ACC89599B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A02906-4A8C-4C42-BF72-8E058845BF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3B094E-6185-430B-8037-B788C72C14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7C0FD3-3D3A-400D-AB30-AD00F3AD58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272538-87B0-40E4-8FD9-80DDDF12FF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810809-A449-44DB-AF02-441CAA5CD5F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41D8D7-36D1-4CDB-8E9A-9543C01EF9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567D2E-55EC-459C-B0C6-79005EEC72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6DB2D0-EB64-49E2-BCFB-F076ED1DA0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CD9A10-4F53-4CE7-9960-E78FE18B67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198D61-BEEF-44C8-9FF1-E77730857C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6C7083-E217-431B-8DBB-43679C5032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B8AF0C-0E54-4624-A711-04BFCCE513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5748E1-DD5C-421C-8CF5-C711824D31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4A415A-6EE0-4102-9702-9C1562B6D9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8C72E6-654E-4A31-B882-32FD172804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787421-FAC2-4B04-8849-A09733A9D3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F22E4D-B7AD-4E60-9092-9153443F44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9F048B-56B0-4F5B-8C03-D541C48EF4E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541EAC-CA33-4DD8-A1A6-D03E8C6D56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B91754-DAD0-420C-B149-3DDBCEDB57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915AD7-E69C-428B-AE5C-87F138B0E2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1A0817-FF09-4B3C-9470-E1CE55F38C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E66714-7DDD-4FF7-957A-7BE65A73DE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0897B1-4EB5-4405-AEEA-17409A0EA2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E7EC41-4A37-49A8-8715-D7BEA355AC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AC9625-2B4C-4A9A-8B7E-3F028C1779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E07F4D-A90D-46BE-9355-6D8C382E74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43EE88-7078-40C0-8F1D-6B973FE727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E975D0-3C1B-40C9-8615-480DBC6083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207BCB-6909-4F91-8248-F34774C4BE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"/>
          <p:cNvPicPr/>
          <p:nvPr/>
        </p:nvPicPr>
        <p:blipFill>
          <a:blip r:embed="rId2"/>
          <a:stretch/>
        </p:blipFill>
        <p:spPr>
          <a:xfrm>
            <a:off x="0" y="6315840"/>
            <a:ext cx="12191040" cy="541080"/>
          </a:xfrm>
          <a:prstGeom prst="rect">
            <a:avLst/>
          </a:prstGeom>
          <a:ln w="0">
            <a:noFill/>
          </a:ln>
        </p:spPr>
      </p:pic>
      <p:pic>
        <p:nvPicPr>
          <p:cNvPr id="1" name="Image 2" descr="logooutline.eps"/>
          <p:cNvPicPr/>
          <p:nvPr/>
        </p:nvPicPr>
        <p:blipFill>
          <a:blip r:embed="rId3"/>
          <a:stretch/>
        </p:blipFill>
        <p:spPr>
          <a:xfrm>
            <a:off x="5106240" y="710280"/>
            <a:ext cx="1989360" cy="19692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 descr=""/>
          <p:cNvPicPr/>
          <p:nvPr/>
        </p:nvPicPr>
        <p:blipFill>
          <a:blip r:embed="rId2"/>
          <a:stretch/>
        </p:blipFill>
        <p:spPr>
          <a:xfrm>
            <a:off x="0" y="6315840"/>
            <a:ext cx="12191040" cy="54108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ftr" idx="1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"/>
          </p:nvPr>
        </p:nvSpPr>
        <p:spPr>
          <a:xfrm>
            <a:off x="11107440" y="6356520"/>
            <a:ext cx="680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641232-1E77-4D67-B74E-04748D50A7EA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3"/>
          </p:nvPr>
        </p:nvSpPr>
        <p:spPr>
          <a:xfrm>
            <a:off x="2574000" y="6350760"/>
            <a:ext cx="154116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"/>
          <p:cNvPicPr/>
          <p:nvPr/>
        </p:nvPicPr>
        <p:blipFill>
          <a:blip r:embed="rId2"/>
          <a:stretch/>
        </p:blipFill>
        <p:spPr>
          <a:xfrm>
            <a:off x="0" y="6315840"/>
            <a:ext cx="12191040" cy="54108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ftr" idx="4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5"/>
          </p:nvPr>
        </p:nvSpPr>
        <p:spPr>
          <a:xfrm>
            <a:off x="11107440" y="6356520"/>
            <a:ext cx="680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E093AD-9C44-4C0B-9C3A-5A06CBE0C99F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6"/>
          </p:nvPr>
        </p:nvSpPr>
        <p:spPr>
          <a:xfrm>
            <a:off x="2574000" y="6350760"/>
            <a:ext cx="154116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4" descr=""/>
          <p:cNvPicPr/>
          <p:nvPr/>
        </p:nvPicPr>
        <p:blipFill>
          <a:blip r:embed="rId2"/>
          <a:stretch/>
        </p:blipFill>
        <p:spPr>
          <a:xfrm>
            <a:off x="0" y="6315840"/>
            <a:ext cx="12191040" cy="54108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ftr" idx="7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8"/>
          </p:nvPr>
        </p:nvSpPr>
        <p:spPr>
          <a:xfrm>
            <a:off x="11107440" y="6356520"/>
            <a:ext cx="680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EC7E0D-9571-4E3F-AE58-196F7A405D6D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 idx="9"/>
          </p:nvPr>
        </p:nvSpPr>
        <p:spPr>
          <a:xfrm>
            <a:off x="2574000" y="6350760"/>
            <a:ext cx="154116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4" descr=""/>
          <p:cNvPicPr/>
          <p:nvPr/>
        </p:nvPicPr>
        <p:blipFill>
          <a:blip r:embed="rId2"/>
          <a:stretch/>
        </p:blipFill>
        <p:spPr>
          <a:xfrm>
            <a:off x="0" y="6315840"/>
            <a:ext cx="12191040" cy="541080"/>
          </a:xfrm>
          <a:prstGeom prst="rect">
            <a:avLst/>
          </a:prstGeom>
          <a:ln w="0">
            <a:noFill/>
          </a:ln>
        </p:spPr>
      </p:pic>
      <p:sp>
        <p:nvSpPr>
          <p:cNvPr id="167" name="TextBox 3"/>
          <p:cNvSpPr/>
          <p:nvPr/>
        </p:nvSpPr>
        <p:spPr>
          <a:xfrm>
            <a:off x="407880" y="6196320"/>
            <a:ext cx="1137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CH" sz="1800" spc="-1" strike="noStrike">
                <a:solidFill>
                  <a:srgbClr val="0033a0"/>
                </a:solidFill>
                <a:latin typeface="Arial"/>
                <a:ea typeface="DejaVu Sans"/>
              </a:rPr>
              <a:t>home.cern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8" name="Picture 4" descr=""/>
          <p:cNvPicPr/>
          <p:nvPr/>
        </p:nvPicPr>
        <p:blipFill>
          <a:blip r:embed="rId3"/>
          <a:stretch/>
        </p:blipFill>
        <p:spPr>
          <a:xfrm>
            <a:off x="5231880" y="2244960"/>
            <a:ext cx="1727280" cy="1727280"/>
          </a:xfrm>
          <a:prstGeom prst="rect">
            <a:avLst/>
          </a:prstGeom>
          <a:ln w="0">
            <a:noFill/>
          </a:ln>
        </p:spPr>
      </p:pic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commons.wikimedia.org/w/index.php?curid=84842869" TargetMode="External"/><Relationship Id="rId2" Type="http://schemas.openxmlformats.org/officeDocument/2006/relationships/hyperlink" Target="https://commons.wikimedia.org/w/index.php?curid=84842869" TargetMode="External"/><Relationship Id="rId3" Type="http://schemas.openxmlformats.org/officeDocument/2006/relationships/hyperlink" Target="https://commons.wikimedia.org/w/index.php?curid=84842869" TargetMode="External"/><Relationship Id="rId4" Type="http://schemas.openxmlformats.org/officeDocument/2006/relationships/hyperlink" Target="https://doi.org/10.1140/epjp/s13360-021-01348-5" TargetMode="External"/><Relationship Id="rId5" Type="http://schemas.openxmlformats.org/officeDocument/2006/relationships/hyperlink" Target="https://doi.org/10.1140/epjp/s13360-021-01348-5" TargetMode="External"/><Relationship Id="rId6" Type="http://schemas.openxmlformats.org/officeDocument/2006/relationships/hyperlink" Target="https://doi.org/10.1140/epjp/s13360-021-01348-5" TargetMode="External"/><Relationship Id="rId7" Type="http://schemas.openxmlformats.org/officeDocument/2006/relationships/hyperlink" Target="https://doi.org/10.1140/epjp/s13360-021-01348-5" TargetMode="External"/><Relationship Id="rId8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image" Target="../media/image9.png"/><Relationship Id="rId3" Type="http://schemas.openxmlformats.org/officeDocument/2006/relationships/hyperlink" Target="https://commons.wikimedia.org/w/index.php?curid=84842869" TargetMode="External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s://doi.org/10.1140/epjp/s13360-021-01348-5" TargetMode="External"/><Relationship Id="rId3" Type="http://schemas.openxmlformats.org/officeDocument/2006/relationships/hyperlink" Target="https://doi.org/10.1140/epjp/s13360-021-01348-5" TargetMode="External"/><Relationship Id="rId4" Type="http://schemas.openxmlformats.org/officeDocument/2006/relationships/hyperlink" Target="https://doi.org/10.1140/epjp/s13360-021-01348-5" TargetMode="External"/><Relationship Id="rId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07880" y="3429000"/>
            <a:ext cx="11374920" cy="215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5000" spc="-1" strike="noStrike">
                <a:solidFill>
                  <a:srgbClr val="ffffff"/>
                </a:solidFill>
                <a:latin typeface="Arial"/>
                <a:ea typeface="DejaVu Sans"/>
              </a:rPr>
              <a:t>Supervised learning for Non Linear Corrections in the LHC</a:t>
            </a:r>
            <a:br>
              <a:rPr sz="5000"/>
            </a:br>
            <a:endParaRPr b="0" lang="es-E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407880" y="5700240"/>
            <a:ext cx="11374920" cy="8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20/11/2023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MADNG vs PTC for RDT tracking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50" name="Content Placeholder 12"/>
          <p:cNvGraphicFramePr/>
          <p:nvPr/>
        </p:nvGraphicFramePr>
        <p:xfrm>
          <a:off x="407880" y="1842840"/>
          <a:ext cx="11374920" cy="1488600"/>
        </p:xfrm>
        <a:graphic>
          <a:graphicData uri="http://schemas.openxmlformats.org/drawingml/2006/table">
            <a:tbl>
              <a:tblPr/>
              <a:tblGrid>
                <a:gridCol w="2274840"/>
                <a:gridCol w="2274840"/>
                <a:gridCol w="2274840"/>
                <a:gridCol w="2274840"/>
                <a:gridCol w="2275560"/>
              </a:tblGrid>
              <a:tr h="372240">
                <a:tc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RMS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RMS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RMS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RMS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</a:tr>
              <a:tr h="372240"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33a0"/>
                          </a:solidFill>
                          <a:latin typeface="Arial"/>
                          <a:ea typeface="DejaVu Sans"/>
                        </a:rPr>
                        <a:t>Nominal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42.87036738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42.87037055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noFill/>
                    </a:lnB>
                    <a:solidFill>
                      <a:srgbClr val="e7e8ef"/>
                    </a:solidFill>
                  </a:tcPr>
                </a:tc>
              </a:tr>
              <a:tr h="372240"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33a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33a0"/>
                          </a:solidFill>
                          <a:latin typeface="Arial"/>
                          <a:ea typeface="DejaVu Sans"/>
                        </a:rPr>
                        <a:t>in MQXA.3L2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1.4170 %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1.4197 %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43.46449129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43.46564095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2240"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33a0"/>
                          </a:solidFill>
                          <a:latin typeface="Arial"/>
                          <a:ea typeface="DejaVu Sans"/>
                        </a:rPr>
                        <a:t>WISE Errors in triplets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0.469297 %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0.469374 %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43.07155673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43.07159292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</a:tr>
            </a:tbl>
          </a:graphicData>
        </a:graphic>
      </p:graphicFrame>
      <p:sp>
        <p:nvSpPr>
          <p:cNvPr id="251" name="PlaceHolder 2"/>
          <p:cNvSpPr>
            <a:spLocks noGrp="1"/>
          </p:cNvSpPr>
          <p:nvPr>
            <p:ph type="dt" idx="24"/>
          </p:nvPr>
        </p:nvSpPr>
        <p:spPr>
          <a:xfrm>
            <a:off x="2579400" y="6356520"/>
            <a:ext cx="154116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C6454A4D-2830-4D0A-BB33-ACCBD45CFCA7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November 20, 2023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dt" idx="25"/>
          </p:nvPr>
        </p:nvSpPr>
        <p:spPr>
          <a:xfrm>
            <a:off x="5911560" y="6356520"/>
            <a:ext cx="153540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392BCB87-3B91-4BB8-AD5C-EEEF960A39E0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November 20, 2023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ftr" idx="26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sldNum" idx="27"/>
          </p:nvPr>
        </p:nvSpPr>
        <p:spPr>
          <a:xfrm>
            <a:off x="11102760" y="6356520"/>
            <a:ext cx="680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1E588B-2E85-4338-B367-B83C0DB642D5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55" name="CuadroTexto 14"/>
          <p:cNvSpPr/>
          <p:nvPr/>
        </p:nvSpPr>
        <p:spPr>
          <a:xfrm>
            <a:off x="4727520" y="4157640"/>
            <a:ext cx="3903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Tab 1. Example cost function comparison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PlaceHolder 1"/>
          <p:cNvSpPr/>
          <p:nvPr/>
        </p:nvSpPr>
        <p:spPr>
          <a:xfrm>
            <a:off x="407880" y="4957920"/>
            <a:ext cx="11374920" cy="12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s-ES" sz="2100" spc="-1" strike="noStrike">
                <a:solidFill>
                  <a:srgbClr val="2f2f2f"/>
                </a:solidFill>
                <a:latin typeface="Arial"/>
                <a:ea typeface="DejaVu Sans"/>
              </a:rPr>
              <a:t>Differences between scripts ranging between  more than enough for ML</a:t>
            </a:r>
            <a:endParaRPr b="0" lang="en-US" sz="21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/>
          </p:nvPr>
        </p:nvSpPr>
        <p:spPr>
          <a:xfrm>
            <a:off x="407880" y="1930320"/>
            <a:ext cx="4885200" cy="426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Trivial unrealistic example, proof of concept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Trying to correct MQXA.3L2 triplet using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MCSX.3L2 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Convergence in 6 iterations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RMS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=1.417 %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RMS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=0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.147%  kcsx3_l2= -0.00979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Planning on optimizing multiple RDTs at once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Simple Bayesian Optimization for sextupolar errors in the LHC 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ftr" idx="28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sldNum" idx="29"/>
          </p:nvPr>
        </p:nvSpPr>
        <p:spPr>
          <a:xfrm>
            <a:off x="11107440" y="6356520"/>
            <a:ext cx="680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2B568A-5655-4467-B6E1-7DDED65E1F5D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dt" idx="30"/>
          </p:nvPr>
        </p:nvSpPr>
        <p:spPr>
          <a:xfrm>
            <a:off x="2574000" y="6350760"/>
            <a:ext cx="154116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D6EE97B8-BC4F-4A6A-BBD1-ED145F11BFBD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November 20, 2023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62" name="CuadroTexto 13"/>
          <p:cNvSpPr/>
          <p:nvPr/>
        </p:nvSpPr>
        <p:spPr>
          <a:xfrm>
            <a:off x="6472080" y="4758120"/>
            <a:ext cx="3903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4. Bayesian optimization results for ten iterations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3" name="Imagen 15" descr=""/>
          <p:cNvPicPr/>
          <p:nvPr/>
        </p:nvPicPr>
        <p:blipFill>
          <a:blip r:embed="rId1"/>
          <a:stretch/>
        </p:blipFill>
        <p:spPr>
          <a:xfrm>
            <a:off x="8563680" y="2094120"/>
            <a:ext cx="3219120" cy="2449440"/>
          </a:xfrm>
          <a:prstGeom prst="rect">
            <a:avLst/>
          </a:prstGeom>
          <a:ln w="0">
            <a:noFill/>
          </a:ln>
        </p:spPr>
      </p:pic>
      <p:pic>
        <p:nvPicPr>
          <p:cNvPr id="264" name="Imagen 16" descr=""/>
          <p:cNvPicPr/>
          <p:nvPr/>
        </p:nvPicPr>
        <p:blipFill>
          <a:blip r:embed="rId2"/>
          <a:srcRect l="50202" t="0" r="0" b="0"/>
          <a:stretch/>
        </p:blipFill>
        <p:spPr>
          <a:xfrm>
            <a:off x="5293440" y="2390760"/>
            <a:ext cx="3247560" cy="202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11374920" cy="46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100" spc="-1" strike="noStrike">
                <a:solidFill>
                  <a:srgbClr val="2f2f2f"/>
                </a:solidFill>
                <a:latin typeface="Arial"/>
                <a:ea typeface="DejaVu Sans"/>
              </a:rPr>
              <a:t>Experience as a new user in MADNG vs MADX: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2f2f2f"/>
                </a:solidFill>
                <a:latin typeface="Arial"/>
                <a:ea typeface="DejaVu Sans"/>
              </a:rPr>
              <a:t>Since MADNG is still in development it has a steep learning curve as of today 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2f2f2f"/>
                </a:solidFill>
                <a:latin typeface="Arial"/>
                <a:ea typeface="DejaVu Sans"/>
              </a:rPr>
              <a:t>However since MADNG is based in LuaJIT this allows for more flexibility than MADX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2f2f2f"/>
                </a:solidFill>
                <a:latin typeface="Arial"/>
                <a:ea typeface="DejaVu Sans"/>
              </a:rPr>
              <a:t>Using MADX-PTC a ML application for RDT optimization is not feasible, MADNG proves to be a very powerful tool, and much faster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100" spc="-1" strike="noStrike">
                <a:solidFill>
                  <a:srgbClr val="2f2f2f"/>
                </a:solidFill>
                <a:latin typeface="Arial"/>
                <a:ea typeface="DejaVu Sans"/>
              </a:rPr>
              <a:t>ML For RDT optimization: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2f2f2f"/>
                </a:solidFill>
                <a:latin typeface="Arial"/>
                <a:ea typeface="DejaVu Sans"/>
              </a:rPr>
              <a:t>Further testing must be done to see how useful Bayesian optimization might be, more error types, more correctors…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2f2f2f"/>
                </a:solidFill>
                <a:latin typeface="Arial"/>
                <a:ea typeface="DejaVu Sans"/>
              </a:rPr>
              <a:t>After finally setting up the error generation section the ML part can be explored more in depth, using BO or more classical ML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100" spc="-1" strike="noStrike">
                <a:solidFill>
                  <a:srgbClr val="2f2f2f"/>
                </a:solidFill>
                <a:latin typeface="Arial"/>
                <a:ea typeface="DejaVu Sans"/>
              </a:rPr>
              <a:t>ML For tune signal denoising (autoencoders):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2f2f2f"/>
                </a:solidFill>
                <a:latin typeface="Arial"/>
                <a:ea typeface="DejaVu Sans"/>
              </a:rPr>
              <a:t>In progress..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Conclusions and Future Improvements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ftr" idx="31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sldNum" idx="32"/>
          </p:nvPr>
        </p:nvSpPr>
        <p:spPr>
          <a:xfrm>
            <a:off x="11107440" y="6356520"/>
            <a:ext cx="680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42747B-93A4-4AD5-B2A8-A1ED37AF14A7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dt" idx="33"/>
          </p:nvPr>
        </p:nvSpPr>
        <p:spPr>
          <a:xfrm>
            <a:off x="2574000" y="6350760"/>
            <a:ext cx="154116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5B864C6F-9C28-49B2-85DF-1A043B48ABAC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November 20, 2023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References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ftr" idx="34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2" name="PlaceHolder 1"/>
          <p:cNvSpPr/>
          <p:nvPr/>
        </p:nvSpPr>
        <p:spPr>
          <a:xfrm>
            <a:off x="407880" y="1592280"/>
            <a:ext cx="11374920" cy="460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1"/>
              </a:rPr>
              <a:t>[1]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1. Bayesian optimization.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AnotherSamWilson - Own work, CC BY-SA 4.0, </a:t>
            </a:r>
            <a:r>
              <a:rPr b="1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2"/>
              </a:rPr>
              <a:t>https://</a:t>
            </a:r>
            <a:r>
              <a:rPr b="1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3"/>
              </a:rPr>
              <a:t>commons.wikimedia.org/w/index.php?curid=84842869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4"/>
              </a:rPr>
              <a:t>[2]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Fig 1. Data pipeline. "Supervised learning-based reconstruction of magnet errors in circular accelerators" by E. Fol, 2021, </a:t>
            </a: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5"/>
              </a:rPr>
              <a:t>https</a:t>
            </a: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6"/>
              </a:rPr>
              <a:t>://</a:t>
            </a: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7"/>
              </a:rPr>
              <a:t>doi.org/10.1140/epjp/s13360-021-01348-5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46F72E-8D50-4E14-A5A8-EE827C614F66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7D24417-6220-4D06-9A3C-6BFA016E22D6}" type="datetime3">
              <a:rPr lang="en-US"/>
              <a:t>November 20,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11255400" cy="46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171717"/>
                </a:solidFill>
                <a:latin typeface="Arial"/>
                <a:ea typeface="DejaVu Sans"/>
              </a:rPr>
              <a:t>The Bayesian optimization procedure is as follows. For t=1,2,… repeat: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lvl="1" marL="70956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Find the next sampling point  by optimizing the acquisition function over the Gaussian Process </a:t>
            </a: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 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70956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Obtain a possibly noisy sample from the objective function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70956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Add the sample to previous samples and update the surrogate function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3664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3664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3664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3664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3664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Backup slides: Bayesian Optimization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ftr" idx="35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76" name="Imagen 8" descr=""/>
          <p:cNvPicPr/>
          <p:nvPr/>
        </p:nvPicPr>
        <p:blipFill>
          <a:blip r:embed="rId1"/>
          <a:stretch/>
        </p:blipFill>
        <p:spPr>
          <a:xfrm>
            <a:off x="2574000" y="3469680"/>
            <a:ext cx="6606720" cy="975240"/>
          </a:xfrm>
          <a:prstGeom prst="rect">
            <a:avLst/>
          </a:prstGeom>
          <a:ln w="0">
            <a:noFill/>
          </a:ln>
        </p:spPr>
      </p:pic>
      <p:pic>
        <p:nvPicPr>
          <p:cNvPr id="277" name="Imagen 9" descr=""/>
          <p:cNvPicPr/>
          <p:nvPr/>
        </p:nvPicPr>
        <p:blipFill>
          <a:blip r:embed="rId2"/>
          <a:stretch/>
        </p:blipFill>
        <p:spPr>
          <a:xfrm>
            <a:off x="3835080" y="4523400"/>
            <a:ext cx="4084200" cy="1165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0E268E-851E-4EF6-9280-5ECFA602E872}" type="slidenum">
              <a:t>14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0925884-1E0E-4E94-8E46-7429751E84B9}" type="datetime3">
              <a:rPr lang="en-US"/>
              <a:t>November 20,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Marcador de contenido 1" descr=""/>
          <p:cNvPicPr/>
          <p:nvPr/>
        </p:nvPicPr>
        <p:blipFill>
          <a:blip r:embed="rId1"/>
          <a:stretch/>
        </p:blipFill>
        <p:spPr>
          <a:xfrm>
            <a:off x="407880" y="1594440"/>
            <a:ext cx="6348240" cy="2965680"/>
          </a:xfrm>
          <a:prstGeom prst="rect">
            <a:avLst/>
          </a:prstGeom>
          <a:ln w="0">
            <a:noFill/>
          </a:ln>
        </p:spPr>
      </p:pic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Backup slides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ftr" idx="36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37"/>
          </p:nvPr>
        </p:nvSpPr>
        <p:spPr>
          <a:xfrm>
            <a:off x="11107440" y="6356520"/>
            <a:ext cx="680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01BABF-11A9-4990-8706-4C2042CA3AEA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dt" idx="38"/>
          </p:nvPr>
        </p:nvSpPr>
        <p:spPr>
          <a:xfrm>
            <a:off x="2574000" y="6350760"/>
            <a:ext cx="154116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D9D49944-E15A-4F37-A0E2-14CC2F487F61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November 20, 2023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283" name="Imagen 2" descr=""/>
          <p:cNvPicPr/>
          <p:nvPr/>
        </p:nvPicPr>
        <p:blipFill>
          <a:blip r:embed="rId2"/>
          <a:stretch/>
        </p:blipFill>
        <p:spPr>
          <a:xfrm>
            <a:off x="7286760" y="2452680"/>
            <a:ext cx="4160520" cy="738720"/>
          </a:xfrm>
          <a:prstGeom prst="rect">
            <a:avLst/>
          </a:prstGeom>
          <a:ln w="0">
            <a:noFill/>
          </a:ln>
        </p:spPr>
      </p:pic>
      <p:sp>
        <p:nvSpPr>
          <p:cNvPr id="284" name="Rectángulo 6"/>
          <p:cNvSpPr/>
          <p:nvPr/>
        </p:nvSpPr>
        <p:spPr>
          <a:xfrm>
            <a:off x="3047400" y="4716360"/>
            <a:ext cx="609552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trkrdt Method in MADNG 0.9.7-pre is a much faster method than cycling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33a0"/>
                </a:solidFill>
                <a:latin typeface="Arial"/>
                <a:ea typeface="DejaVu Sans"/>
              </a:rPr>
              <a:t>Backup slides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Imagen 3" descr=""/>
          <p:cNvPicPr/>
          <p:nvPr/>
        </p:nvPicPr>
        <p:blipFill>
          <a:blip r:embed="rId1"/>
          <a:stretch/>
        </p:blipFill>
        <p:spPr>
          <a:xfrm>
            <a:off x="3400200" y="1535760"/>
            <a:ext cx="539064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9060840" cy="46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3430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Theoretical Background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Methods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Results 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343080">
              <a:lnSpc>
                <a:spcPct val="90000"/>
              </a:lnSpc>
              <a:spcBef>
                <a:spcPts val="850"/>
              </a:spcBef>
              <a:buClr>
                <a:srgbClr val="2f2f2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Correlation study of the LHC resonances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RDT Feature selection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generation and training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Response matrix vs ML corrections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 and future improvements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Backup slides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Summary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ftr" idx="10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4664F4-490D-4167-A9D5-5A79C21113C2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EBE9FAE-A656-4A1E-ABEA-7CB34B647810}" type="datetime3">
              <a:rPr lang="en-US"/>
              <a:t>November 20,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11374920" cy="46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Recap of the work done thus far in ML for non linear optics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Setting up MADNG simulation for RDT tracking and testing bayesian </a:t>
            </a:r>
            <a:r>
              <a:rPr b="0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optimization techniques. Testing against PTC. Bayesian optimization scales </a:t>
            </a:r>
            <a:r>
              <a:rPr b="0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poorly with number of correctors, so for this case is not a straight forward </a:t>
            </a:r>
            <a:r>
              <a:rPr b="0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technique to apply.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3664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Researching the possibilities of using supervised learning techniques </a:t>
            </a:r>
            <a:r>
              <a:rPr b="1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is a simpler technique and can be used in the future for more </a:t>
            </a:r>
            <a:r>
              <a:rPr b="1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complicated methods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Model creation, error generation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Finding relevant RDTs to predict errors in the triplets (Feature selection)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Introduction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ftr" idx="11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D3E686-C105-4F3D-9CF1-A292ACEC4A3F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F82E843-F345-4603-8A67-220AFB5B6286}" type="datetime3">
              <a:rPr lang="en-US"/>
              <a:t>November 20,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6823800" cy="46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Bayesian optimization is a sequential design strategy for global optimization of black-box functions with as few iterations as possible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For cheap functions to compute, a grid search approach might be possible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Bayesian optimization uses Bayes theorem to iteratively update our knowledge of the </a:t>
            </a:r>
            <a:r>
              <a:rPr b="1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objective function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Approximation of the </a:t>
            </a:r>
            <a:r>
              <a:rPr b="1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ground truth </a:t>
            </a: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function with a </a:t>
            </a:r>
            <a:r>
              <a:rPr b="1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surrogate function</a:t>
            </a: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, usually Gaussian process  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Finding next sample point with an </a:t>
            </a:r>
            <a:r>
              <a:rPr b="1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acquisition function </a:t>
            </a: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for example expected improvement function, this function </a:t>
            </a:r>
            <a:r>
              <a:rPr b="1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quantifies how good each point is as a guess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Exploration Exploitation hyperparameters help us tune the algorithm!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Theoretical Background: Bayesian Optimization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ftr" idx="12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18" name="Imagen 8" descr=""/>
          <p:cNvPicPr/>
          <p:nvPr/>
        </p:nvPicPr>
        <p:blipFill>
          <a:blip r:embed="rId1"/>
          <a:stretch/>
        </p:blipFill>
        <p:spPr>
          <a:xfrm>
            <a:off x="7754040" y="1707120"/>
            <a:ext cx="3693240" cy="4163040"/>
          </a:xfrm>
          <a:prstGeom prst="rect">
            <a:avLst/>
          </a:prstGeom>
          <a:ln w="0">
            <a:noFill/>
          </a:ln>
        </p:spPr>
      </p:pic>
      <p:pic>
        <p:nvPicPr>
          <p:cNvPr id="219" name="Imagen 6" descr=""/>
          <p:cNvPicPr/>
          <p:nvPr/>
        </p:nvPicPr>
        <p:blipFill>
          <a:blip r:embed="rId2"/>
          <a:stretch/>
        </p:blipFill>
        <p:spPr>
          <a:xfrm>
            <a:off x="7394760" y="4298760"/>
            <a:ext cx="4608720" cy="1687320"/>
          </a:xfrm>
          <a:prstGeom prst="rect">
            <a:avLst/>
          </a:prstGeom>
          <a:ln w="0">
            <a:noFill/>
          </a:ln>
        </p:spPr>
      </p:pic>
      <p:sp>
        <p:nvSpPr>
          <p:cNvPr id="220" name="CuadroTexto 9"/>
          <p:cNvSpPr/>
          <p:nvPr/>
        </p:nvSpPr>
        <p:spPr>
          <a:xfrm>
            <a:off x="7995960" y="4237200"/>
            <a:ext cx="345132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3"/>
              </a:rPr>
              <a:t>[1]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1. Bayesian optimization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CC6755-8E4A-413F-B16A-C191BD65965F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C58B148-2B3D-46AB-A5E7-7A5F173C2868}" type="datetime3">
              <a:rPr lang="en-US"/>
              <a:t>November 20,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5393160" cy="46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Supervised learning is a type of ML that uses labelled data to improve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As shown in Elenas paper and in my previous presentation linear errors can be predicted using ML, and linear models perform best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The idea is to apply the same method to predict non linear errors using non linear optic parameters, RDTs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There are multiple models that allow for non linear modelling such as </a:t>
            </a:r>
            <a:r>
              <a:rPr b="1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neural networks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In progress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Theoretical Background: Supervised Learning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ftr" idx="13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24" name="Imagen 6" descr=""/>
          <p:cNvPicPr/>
          <p:nvPr/>
        </p:nvPicPr>
        <p:blipFill>
          <a:blip r:embed="rId1"/>
          <a:stretch/>
        </p:blipFill>
        <p:spPr>
          <a:xfrm>
            <a:off x="5680440" y="1592280"/>
            <a:ext cx="5687640" cy="3441240"/>
          </a:xfrm>
          <a:prstGeom prst="rect">
            <a:avLst/>
          </a:prstGeom>
          <a:ln w="0">
            <a:noFill/>
          </a:ln>
        </p:spPr>
      </p:pic>
      <p:sp>
        <p:nvSpPr>
          <p:cNvPr id="225" name="CuadroTexto 7"/>
          <p:cNvSpPr/>
          <p:nvPr/>
        </p:nvSpPr>
        <p:spPr>
          <a:xfrm>
            <a:off x="7647840" y="4692960"/>
            <a:ext cx="318240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2"/>
              </a:rPr>
              <a:t>[</a:t>
            </a: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3"/>
              </a:rPr>
              <a:t>2</a:t>
            </a: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4"/>
              </a:rPr>
              <a:t>]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2. Data pipeline for linear errors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9EEA49-3BF7-4E6B-95F5-138EE8B1FD33}" type="slidenum">
              <a:t>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4BEDCA5-DA81-4B10-9D38-E4CEFC0816E0}" type="datetime3">
              <a:rPr lang="en-US"/>
              <a:t>November 20,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10699200" cy="46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In order to create a useful ML model, good data is the most important requirement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Meaningful observables, in this case </a:t>
            </a:r>
            <a:r>
              <a:rPr b="1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RDTs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High volumes of data! =&gt; </a:t>
            </a:r>
            <a:r>
              <a:rPr b="1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Fast simulations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Realistic and unbiased …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Tracking + OMC analysis: Too slow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MADX-PTC: Too slow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MADNG: Fast!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3664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	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Methods: Simulation requirements for ML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ftr" idx="14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94C203-BCAE-45C7-B239-F087ED59C50B}" type="slidenum">
              <a:t>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0838706-EB9F-4805-A9CD-3151C9E3D9FD}" type="datetime3">
              <a:rPr lang="en-US"/>
              <a:t>November 20,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10699200" cy="46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2f2f2f"/>
                </a:solidFill>
                <a:latin typeface="Arial"/>
                <a:ea typeface="DejaVu Sans"/>
              </a:rPr>
              <a:t>Generate random errors according to WISE table distribution variances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EFCOMP function to assign the errors in MADX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3664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Assign relative errors </a:t>
            </a:r>
            <a:r>
              <a:rPr b="1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with respect to the quadrupolar strength </a:t>
            </a: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of the triplet magnets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So far only testing with normal sextupolar errors, planning on simulating octupolar order errors and skew errors too 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Typo in MADX manual 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Methods: MADX-PTC Error Simulation 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ftr" idx="15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sldNum" idx="16"/>
          </p:nvPr>
        </p:nvSpPr>
        <p:spPr>
          <a:xfrm>
            <a:off x="11107440" y="6356520"/>
            <a:ext cx="680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A9EF31-1E39-4FE5-B2B8-7D6C5435549C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dt" idx="17"/>
          </p:nvPr>
        </p:nvSpPr>
        <p:spPr>
          <a:xfrm>
            <a:off x="2574000" y="6350760"/>
            <a:ext cx="154116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1C0A714C-EC2F-4D26-A25A-3C16C40CAD07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November 20, 2023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234" name="Imagen 10" descr=""/>
          <p:cNvPicPr/>
          <p:nvPr/>
        </p:nvPicPr>
        <p:blipFill>
          <a:blip r:embed="rId1"/>
          <a:srcRect l="0" t="29638" r="0" b="14469"/>
          <a:stretch/>
        </p:blipFill>
        <p:spPr>
          <a:xfrm>
            <a:off x="3390120" y="2499480"/>
            <a:ext cx="5410440" cy="720000"/>
          </a:xfrm>
          <a:prstGeom prst="rect">
            <a:avLst/>
          </a:prstGeom>
          <a:ln w="0">
            <a:noFill/>
          </a:ln>
        </p:spPr>
      </p:pic>
      <p:pic>
        <p:nvPicPr>
          <p:cNvPr id="235" name="Imagen 7" descr=""/>
          <p:cNvPicPr/>
          <p:nvPr/>
        </p:nvPicPr>
        <p:blipFill>
          <a:blip r:embed="rId2"/>
          <a:stretch/>
        </p:blipFill>
        <p:spPr>
          <a:xfrm>
            <a:off x="2780280" y="5295960"/>
            <a:ext cx="6710760" cy="63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11374920" cy="46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2f2f2f"/>
                </a:solidFill>
                <a:latin typeface="Arial"/>
                <a:ea typeface="DejaVu Sans"/>
              </a:rPr>
              <a:t>Assigning the same errors in MADNG 0.9.7-pre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Elements have a dknl and dksl attribute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Applying the same formula as in MADX documentation and multiplying by element length the same KNL errors are obtained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PYMADNG Was also used since it provides an easy to use python API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Using the “trkrdt” method in MADNG, much faster!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Methods: MADNG Error Simulation 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ftr" idx="18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sldNum" idx="19"/>
          </p:nvPr>
        </p:nvSpPr>
        <p:spPr>
          <a:xfrm>
            <a:off x="11107440" y="6356520"/>
            <a:ext cx="680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A36632-E7F5-4C0F-BB45-09FFA6689DC7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dt" idx="20"/>
          </p:nvPr>
        </p:nvSpPr>
        <p:spPr>
          <a:xfrm>
            <a:off x="2574000" y="6350760"/>
            <a:ext cx="154116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D15E27BE-3FED-4607-8B13-A9C579E2C881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November 20, 2023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241" name="Imagen 7" descr=""/>
          <p:cNvPicPr/>
          <p:nvPr/>
        </p:nvPicPr>
        <p:blipFill>
          <a:blip r:embed="rId1"/>
          <a:srcRect l="3836" t="12414" r="0" b="45618"/>
          <a:stretch/>
        </p:blipFill>
        <p:spPr>
          <a:xfrm>
            <a:off x="3667680" y="3986640"/>
            <a:ext cx="5464800" cy="152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6509880" cy="46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2f2f2f"/>
                </a:solidFill>
                <a:latin typeface="Arial"/>
                <a:ea typeface="DejaVu Sans"/>
              </a:rPr>
              <a:t>Calculating RDTs for all BPMs in the LHC is needed: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MADX-PTC execution time: 1630.12 [s] = </a:t>
            </a:r>
            <a:r>
              <a:rPr b="1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27.17 [min]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MADNG execution time: </a:t>
            </a:r>
            <a:r>
              <a:rPr b="1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20.00 [s]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82 times faster!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ff0000"/>
                </a:solidFill>
                <a:latin typeface="Arial"/>
                <a:ea typeface="DejaVu Sans"/>
              </a:rPr>
              <a:t>MADNG Opens new possibilities to use computationally expensive methods such as ML for non linear optics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2f2f2f"/>
                </a:solidFill>
                <a:latin typeface="Arial"/>
                <a:ea typeface="DejaVu Sans"/>
              </a:rPr>
              <a:t>For testing purposes a cost function is defined as the RMS of the deviation from nominal for all LHC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100" spc="-1" strike="noStrike">
                <a:solidFill>
                  <a:srgbClr val="2f2f2f"/>
                </a:solidFill>
                <a:latin typeface="Arial"/>
                <a:ea typeface="DejaVu Sans"/>
              </a:rPr>
              <a:t> 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MADNG vs PTC for RDT tracking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ftr" idx="21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sldNum" idx="22"/>
          </p:nvPr>
        </p:nvSpPr>
        <p:spPr>
          <a:xfrm>
            <a:off x="11107440" y="6356520"/>
            <a:ext cx="680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E37981-AB28-49A6-90C3-BCEC7E051A55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dt" idx="23"/>
          </p:nvPr>
        </p:nvSpPr>
        <p:spPr>
          <a:xfrm>
            <a:off x="2574000" y="6350760"/>
            <a:ext cx="154116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55BD84FC-531F-4110-ABC4-680C43DC70BA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November 20, 2023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7" name="CuadroTexto 13"/>
          <p:cNvSpPr/>
          <p:nvPr/>
        </p:nvSpPr>
        <p:spPr>
          <a:xfrm>
            <a:off x="7344000" y="5035680"/>
            <a:ext cx="4329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3. Nominal RDTs MADNG vs PTC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8" name="Imagen 7" descr=""/>
          <p:cNvPicPr/>
          <p:nvPr/>
        </p:nvPicPr>
        <p:blipFill>
          <a:blip r:embed="rId1"/>
          <a:stretch/>
        </p:blipFill>
        <p:spPr>
          <a:xfrm>
            <a:off x="6918120" y="1592280"/>
            <a:ext cx="4633560" cy="328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ML Optic Correction</Template>
  <TotalTime>5071</TotalTime>
  <Application>LibreOffice/7.3.7.2$Linux_X86_64 LibreOffice_project/30$Build-2</Application>
  <AppVersion>15.0000</AppVersion>
  <Words>1087</Words>
  <Paragraphs>184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2023-02-02T09:19:18Z</dcterms:created>
  <dc:creator>Windows User</dc:creator>
  <dc:description/>
  <dc:language>en-US</dc:language>
  <cp:lastModifiedBy/>
  <dcterms:modified xsi:type="dcterms:W3CDTF">2023-11-20T15:47:11Z</dcterms:modified>
  <cp:revision>98</cp:revision>
  <dc:subject/>
  <dc:title>Machine Learning for Optic Correction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17</vt:i4>
  </property>
</Properties>
</file>