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7.wmf" ContentType="image/x-wmf"/>
  <Override PartName="/ppt/media/image9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8219CC-8FAB-426D-BB68-F6DC01C2B4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9624D-502E-4B6B-A7FF-EE2F6834F9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4FC7C-C4CE-4C92-8207-B0A1C37471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8BF30-51BC-4F33-B2F7-D472AF6ECE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B6FCA-7ED7-406B-944F-85E50AEC3F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3C1AAA-1F7A-4ABA-8667-9268679505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B251A-7452-4CCA-A6ED-CCE1C0B220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408E1B-F640-42A5-B7A2-2288B5C81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6AD65-F6FD-44E2-AC6E-E698AFD3F0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0FA025-49FB-4992-9179-2D709BC090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882D8-12B0-4FE5-B8F3-78F9A700C6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3EDAB0-6D3D-480F-A6E5-9348DBA993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F076D-8259-426A-8B11-2CA1BCF501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FBEF41-C865-48B8-8AE3-4EEB2A1962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8A3A42-3739-4005-9CC1-FE20AE3842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FFB859-F59B-442F-9532-3300EF8D0A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7FCE68-951F-4BBE-9657-890625C005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16460F-656E-41C7-AFF8-F159247047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4A2E1D-A0F8-4772-9AEC-B3FBEE3CB7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6F6B73-E760-48D7-B5EF-1C86B206B2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2AB0C-5492-4DB1-BE4E-D8FE0C371B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6945E-F178-4F46-B86F-B78502C7E0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99F1C8-C163-41E0-93C2-4C1629128F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956059-81E0-4530-8FEF-477EF708C3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3AD4A6-6A23-47C9-8C91-0068674AEC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38D804-4C9D-448E-A90F-39E549012A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F18AD4-EE9F-461B-87A2-C0C68883B5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333068-BD82-45A9-8410-FA44F020C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04C027-7F39-4A5D-9109-4A116E8BA2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E37BBE-92CB-431C-ACA3-39F537A408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D11D8A-DAB1-4F1C-BF9A-296A27C0E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CE6853-91FF-4955-93C4-57AC262FD7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F9741B-DB73-4299-91DF-687266CC5D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558E34-E055-4DD6-89EC-7210E857B5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AC4C38-DB3A-48C8-B814-9B810EED3D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573AC2-FB4C-4BF9-B69E-12A97D24C8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pic>
        <p:nvPicPr>
          <p:cNvPr id="1" name="Image 2" descr="logooutline.eps"/>
          <p:cNvPicPr/>
          <p:nvPr/>
        </p:nvPicPr>
        <p:blipFill>
          <a:blip r:embed="rId3"/>
          <a:stretch/>
        </p:blipFill>
        <p:spPr>
          <a:xfrm>
            <a:off x="5106240" y="710280"/>
            <a:ext cx="1989360" cy="1969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BDDED1-A716-46BE-9A1B-E285D3E728CA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B7F58D-D7F8-47A4-B11A-5A7F3DBB724D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 idx="7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 idx="8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FFE541-4620-4322-B673-92D7B3E385C3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dt" idx="9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1040" cy="541080"/>
          </a:xfrm>
          <a:prstGeom prst="rect">
            <a:avLst/>
          </a:prstGeom>
          <a:ln w="0">
            <a:noFill/>
          </a:ln>
        </p:spPr>
      </p:pic>
      <p:sp>
        <p:nvSpPr>
          <p:cNvPr id="168" name="TextBox 3"/>
          <p:cNvSpPr/>
          <p:nvPr/>
        </p:nvSpPr>
        <p:spPr>
          <a:xfrm>
            <a:off x="407880" y="6196320"/>
            <a:ext cx="11374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CH" sz="1800" spc="-1" strike="noStrike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3"/>
          <a:stretch/>
        </p:blipFill>
        <p:spPr>
          <a:xfrm>
            <a:off x="5231880" y="2244960"/>
            <a:ext cx="1727280" cy="172728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oi.org/10.1140/epjp/s13360-021-01348-5" TargetMode="External"/><Relationship Id="rId2" Type="http://schemas.openxmlformats.org/officeDocument/2006/relationships/hyperlink" Target="https://doi.org/10.1140/epjp/s13360-021-01348-5" TargetMode="External"/><Relationship Id="rId3" Type="http://schemas.openxmlformats.org/officeDocument/2006/relationships/hyperlink" Target="https://www.youtube.com/watch?v=Q81RR3yKn30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4920" cy="215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for Optic Correction in the LHC</a:t>
            </a:r>
            <a:endParaRPr b="0" lang="es-E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07880" y="5700240"/>
            <a:ext cx="11374920" cy="8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23/04/2023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Error Histogram Prediction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ftr" idx="32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33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38F23B-8D2B-46D1-8C79-E2A173406B2B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dt" idx="34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13491791-6F1A-4DEA-89B0-A02BCD9E4DFF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5" name="CuadroTexto 9"/>
          <p:cNvSpPr/>
          <p:nvPr/>
        </p:nvSpPr>
        <p:spPr>
          <a:xfrm>
            <a:off x="4461120" y="5443920"/>
            <a:ext cx="3615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5. Quadrupole error histograms for 200 test samples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Conclusion: Problems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ftr" idx="35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36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077D6D-E878-47CF-8C99-DD112262C3DC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 idx="37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935FF5D5-CD1E-4891-9D46-7180C0E11096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CuadroTexto 2"/>
          <p:cNvSpPr/>
          <p:nvPr/>
        </p:nvSpPr>
        <p:spPr>
          <a:xfrm>
            <a:off x="4461120" y="5443920"/>
            <a:ext cx="3615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5. Quadrupole error histograms for 200 test samples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References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/>
          <p:nvPr/>
        </p:nvSpPr>
        <p:spPr>
          <a:xfrm>
            <a:off x="407880" y="1592280"/>
            <a:ext cx="11374920" cy="46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Data pipeline.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learning-based reconstruction of magnet errors in circular accelerators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by E. Fol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2021,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1"/>
              </a:rPr>
              <a:t>https://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doi.org/10.1140/epjp/s13360-021-01348-5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2. Example Ridge regression.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Regularization Part 1: Ridge (L2) Regression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by J. Stamer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2018,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3"/>
              </a:rPr>
              <a:t>https://www.youtube.com/watch?v=Q81RR3yKn30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Presenter | 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EE508-E9CB-46CA-B533-B92491BD615B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B4D5E20-782F-4072-8168-4C5C1070BC98}" type="datetime3">
              <a:rPr lang="en-US"/>
              <a:t>April 21,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713880" y="1336320"/>
            <a:ext cx="568692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Error simulation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2574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Twiss beta beating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ML Model evaluation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Problems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Backup slides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Summary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ftr" idx="10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315200" y="2286000"/>
            <a:ext cx="18072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3C77D6-23E3-4F04-AF15-7EECE2B53B79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59401B0-3A75-480A-9CA4-FE43D0051FAA}" type="datetime3">
              <a:rPr lang="en-US"/>
              <a:t>April 21,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Data pipeline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11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2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8A673-11AF-4FD9-AE55-8FC76167FBD8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13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B0290747-CC7A-4383-A972-E4FDD09C240B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6"/>
          <p:cNvSpPr txBox="1"/>
          <p:nvPr/>
        </p:nvSpPr>
        <p:spPr>
          <a:xfrm>
            <a:off x="407880" y="1592280"/>
            <a:ext cx="772704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Actual methods for quadrupole magnetic error correction consist on knob tuning, response matrix (????)…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Problems, no information on the actual magnet errors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Correcting the optics, but not the actual magnet errors!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Machine learning promises multiple new ways to manage quadrupole errors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The effect of magnet errors on optics can be calculated using simulation software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2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ML can be used to model the relation between optics and errors </a:t>
            </a: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 regardless on how complex  is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n 1" descr=""/>
          <p:cNvPicPr/>
          <p:nvPr/>
        </p:nvPicPr>
        <p:blipFill>
          <a:blip r:embed="rId1"/>
          <a:stretch/>
        </p:blipFill>
        <p:spPr>
          <a:xfrm>
            <a:off x="8323920" y="1438920"/>
            <a:ext cx="2485800" cy="1914120"/>
          </a:xfrm>
          <a:prstGeom prst="rect">
            <a:avLst/>
          </a:prstGeom>
          <a:ln w="0">
            <a:noFill/>
          </a:ln>
        </p:spPr>
      </p:pic>
      <p:pic>
        <p:nvPicPr>
          <p:cNvPr id="220" name="Imagen 2" descr=""/>
          <p:cNvPicPr/>
          <p:nvPr/>
        </p:nvPicPr>
        <p:blipFill>
          <a:blip r:embed="rId2"/>
          <a:stretch/>
        </p:blipFill>
        <p:spPr>
          <a:xfrm>
            <a:off x="8135640" y="3715200"/>
            <a:ext cx="2971800" cy="170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515196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Simulating random quadrupole strength errors the corresponding twiss parameters for data generation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Possible improvements to data generation include using MAD-NG or adding noise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Data pipeline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ftr" idx="14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15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591C0-7A29-4E00-87FA-6DF550CDA658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dt" idx="16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F3613180-668F-446D-9DC5-9110F87B6A80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26" name="Imagen 5" descr=""/>
          <p:cNvPicPr/>
          <p:nvPr/>
        </p:nvPicPr>
        <p:blipFill>
          <a:blip r:embed="rId1"/>
          <a:stretch/>
        </p:blipFill>
        <p:spPr>
          <a:xfrm>
            <a:off x="5680440" y="1592280"/>
            <a:ext cx="5687640" cy="3441240"/>
          </a:xfrm>
          <a:prstGeom prst="rect">
            <a:avLst/>
          </a:prstGeom>
          <a:ln w="0">
            <a:noFill/>
          </a:ln>
        </p:spPr>
      </p:pic>
      <p:sp>
        <p:nvSpPr>
          <p:cNvPr id="227" name="CuadroTexto 6"/>
          <p:cNvSpPr/>
          <p:nvPr/>
        </p:nvSpPr>
        <p:spPr>
          <a:xfrm>
            <a:off x="7647840" y="4692960"/>
            <a:ext cx="318240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Data pipeline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8" name="Imagen 9" descr=""/>
          <p:cNvPicPr/>
          <p:nvPr/>
        </p:nvPicPr>
        <p:blipFill>
          <a:blip r:embed="rId2"/>
          <a:stretch/>
        </p:blipFill>
        <p:spPr>
          <a:xfrm>
            <a:off x="1281960" y="3103200"/>
            <a:ext cx="3547800" cy="582480"/>
          </a:xfrm>
          <a:prstGeom prst="rect">
            <a:avLst/>
          </a:prstGeom>
          <a:ln w="0">
            <a:noFill/>
          </a:ln>
        </p:spPr>
      </p:pic>
      <p:pic>
        <p:nvPicPr>
          <p:cNvPr id="229" name="Imagen 10" descr=""/>
          <p:cNvPicPr/>
          <p:nvPr/>
        </p:nvPicPr>
        <p:blipFill>
          <a:blip r:embed="rId3"/>
          <a:stretch/>
        </p:blipFill>
        <p:spPr>
          <a:xfrm>
            <a:off x="2762640" y="2549520"/>
            <a:ext cx="592200" cy="5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650988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Ridge and Linear Regression: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Least squares regression with L2 regularization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Bagging: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Training using ten different subsets of data and averaging the results.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This methods decreases variance of the model and overfitting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ML Model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ftr" idx="17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ldNum" idx="18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9830D3-BF7A-48B4-B814-56496AE93667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dt" idx="19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25695840-1515-4A55-B997-51B7A71AA65F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35" name="Imagen 8" descr=""/>
          <p:cNvPicPr/>
          <p:nvPr/>
        </p:nvPicPr>
        <p:blipFill>
          <a:blip r:embed="rId1"/>
          <a:stretch/>
        </p:blipFill>
        <p:spPr>
          <a:xfrm>
            <a:off x="1036080" y="1996200"/>
            <a:ext cx="4160160" cy="9864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2" descr="enter image description here"/>
          <p:cNvPicPr/>
          <p:nvPr/>
        </p:nvPicPr>
        <p:blipFill>
          <a:blip r:embed="rId2"/>
          <a:stretch/>
        </p:blipFill>
        <p:spPr>
          <a:xfrm>
            <a:off x="7354440" y="1381320"/>
            <a:ext cx="3752640" cy="3685680"/>
          </a:xfrm>
          <a:prstGeom prst="rect">
            <a:avLst/>
          </a:prstGeom>
          <a:ln w="0">
            <a:noFill/>
          </a:ln>
        </p:spPr>
      </p:pic>
      <p:sp>
        <p:nvSpPr>
          <p:cNvPr id="237" name="CuadroTexto 13"/>
          <p:cNvSpPr/>
          <p:nvPr/>
        </p:nvSpPr>
        <p:spPr>
          <a:xfrm>
            <a:off x="7647840" y="4692960"/>
            <a:ext cx="361548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2. Example Ridge regression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Error Simulation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ftr" idx="20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1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B0B26F-C703-4319-A04D-7E21460FD41E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dt" idx="22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494571DF-B5BA-48CA-B9E6-38D2D6F36EBB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07880" y="1592280"/>
            <a:ext cx="1125072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Elena used 2016 40 CM optics so the whole MADX script had to be updated, repurposing error </a:t>
            </a: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generation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Generating 80k</a:t>
            </a:r>
            <a:r>
              <a:rPr b="1" lang="es-ES" sz="1800" spc="-1" strike="noStrike">
                <a:solidFill>
                  <a:srgbClr val="2f2f2f"/>
                </a:solidFill>
                <a:latin typeface="Arial"/>
                <a:ea typeface="DejaVu Sans"/>
              </a:rPr>
              <a:t> Samples using 2023 30 CM optics, errors seem to be too big for this optics 15% of </a:t>
            </a:r>
            <a:r>
              <a:rPr b="1" lang="es-ES" sz="1800" spc="-1" strike="noStrike">
                <a:solidFill>
                  <a:srgbClr val="2f2f2f"/>
                </a:solidFill>
                <a:latin typeface="Arial"/>
                <a:ea typeface="DejaVu Sans"/>
              </a:rPr>
              <a:t>twiss failed!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2f2f2f"/>
                </a:solidFill>
                <a:latin typeface="Arial"/>
                <a:ea typeface="DejaVu Sans"/>
              </a:rPr>
              <a:t>Also generating samples for 2023 45 CM!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  <a:ea typeface="DejaVu Sans"/>
              </a:rPr>
              <a:t>All results shown are for 2023 30 CM optics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Error Simulation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ftr" idx="23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4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2E2E52-FABE-4D5C-8F1D-9E3DC015A46F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 idx="25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5B3B7730-3333-4419-BCEC-FABD83F93993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47" name="Marcador de contenido 1" descr=""/>
          <p:cNvPicPr/>
          <p:nvPr/>
        </p:nvPicPr>
        <p:blipFill>
          <a:blip r:embed="rId1"/>
          <a:stretch/>
        </p:blipFill>
        <p:spPr>
          <a:xfrm>
            <a:off x="356040" y="1256760"/>
            <a:ext cx="5358960" cy="4001400"/>
          </a:xfrm>
          <a:prstGeom prst="rect">
            <a:avLst/>
          </a:prstGeom>
          <a:ln w="0">
            <a:noFill/>
          </a:ln>
        </p:spPr>
      </p:pic>
      <p:pic>
        <p:nvPicPr>
          <p:cNvPr id="248" name="Marcador de contenido 2" descr=""/>
          <p:cNvPicPr/>
          <p:nvPr/>
        </p:nvPicPr>
        <p:blipFill>
          <a:blip r:embed="rId2"/>
          <a:stretch/>
        </p:blipFill>
        <p:spPr>
          <a:xfrm>
            <a:off x="5902200" y="1281960"/>
            <a:ext cx="5299560" cy="3976200"/>
          </a:xfrm>
          <a:prstGeom prst="rect">
            <a:avLst/>
          </a:prstGeom>
          <a:ln w="0">
            <a:noFill/>
          </a:ln>
        </p:spPr>
      </p:pic>
      <p:sp>
        <p:nvSpPr>
          <p:cNvPr id="249" name="CuadroTexto 8"/>
          <p:cNvSpPr/>
          <p:nvPr/>
        </p:nvSpPr>
        <p:spPr>
          <a:xfrm>
            <a:off x="4461120" y="5480280"/>
            <a:ext cx="361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3. Example Beta Beating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Model Training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ftr" idx="26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7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C94388-4729-47AB-83F2-CB767EB11056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dt" idx="28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FD7109F8-CF72-4741-AA42-D5083888335E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/>
          </p:nvPr>
        </p:nvSpPr>
        <p:spPr>
          <a:xfrm>
            <a:off x="407880" y="1564920"/>
            <a:ext cx="11250720" cy="46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 regression: Not worth considering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5" name="Content Placeholder 2"/>
          <p:cNvGraphicFramePr/>
          <p:nvPr/>
        </p:nvGraphicFramePr>
        <p:xfrm>
          <a:off x="408240" y="1587240"/>
          <a:ext cx="10699200" cy="1116360"/>
        </p:xfrm>
        <a:graphic>
          <a:graphicData uri="http://schemas.openxmlformats.org/drawingml/2006/table">
            <a:tbl>
              <a:tblPr/>
              <a:tblGrid>
                <a:gridCol w="3566520"/>
                <a:gridCol w="3566520"/>
                <a:gridCol w="3566520"/>
              </a:tblGrid>
              <a:tr h="372240"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Algorithm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Corr Coef: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Mean Abs Err: MAE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186120">
                <a:tc rowSpan="2"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Ridge Regression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18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noFill/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 w="25200">
                      <a:noFill/>
                    </a:lnT>
                    <a:lnB w="25200">
                      <a:noFill/>
                    </a:lnB>
                    <a:solidFill>
                      <a:srgbClr val="e7e8ef"/>
                    </a:solidFill>
                  </a:tcPr>
                </a:tc>
              </a:tr>
              <a:tr h="186120">
                <a:tc rowSpan="2"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33a0"/>
                          </a:solidFill>
                          <a:latin typeface="Arial"/>
                          <a:ea typeface="DejaVu Sans"/>
                        </a:rPr>
                        <a:t>Linear Regression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Train: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61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800" rIns="91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Test: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920" cy="106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Example prediction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29"/>
          </p:nvPr>
        </p:nvSpPr>
        <p:spPr>
          <a:xfrm>
            <a:off x="4259160" y="6356520"/>
            <a:ext cx="6571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Machine Learning for Optic Correction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30"/>
          </p:nvPr>
        </p:nvSpPr>
        <p:spPr>
          <a:xfrm>
            <a:off x="11107440" y="6356520"/>
            <a:ext cx="68004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521A96-3A1A-4ACF-9D93-84F13710E4B1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dt" idx="31"/>
          </p:nvPr>
        </p:nvSpPr>
        <p:spPr>
          <a:xfrm>
            <a:off x="2574000" y="6350760"/>
            <a:ext cx="1541160" cy="3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202D31CE-77C2-40DF-9197-21F6F7794BDD}" type="datetime3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April 21, 2023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CuadroTexto 7"/>
          <p:cNvSpPr/>
          <p:nvPr/>
        </p:nvSpPr>
        <p:spPr>
          <a:xfrm>
            <a:off x="4461120" y="5480280"/>
            <a:ext cx="3615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4. Quadrupole error prediction example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870</TotalTime>
  <Application>LibreOffice/7.3.7.2$Linux_X86_64 LibreOffice_project/30$Build-2</Application>
  <AppVersion>15.0000</AppVersion>
  <Words>400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2023-02-02T09:19:18Z</dcterms:created>
  <dc:creator>Windows User</dc:creator>
  <dc:description/>
  <dc:language>en-US</dc:language>
  <cp:lastModifiedBy/>
  <dcterms:modified xsi:type="dcterms:W3CDTF">2023-04-21T16:33:03Z</dcterms:modified>
  <cp:revision>35</cp:revision>
  <dc:subject/>
  <dc:title>Machine Learning for Optic Correction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11</vt:i4>
  </property>
</Properties>
</file>