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14.png" ContentType="image/png"/>
  <Override PartName="/ppt/media/image71.png" ContentType="image/png"/>
  <Override PartName="/ppt/media/image29.png" ContentType="image/png"/>
  <Override PartName="/ppt/media/image18.png" ContentType="image/png"/>
  <Override PartName="/ppt/media/image60.png" ContentType="image/png"/>
  <Override PartName="/ppt/media/image20.png" ContentType="image/png"/>
  <Override PartName="/ppt/media/image2.wmf" ContentType="image/x-wmf"/>
  <Override PartName="/ppt/media/image57.png" ContentType="image/png"/>
  <Override PartName="/ppt/media/image21.png" ContentType="image/png"/>
  <Override PartName="/ppt/media/image58.png" ContentType="image/png"/>
  <Override PartName="/ppt/media/image22.png" ContentType="image/png"/>
  <Override PartName="/ppt/media/image59.png" ContentType="image/png"/>
  <Override PartName="/ppt/media/image23.png" ContentType="image/png"/>
  <Override PartName="/ppt/media/image73.png" ContentType="image/png"/>
  <Override PartName="/ppt/media/image24.png" ContentType="image/png"/>
  <Override PartName="/ppt/media/image61.png" ContentType="image/png"/>
  <Override PartName="/ppt/media/image72.png" ContentType="image/png"/>
  <Override PartName="/ppt/media/image69.png" ContentType="image/png"/>
  <Override PartName="/ppt/media/image32.png" ContentType="image/png"/>
  <Override PartName="/ppt/media/image70.png" ContentType="image/png"/>
  <Override PartName="/ppt/media/image28.png" ContentType="image/png"/>
  <Override PartName="/ppt/media/image68.png" ContentType="image/png"/>
  <Override PartName="/ppt/media/image31.png" ContentType="image/png"/>
  <Override PartName="/ppt/media/image67.png" ContentType="image/png"/>
  <Override PartName="/ppt/media/image30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26.png" ContentType="image/png"/>
  <Override PartName="/ppt/media/image63.png" ContentType="image/png"/>
  <Override PartName="/ppt/media/image25.png" ContentType="image/png"/>
  <Override PartName="/ppt/media/image62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6.wmf" ContentType="image/x-wmf"/>
  <Override PartName="/ppt/media/image11.png" ContentType="image/png"/>
  <Override PartName="/ppt/media/image48.png" ContentType="image/png"/>
  <Override PartName="/ppt/media/image36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047515-DCD7-4580-98C8-0379588BA49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55FA55-5C67-44E3-BD10-44B73D4DB0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AAD476-1E6C-42D3-BE05-9AC1F03DC0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CC06DA-8B90-4A7E-8002-C43989700A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048015-DD0D-40F2-95D9-4820123507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EE722E-55EA-4924-B001-40B86A69CB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B819F8-08C0-420E-ABDE-23D1D0ECD8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7811BC-D98A-4AFC-B30A-90B0E08FD6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EE7425-EFC9-4234-A740-A14BC6FC81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A06197-FE46-4E46-BC50-07ECA47B5F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8F1E1C-1E24-4946-973F-B020115DEBB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4E0CED-B1EE-4274-A0C0-21FB6D5F0AF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BDC558-AD60-42CC-9B5D-89189079132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5AC7E9-233C-420A-A8F4-D41B361D49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65B704-0219-4439-B966-72BBC1F4C6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CC7F32-50BB-4CC1-A2F8-5D99BDA39C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159EE5-38F5-41C3-B84D-DE4601A3FD9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5E285C-E8AA-4125-B3D8-3B88ECBFD2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07BDA5-E76E-4747-9447-6FE10E0007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985CACF-4F2D-4B22-B67C-118C7AB6F6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523B02-0274-4D4E-B2C6-671B90D217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B18270-1545-4CE7-8E2C-19265C0936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060D5F-4C54-4BD1-A399-EB1E99CE5F9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F8261D-3C16-4AB3-97C5-3DE8CDE81F4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4" descr=""/>
          <p:cNvPicPr/>
          <p:nvPr/>
        </p:nvPicPr>
        <p:blipFill>
          <a:blip r:embed="rId2"/>
          <a:stretch/>
        </p:blipFill>
        <p:spPr>
          <a:xfrm>
            <a:off x="0" y="6315840"/>
            <a:ext cx="12190680" cy="540720"/>
          </a:xfrm>
          <a:prstGeom prst="rect">
            <a:avLst/>
          </a:prstGeom>
          <a:ln w="0">
            <a:noFill/>
          </a:ln>
        </p:spPr>
      </p:pic>
      <p:pic>
        <p:nvPicPr>
          <p:cNvPr id="1" name="Image 2" descr="logooutline.eps"/>
          <p:cNvPicPr/>
          <p:nvPr/>
        </p:nvPicPr>
        <p:blipFill>
          <a:blip r:embed="rId3"/>
          <a:stretch/>
        </p:blipFill>
        <p:spPr>
          <a:xfrm>
            <a:off x="5106240" y="710280"/>
            <a:ext cx="1989000" cy="19688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4" descr=""/>
          <p:cNvPicPr/>
          <p:nvPr/>
        </p:nvPicPr>
        <p:blipFill>
          <a:blip r:embed="rId2"/>
          <a:stretch/>
        </p:blipFill>
        <p:spPr>
          <a:xfrm>
            <a:off x="0" y="6315840"/>
            <a:ext cx="12190680" cy="54072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ftr" idx="1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2"/>
          </p:nvPr>
        </p:nvSpPr>
        <p:spPr>
          <a:xfrm>
            <a:off x="11107440" y="6356520"/>
            <a:ext cx="679680" cy="3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1B585D-408F-4C5F-91F7-5CF6FF2CE7C8}" type="slidenum"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3"/>
          </p:nvPr>
        </p:nvSpPr>
        <p:spPr>
          <a:xfrm>
            <a:off x="2574000" y="6350760"/>
            <a:ext cx="1540800" cy="3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4" descr=""/>
          <p:cNvPicPr/>
          <p:nvPr/>
        </p:nvPicPr>
        <p:blipFill>
          <a:blip r:embed="rId2"/>
          <a:stretch/>
        </p:blipFill>
        <p:spPr>
          <a:xfrm>
            <a:off x="0" y="6315840"/>
            <a:ext cx="12190680" cy="540720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ftr" idx="4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ldNum" idx="5"/>
          </p:nvPr>
        </p:nvSpPr>
        <p:spPr>
          <a:xfrm>
            <a:off x="11107440" y="6356520"/>
            <a:ext cx="679680" cy="3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DDF7CB-4DD0-49AF-BBFD-87C7D6F9B36C}" type="slidenum"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 idx="6"/>
          </p:nvPr>
        </p:nvSpPr>
        <p:spPr>
          <a:xfrm>
            <a:off x="2574000" y="6350760"/>
            <a:ext cx="1540800" cy="3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4" descr=""/>
          <p:cNvPicPr/>
          <p:nvPr/>
        </p:nvPicPr>
        <p:blipFill>
          <a:blip r:embed="rId2"/>
          <a:stretch/>
        </p:blipFill>
        <p:spPr>
          <a:xfrm>
            <a:off x="0" y="6315840"/>
            <a:ext cx="12190680" cy="540720"/>
          </a:xfrm>
          <a:prstGeom prst="rect">
            <a:avLst/>
          </a:prstGeom>
          <a:ln w="0">
            <a:noFill/>
          </a:ln>
        </p:spPr>
      </p:pic>
      <p:sp>
        <p:nvSpPr>
          <p:cNvPr id="125" name="TextBox 3"/>
          <p:cNvSpPr/>
          <p:nvPr/>
        </p:nvSpPr>
        <p:spPr>
          <a:xfrm>
            <a:off x="407880" y="6196320"/>
            <a:ext cx="11374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fr-CH" sz="1800" spc="-1" strike="noStrike">
                <a:solidFill>
                  <a:srgbClr val="0033a0"/>
                </a:solidFill>
                <a:latin typeface="Arial"/>
                <a:ea typeface="DejaVu Sans"/>
              </a:rPr>
              <a:t>home.cern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6" name="Picture 4" descr=""/>
          <p:cNvPicPr/>
          <p:nvPr/>
        </p:nvPicPr>
        <p:blipFill>
          <a:blip r:embed="rId3"/>
          <a:stretch/>
        </p:blipFill>
        <p:spPr>
          <a:xfrm>
            <a:off x="5231880" y="2244960"/>
            <a:ext cx="1726920" cy="1726920"/>
          </a:xfrm>
          <a:prstGeom prst="rect">
            <a:avLst/>
          </a:prstGeom>
          <a:ln w="0"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doi.org/10.1140/epjp/s13360-021-01348-5" TargetMode="External"/><Relationship Id="rId2" Type="http://schemas.openxmlformats.org/officeDocument/2006/relationships/hyperlink" Target="https://www.youtube.com/watch?v=Q81RR3yKn30" TargetMode="External"/><Relationship Id="rId3" Type="http://schemas.openxmlformats.org/officeDocument/2006/relationships/hyperlink" Target="https://doi.org/10.1140/epjp/s13360-021-01348-5" TargetMode="External"/><Relationship Id="rId4" Type="http://schemas.openxmlformats.org/officeDocument/2006/relationships/hyperlink" Target="https://edms.cern.ch/ui/file/2458932/1/fidel_magnet_report_MQXB_doc_cpdf.pdf" TargetMode="External"/><Relationship Id="rId5" Type="http://schemas.openxmlformats.org/officeDocument/2006/relationships/hyperlink" Target="https://edms.cern.ch/ui/file/2458932/1/fidel_magnet_report_MQXB_doc_cpdf.pdf" TargetMode="External"/><Relationship Id="rId6" Type="http://schemas.openxmlformats.org/officeDocument/2006/relationships/hyperlink" Target="https://edms.cern.ch/ui/file/2458932/1/fidel_magnet_report_MQXB_doc_cpdf.pdf" TargetMode="External"/><Relationship Id="rId7" Type="http://schemas.openxmlformats.org/officeDocument/2006/relationships/hyperlink" Target="https://doi.org/10.1140/epjp/s13360-021-01348-5" TargetMode="External"/><Relationship Id="rId8" Type="http://schemas.openxmlformats.org/officeDocument/2006/relationships/hyperlink" Target="https://edms.cern.ch/ui/file/2458928/1/fidel_magnet_report_MQXA_docx_cpdf.pdf" TargetMode="External"/><Relationship Id="rId9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hyperlink" Target="https://doi.org/10.1140/epjp/s13360-021-01348-5" TargetMode="External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hyperlink" Target="https://doi.org/10.1140/epjp/s13360-021-01348-5" TargetMode="External"/><Relationship Id="rId3" Type="http://schemas.openxmlformats.org/officeDocument/2006/relationships/image" Target="../media/image57.png"/><Relationship Id="rId4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doi.org/10.1140/epjp/s13360-021-01348-5" TargetMode="External"/><Relationship Id="rId2" Type="http://schemas.openxmlformats.org/officeDocument/2006/relationships/hyperlink" Target="https://doi.org/10.1140/epjp/s13360-021-01348-5" TargetMode="External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07880" y="3429000"/>
            <a:ext cx="11374560" cy="215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5000" spc="-1" strike="noStrike">
                <a:solidFill>
                  <a:srgbClr val="ffffff"/>
                </a:solidFill>
                <a:latin typeface="Arial"/>
                <a:ea typeface="DejaVu Sans"/>
              </a:rPr>
              <a:t>Supervised learning for Non Linear Corrections in the LHC</a:t>
            </a:r>
            <a:br>
              <a:rPr sz="5000"/>
            </a:br>
            <a:endParaRPr b="0" lang="es-E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407880" y="5700240"/>
            <a:ext cx="1137456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Alejandr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o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Börjes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son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Caraz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14/12/20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23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/>
          </p:nvPr>
        </p:nvSpPr>
        <p:spPr>
          <a:xfrm>
            <a:off x="1361880" y="5689800"/>
            <a:ext cx="4520520" cy="49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Tab 2. Best training results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560" cy="10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Results: ML Model 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ftr" idx="15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o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Börjesso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n Carazo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|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Supervis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ed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Learning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for Non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Linear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Correctio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ns in the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LHC</a:t>
            </a:r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203" name="Tabla 1"/>
          <p:cNvGraphicFramePr/>
          <p:nvPr/>
        </p:nvGraphicFramePr>
        <p:xfrm>
          <a:off x="407880" y="1215360"/>
          <a:ext cx="4864320" cy="4040640"/>
        </p:xfrm>
        <a:graphic>
          <a:graphicData uri="http://schemas.openxmlformats.org/drawingml/2006/table">
            <a:tbl>
              <a:tblPr/>
              <a:tblGrid>
                <a:gridCol w="836640"/>
                <a:gridCol w="781200"/>
                <a:gridCol w="958320"/>
                <a:gridCol w="1249920"/>
                <a:gridCol w="1038240"/>
              </a:tblGrid>
              <a:tr h="603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Error Type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33a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33a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R2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33a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MAE [KNL U]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33a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CORR. R2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33a0"/>
                    </a:solidFill>
                  </a:tcPr>
                </a:tc>
              </a:tr>
              <a:tr h="347760">
                <a:tc rowSpan="2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K2L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Train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0.630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0.000134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0.981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f"/>
                    </a:solidFill>
                  </a:tcPr>
                </a:tc>
              </a:tr>
              <a:tr h="34776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0.611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0.000136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0.980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f"/>
                    </a:solidFill>
                  </a:tcPr>
                </a:tc>
              </a:tr>
              <a:tr h="347760">
                <a:tc rowSpan="2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K2SL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Train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0.693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0.000179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0.989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f"/>
                    </a:solidFill>
                  </a:tcPr>
                </a:tc>
              </a:tr>
              <a:tr h="34776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0.694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0.000180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0.989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f"/>
                    </a:solidFill>
                  </a:tcPr>
                </a:tc>
              </a:tr>
              <a:tr h="347760">
                <a:tc rowSpan="2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K3L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Train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0.988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0.009432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f"/>
                    </a:solidFill>
                  </a:tcPr>
                </a:tc>
              </a:tr>
              <a:tr h="34776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0.988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0.009552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f"/>
                    </a:solidFill>
                  </a:tcPr>
                </a:tc>
              </a:tr>
              <a:tr h="347760">
                <a:tc rowSpan="2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K3SL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c00000"/>
                          </a:solidFill>
                          <a:latin typeface="Arial"/>
                          <a:ea typeface="DejaVu Sans"/>
                        </a:rPr>
                        <a:t>Train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c00000"/>
                          </a:solidFill>
                          <a:latin typeface="Arial"/>
                          <a:ea typeface="DejaVu Sans"/>
                        </a:rPr>
                        <a:t>0.343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c00000"/>
                          </a:solidFill>
                          <a:latin typeface="Arial"/>
                          <a:ea typeface="DejaVu Sans"/>
                        </a:rPr>
                        <a:t>0.027764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c00000"/>
                          </a:solidFill>
                          <a:latin typeface="Arial"/>
                          <a:ea typeface="DejaVu Sans"/>
                        </a:rPr>
                        <a:t>0.707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f"/>
                    </a:solidFill>
                  </a:tcPr>
                </a:tc>
              </a:tr>
              <a:tr h="34776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c00000"/>
                          </a:solidFill>
                          <a:latin typeface="Arial"/>
                          <a:ea typeface="DejaVu Sans"/>
                        </a:rPr>
                        <a:t>Test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c00000"/>
                          </a:solidFill>
                          <a:latin typeface="Arial"/>
                          <a:ea typeface="DejaVu Sans"/>
                        </a:rPr>
                        <a:t>0.328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c00000"/>
                          </a:solidFill>
                          <a:latin typeface="Arial"/>
                          <a:ea typeface="DejaVu Sans"/>
                        </a:rPr>
                        <a:t>0.027765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c00000"/>
                          </a:solidFill>
                          <a:latin typeface="Arial"/>
                          <a:ea typeface="DejaVu Sans"/>
                        </a:rPr>
                        <a:t>0.695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f"/>
                    </a:solidFill>
                  </a:tcPr>
                </a:tc>
              </a:tr>
              <a:tr h="347760">
                <a:tc rowSpan="2"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Train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0.902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0.009126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f"/>
                    </a:solidFill>
                  </a:tcPr>
                </a:tc>
              </a:tr>
              <a:tr h="34776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0.902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0.009144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0.970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f"/>
                    </a:solidFill>
                  </a:tcPr>
                </a:tc>
              </a:tr>
            </a:tbl>
          </a:graphicData>
        </a:graphic>
      </p:graphicFrame>
      <p:sp>
        <p:nvSpPr>
          <p:cNvPr id="204" name="PlaceHolder 1"/>
          <p:cNvSpPr/>
          <p:nvPr/>
        </p:nvSpPr>
        <p:spPr>
          <a:xfrm>
            <a:off x="6705720" y="4927320"/>
            <a:ext cx="486468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Fig 2. Performance VS dataset size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5" name="Image119" descr=""/>
          <p:cNvPicPr/>
          <p:nvPr/>
        </p:nvPicPr>
        <p:blipFill>
          <a:blip r:embed="rId1"/>
          <a:stretch/>
        </p:blipFill>
        <p:spPr>
          <a:xfrm>
            <a:off x="5943600" y="1752840"/>
            <a:ext cx="3160800" cy="2590560"/>
          </a:xfrm>
          <a:prstGeom prst="rect">
            <a:avLst/>
          </a:prstGeom>
          <a:ln w="0">
            <a:noFill/>
          </a:ln>
        </p:spPr>
      </p:pic>
      <p:pic>
        <p:nvPicPr>
          <p:cNvPr id="206" name="Image121" descr=""/>
          <p:cNvPicPr/>
          <p:nvPr/>
        </p:nvPicPr>
        <p:blipFill>
          <a:blip r:embed="rId2"/>
          <a:stretch/>
        </p:blipFill>
        <p:spPr>
          <a:xfrm>
            <a:off x="8632080" y="2514600"/>
            <a:ext cx="3255120" cy="2133360"/>
          </a:xfrm>
          <a:prstGeom prst="rect">
            <a:avLst/>
          </a:prstGeom>
          <a:ln w="0">
            <a:noFill/>
          </a:ln>
        </p:spPr>
      </p:pic>
      <p:sp>
        <p:nvSpPr>
          <p:cNvPr id="207" name="PlaceHolder 1"/>
          <p:cNvSpPr/>
          <p:nvPr/>
        </p:nvSpPr>
        <p:spPr>
          <a:xfrm>
            <a:off x="5458680" y="5594040"/>
            <a:ext cx="5648040" cy="60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ff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100" spc="-1" strike="noStrike">
                <a:solidFill>
                  <a:srgbClr val="ff0000"/>
                </a:solidFill>
                <a:latin typeface="Arial"/>
                <a:ea typeface="DejaVu Sans"/>
              </a:rPr>
              <a:t>Make a comment in K3SL due to </a:t>
            </a:r>
            <a:endParaRPr b="0" lang="en-US" sz="21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ff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100" spc="-1" strike="noStrike">
                <a:solidFill>
                  <a:srgbClr val="ff0000"/>
                </a:solidFill>
                <a:latin typeface="Arial"/>
                <a:ea typeface="DejaVu Sans"/>
              </a:rPr>
              <a:t>make labels readable 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E11BEF-C53D-4D15-A2F7-4BD9C49B42A1}" type="slidenum">
              <a:t>10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7CC900CE-455B-420B-8E80-B80AD5C6A439}" type="datetime3">
              <a:rPr lang="en-US"/>
              <a:t>December 15,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/>
          </p:nvPr>
        </p:nvSpPr>
        <p:spPr>
          <a:xfrm>
            <a:off x="2514600" y="5870160"/>
            <a:ext cx="7682760" cy="61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i="1" lang="es-ES" sz="2100" spc="-1" strike="noStrike">
                <a:solidFill>
                  <a:srgbClr val="171717"/>
                </a:solidFill>
                <a:latin typeface="Arial"/>
                <a:ea typeface="DejaVu Sans"/>
              </a:rPr>
              <a:t>Fig 3. Example Sample correction for sextupolar RDTs</a:t>
            </a: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ftr" idx="16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Supervised Learning for Non Linear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Corrections in the LHC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914400" y="2899800"/>
            <a:ext cx="4380840" cy="2970360"/>
          </a:xfrm>
          <a:prstGeom prst="rect">
            <a:avLst/>
          </a:prstGeom>
          <a:ln w="0">
            <a:noFill/>
          </a:ln>
        </p:spPr>
      </p:pic>
      <p:pic>
        <p:nvPicPr>
          <p:cNvPr id="211" name="" descr=""/>
          <p:cNvPicPr/>
          <p:nvPr/>
        </p:nvPicPr>
        <p:blipFill>
          <a:blip r:embed="rId2"/>
          <a:stretch/>
        </p:blipFill>
        <p:spPr>
          <a:xfrm>
            <a:off x="1000080" y="20520"/>
            <a:ext cx="4257720" cy="2951280"/>
          </a:xfrm>
          <a:prstGeom prst="rect">
            <a:avLst/>
          </a:prstGeom>
          <a:ln w="0">
            <a:noFill/>
          </a:ln>
        </p:spPr>
      </p:pic>
      <p:pic>
        <p:nvPicPr>
          <p:cNvPr id="212" name="" descr=""/>
          <p:cNvPicPr/>
          <p:nvPr/>
        </p:nvPicPr>
        <p:blipFill>
          <a:blip r:embed="rId3"/>
          <a:stretch/>
        </p:blipFill>
        <p:spPr>
          <a:xfrm>
            <a:off x="5670000" y="0"/>
            <a:ext cx="4388400" cy="3042000"/>
          </a:xfrm>
          <a:prstGeom prst="rect">
            <a:avLst/>
          </a:prstGeom>
          <a:ln w="0">
            <a:noFill/>
          </a:ln>
        </p:spPr>
      </p:pic>
      <p:pic>
        <p:nvPicPr>
          <p:cNvPr id="213" name="" descr=""/>
          <p:cNvPicPr/>
          <p:nvPr/>
        </p:nvPicPr>
        <p:blipFill>
          <a:blip r:embed="rId4"/>
          <a:stretch/>
        </p:blipFill>
        <p:spPr>
          <a:xfrm>
            <a:off x="5670000" y="2859120"/>
            <a:ext cx="4343400" cy="30110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E86B3B-55C4-4160-9FF7-D9EF992559FD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E40F4024-2751-4B7C-A84F-2F15D347B826}" type="datetime3">
              <a:rPr lang="en-US"/>
              <a:t>December 15,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/>
          </p:nvPr>
        </p:nvSpPr>
        <p:spPr>
          <a:xfrm>
            <a:off x="2514600" y="5870160"/>
            <a:ext cx="7682760" cy="61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i="1" lang="es-ES" sz="2100" spc="-1" strike="noStrike">
                <a:solidFill>
                  <a:srgbClr val="171717"/>
                </a:solidFill>
                <a:latin typeface="Arial"/>
                <a:ea typeface="DejaVu Sans"/>
              </a:rPr>
              <a:t>Fig 3. Example Sample correction for octupolar RDTs</a:t>
            </a: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ftr" idx="17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Supervised Learning for Non Linear Corrections in the LHC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1000080" y="20520"/>
            <a:ext cx="4257720" cy="2951280"/>
          </a:xfrm>
          <a:prstGeom prst="rect">
            <a:avLst/>
          </a:prstGeom>
          <a:ln w="0">
            <a:noFill/>
          </a:ln>
        </p:spPr>
      </p:pic>
      <p:pic>
        <p:nvPicPr>
          <p:cNvPr id="217" name="" descr=""/>
          <p:cNvPicPr/>
          <p:nvPr/>
        </p:nvPicPr>
        <p:blipFill>
          <a:blip r:embed="rId2"/>
          <a:stretch/>
        </p:blipFill>
        <p:spPr>
          <a:xfrm>
            <a:off x="1000080" y="95760"/>
            <a:ext cx="4307400" cy="2804040"/>
          </a:xfrm>
          <a:prstGeom prst="rect">
            <a:avLst/>
          </a:prstGeom>
          <a:ln w="0">
            <a:noFill/>
          </a:ln>
        </p:spPr>
      </p:pic>
      <p:pic>
        <p:nvPicPr>
          <p:cNvPr id="218" name="" descr=""/>
          <p:cNvPicPr/>
          <p:nvPr/>
        </p:nvPicPr>
        <p:blipFill>
          <a:blip r:embed="rId3"/>
          <a:stretch/>
        </p:blipFill>
        <p:spPr>
          <a:xfrm>
            <a:off x="5486400" y="2826000"/>
            <a:ext cx="4572000" cy="2914920"/>
          </a:xfrm>
          <a:prstGeom prst="rect">
            <a:avLst/>
          </a:prstGeom>
          <a:ln w="0">
            <a:noFill/>
          </a:ln>
        </p:spPr>
      </p:pic>
      <p:pic>
        <p:nvPicPr>
          <p:cNvPr id="219" name="" descr=""/>
          <p:cNvPicPr/>
          <p:nvPr/>
        </p:nvPicPr>
        <p:blipFill>
          <a:blip r:embed="rId4"/>
          <a:stretch/>
        </p:blipFill>
        <p:spPr>
          <a:xfrm>
            <a:off x="5866920" y="0"/>
            <a:ext cx="4191480" cy="2971800"/>
          </a:xfrm>
          <a:prstGeom prst="rect">
            <a:avLst/>
          </a:prstGeom>
          <a:ln w="0">
            <a:noFill/>
          </a:ln>
        </p:spPr>
      </p:pic>
      <p:pic>
        <p:nvPicPr>
          <p:cNvPr id="220" name="" descr=""/>
          <p:cNvPicPr/>
          <p:nvPr/>
        </p:nvPicPr>
        <p:blipFill>
          <a:blip r:embed="rId5"/>
          <a:stretch/>
        </p:blipFill>
        <p:spPr>
          <a:xfrm>
            <a:off x="1143000" y="2889000"/>
            <a:ext cx="4164480" cy="28584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60D06C-B1A5-497A-ACD8-7CA58EDD1D41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1DB3DAF1-7B24-430A-81A3-8A7D6175423B}" type="datetime3">
              <a:rPr lang="en-US"/>
              <a:t>December 15,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560" cy="10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Results: ML Model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ftr" idx="18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Supervised Learning for Non Linear Corrections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23" name="PlaceHolder 1"/>
          <p:cNvSpPr/>
          <p:nvPr/>
        </p:nvSpPr>
        <p:spPr>
          <a:xfrm>
            <a:off x="407880" y="1438200"/>
            <a:ext cx="5484600" cy="47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All RDTs seem to be corrected, even ones that where not used in the algorithm ie.  3100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Struggling to correct RDT 0220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 second order from sextupoles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Rectángulo 1"/>
          <p:cNvSpPr/>
          <p:nvPr/>
        </p:nvSpPr>
        <p:spPr>
          <a:xfrm>
            <a:off x="6400800" y="4800600"/>
            <a:ext cx="44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s-ES" sz="1800" spc="-1" strike="noStrike">
                <a:solidFill>
                  <a:srgbClr val="171717"/>
                </a:solidFill>
                <a:latin typeface="Arial"/>
                <a:ea typeface="DejaVu Sans"/>
              </a:rPr>
              <a:t>Fig 3. Performance in a RDT that is not included in the model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5610240" y="1309680"/>
            <a:ext cx="5362560" cy="34909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611DCF-11B2-41DB-88CE-665B1C43722D}" type="slidenum">
              <a:t>13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6B7AAA00-390C-4889-868D-31B1C6CBF9A8}" type="datetime3">
              <a:rPr lang="en-US"/>
              <a:t>December 15,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/>
          </p:nvPr>
        </p:nvSpPr>
        <p:spPr>
          <a:xfrm>
            <a:off x="407880" y="1592280"/>
            <a:ext cx="10698840" cy="46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171717"/>
                </a:solidFill>
                <a:latin typeface="Arial"/>
                <a:ea typeface="DejaVu Sans"/>
              </a:rPr>
              <a:t>First approach: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600" spc="-1" strike="noStrike">
                <a:solidFill>
                  <a:srgbClr val="171717"/>
                </a:solidFill>
                <a:latin typeface="Arial"/>
                <a:ea typeface="DejaVu Sans"/>
              </a:rPr>
              <a:t>Single matrix for all orders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600" spc="-1" strike="noStrike">
                <a:solidFill>
                  <a:srgbClr val="171717"/>
                </a:solidFill>
                <a:latin typeface="Arial"/>
                <a:ea typeface="DejaVu Sans"/>
              </a:rPr>
              <a:t>Octupolar RDTs are much bigger, trying to normalize the observables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600" spc="-1" strike="noStrike">
                <a:solidFill>
                  <a:srgbClr val="171717"/>
                </a:solidFill>
                <a:latin typeface="Arial"/>
                <a:ea typeface="DejaVu Sans"/>
              </a:rPr>
              <a:t>Not trivial, did not work 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171717"/>
                </a:solidFill>
                <a:latin typeface="Arial"/>
                <a:ea typeface="DejaVu Sans"/>
              </a:rPr>
              <a:t>Second approach: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600" spc="-1" strike="noStrike">
                <a:solidFill>
                  <a:srgbClr val="171717"/>
                </a:solidFill>
                <a:latin typeface="Arial"/>
                <a:ea typeface="DejaVu Sans"/>
              </a:rPr>
              <a:t>One matrix per error type, using all RDTs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600" spc="-1" strike="noStrike">
                <a:solidFill>
                  <a:srgbClr val="171717"/>
                </a:solidFill>
                <a:latin typeface="Arial"/>
                <a:ea typeface="DejaVu Sans"/>
              </a:rPr>
              <a:t>Not working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171717"/>
                </a:solidFill>
                <a:latin typeface="Arial"/>
                <a:ea typeface="DejaVu Sans"/>
              </a:rPr>
              <a:t>Third approach: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600" spc="-1" strike="noStrike">
                <a:solidFill>
                  <a:srgbClr val="171717"/>
                </a:solidFill>
                <a:latin typeface="Arial"/>
                <a:ea typeface="DejaVu Sans"/>
              </a:rPr>
              <a:t>One matrix per error type, using relevant RDTs for each matrix, same </a:t>
            </a:r>
            <a:r>
              <a:rPr b="0" lang="es-ES" sz="1600" spc="-1" strike="noStrike">
                <a:solidFill>
                  <a:srgbClr val="171717"/>
                </a:solidFill>
                <a:latin typeface="Arial"/>
                <a:ea typeface="DejaVu Sans"/>
              </a:rPr>
              <a:t>inputs as ML, WORKS!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560" cy="10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Results: Response Matrix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ftr" idx="19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Supervised Learning for Non Linear Corrections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D6BFF3-E59A-4835-9A1B-FA2BAAB635F1}" type="slidenum">
              <a:t>14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B6111BAE-6C9E-4FB1-BE62-97633EC45D73}" type="datetime3">
              <a:rPr lang="en-US"/>
              <a:t>December 15,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/>
          </p:nvPr>
        </p:nvSpPr>
        <p:spPr>
          <a:xfrm>
            <a:off x="407880" y="2068920"/>
            <a:ext cx="5484600" cy="41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i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1" lang="es-ES" sz="1800" spc="-1" strike="noStrike" baseline="30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Does not make sense for the response matrix as a metric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 you know it fails completely at locating errors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1" lang="es-ES" sz="1800" spc="-1" strike="noStrike">
                <a:solidFill>
                  <a:srgbClr val="ff0000"/>
                </a:solidFill>
                <a:latin typeface="Arial"/>
                <a:ea typeface="DejaVu Sans"/>
              </a:rPr>
              <a:t>STRONG STATMENENT, if it does not make sense dont add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How good are these correction?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560" cy="10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Results: Response Matrix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ftr" idx="20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Supervised Learning for Non Linear Corrections in the LHC</a:t>
            </a:r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232" name="Tabla 7"/>
          <p:cNvGraphicFramePr/>
          <p:nvPr/>
        </p:nvGraphicFramePr>
        <p:xfrm>
          <a:off x="6299280" y="2000520"/>
          <a:ext cx="5375160" cy="2320920"/>
        </p:xfrm>
        <a:graphic>
          <a:graphicData uri="http://schemas.openxmlformats.org/drawingml/2006/table">
            <a:tbl>
              <a:tblPr/>
              <a:tblGrid>
                <a:gridCol w="1101240"/>
                <a:gridCol w="1261440"/>
                <a:gridCol w="1645560"/>
                <a:gridCol w="1366920"/>
              </a:tblGrid>
              <a:tr h="603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Error Type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33a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R2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33a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MAE [KNL U]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33a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CORR. R2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33a0"/>
                    </a:solidFill>
                  </a:tcPr>
                </a:tc>
              </a:tr>
              <a:tr h="3477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K2L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-0.262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0.546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-0.850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f"/>
                    </a:solidFill>
                  </a:tcPr>
                </a:tc>
              </a:tr>
              <a:tr h="3477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K2SL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-0.273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0.551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-0.638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f"/>
                    </a:solidFill>
                  </a:tcPr>
                </a:tc>
              </a:tr>
              <a:tr h="3477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K3L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-10.99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1.411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-14.88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f"/>
                    </a:solidFill>
                  </a:tcPr>
                </a:tc>
              </a:tr>
              <a:tr h="3477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K3SL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-0.290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0.549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-0.918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f"/>
                    </a:solidFill>
                  </a:tcPr>
                </a:tc>
              </a:tr>
              <a:tr h="3477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-2.968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0.773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-4.147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f"/>
                    </a:solidFill>
                  </a:tcPr>
                </a:tc>
              </a:tr>
            </a:tbl>
          </a:graphicData>
        </a:graphic>
      </p:graphicFrame>
      <p:sp>
        <p:nvSpPr>
          <p:cNvPr id="233" name="CuadroTexto 7"/>
          <p:cNvSpPr/>
          <p:nvPr/>
        </p:nvSpPr>
        <p:spPr>
          <a:xfrm>
            <a:off x="7544880" y="4291920"/>
            <a:ext cx="3182040" cy="10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Tab 3. Performance of the RM as a regressor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D9A4E0-25D9-4BB8-91A2-547CF5ADB505}" type="slidenum">
              <a:t>15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358C7992-97EA-4E88-8A61-2A9FA770BFE6}" type="datetime3">
              <a:rPr lang="en-US"/>
              <a:t>December 15,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/>
          </p:nvPr>
        </p:nvSpPr>
        <p:spPr>
          <a:xfrm>
            <a:off x="2514600" y="5870160"/>
            <a:ext cx="7682760" cy="61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i="1" lang="es-ES" sz="2100" spc="-1" strike="noStrike">
                <a:solidFill>
                  <a:srgbClr val="171717"/>
                </a:solidFill>
                <a:latin typeface="Arial"/>
                <a:ea typeface="DejaVu Sans"/>
              </a:rPr>
              <a:t>Fig 3. Example Sample correction for sextupolar RDTs</a:t>
            </a: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ftr" idx="21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Supervised Learning for Non Linear Corrections in the LHC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1000080" y="20520"/>
            <a:ext cx="4257720" cy="2951280"/>
          </a:xfrm>
          <a:prstGeom prst="rect">
            <a:avLst/>
          </a:prstGeom>
          <a:ln w="0">
            <a:noFill/>
          </a:ln>
        </p:spPr>
      </p:pic>
      <p:pic>
        <p:nvPicPr>
          <p:cNvPr id="237" name="" descr=""/>
          <p:cNvPicPr/>
          <p:nvPr/>
        </p:nvPicPr>
        <p:blipFill>
          <a:blip r:embed="rId2"/>
          <a:stretch/>
        </p:blipFill>
        <p:spPr>
          <a:xfrm>
            <a:off x="5715000" y="0"/>
            <a:ext cx="4343400" cy="3010680"/>
          </a:xfrm>
          <a:prstGeom prst="rect">
            <a:avLst/>
          </a:prstGeom>
          <a:ln w="0">
            <a:noFill/>
          </a:ln>
        </p:spPr>
      </p:pic>
      <p:pic>
        <p:nvPicPr>
          <p:cNvPr id="238" name="" descr=""/>
          <p:cNvPicPr/>
          <p:nvPr/>
        </p:nvPicPr>
        <p:blipFill>
          <a:blip r:embed="rId3"/>
          <a:stretch/>
        </p:blipFill>
        <p:spPr>
          <a:xfrm>
            <a:off x="1000080" y="95760"/>
            <a:ext cx="4257720" cy="2951280"/>
          </a:xfrm>
          <a:prstGeom prst="rect">
            <a:avLst/>
          </a:prstGeom>
          <a:ln w="0">
            <a:noFill/>
          </a:ln>
        </p:spPr>
      </p:pic>
      <p:pic>
        <p:nvPicPr>
          <p:cNvPr id="239" name="" descr=""/>
          <p:cNvPicPr/>
          <p:nvPr/>
        </p:nvPicPr>
        <p:blipFill>
          <a:blip r:embed="rId4"/>
          <a:stretch/>
        </p:blipFill>
        <p:spPr>
          <a:xfrm>
            <a:off x="5715000" y="0"/>
            <a:ext cx="4343400" cy="3010680"/>
          </a:xfrm>
          <a:prstGeom prst="rect">
            <a:avLst/>
          </a:prstGeom>
          <a:ln w="0">
            <a:noFill/>
          </a:ln>
        </p:spPr>
      </p:pic>
      <p:pic>
        <p:nvPicPr>
          <p:cNvPr id="240" name="" descr=""/>
          <p:cNvPicPr/>
          <p:nvPr/>
        </p:nvPicPr>
        <p:blipFill>
          <a:blip r:embed="rId5"/>
          <a:stretch/>
        </p:blipFill>
        <p:spPr>
          <a:xfrm>
            <a:off x="1000080" y="2971800"/>
            <a:ext cx="4257720" cy="2886480"/>
          </a:xfrm>
          <a:prstGeom prst="rect">
            <a:avLst/>
          </a:prstGeom>
          <a:ln w="0">
            <a:noFill/>
          </a:ln>
        </p:spPr>
      </p:pic>
      <p:pic>
        <p:nvPicPr>
          <p:cNvPr id="241" name="" descr=""/>
          <p:cNvPicPr/>
          <p:nvPr/>
        </p:nvPicPr>
        <p:blipFill>
          <a:blip r:embed="rId6"/>
          <a:stretch/>
        </p:blipFill>
        <p:spPr>
          <a:xfrm>
            <a:off x="5853600" y="2986560"/>
            <a:ext cx="4159800" cy="28836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E3D0A8-D529-40E4-841C-09BEB3AE77A7}" type="slidenum">
              <a:t>16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C3DF1B8D-581C-49EE-9B5E-F790D7E15F28}" type="datetime3">
              <a:rPr lang="en-US"/>
              <a:t>December 15,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/>
          </p:nvPr>
        </p:nvSpPr>
        <p:spPr>
          <a:xfrm>
            <a:off x="2514600" y="5870160"/>
            <a:ext cx="7682760" cy="61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i="1" lang="es-ES" sz="2100" spc="-1" strike="noStrike">
                <a:solidFill>
                  <a:srgbClr val="171717"/>
                </a:solidFill>
                <a:latin typeface="Arial"/>
                <a:ea typeface="DejaVu Sans"/>
              </a:rPr>
              <a:t>Fig 3. Example Sample correction for sextupolar RDTs</a:t>
            </a: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ftr" idx="22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Supervised Learning for Non Linear Corrections in the LHC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1000080" y="2899800"/>
            <a:ext cx="4380840" cy="2970360"/>
          </a:xfrm>
          <a:prstGeom prst="rect">
            <a:avLst/>
          </a:prstGeom>
          <a:ln w="0">
            <a:noFill/>
          </a:ln>
        </p:spPr>
      </p:pic>
      <p:pic>
        <p:nvPicPr>
          <p:cNvPr id="245" name="" descr=""/>
          <p:cNvPicPr/>
          <p:nvPr/>
        </p:nvPicPr>
        <p:blipFill>
          <a:blip r:embed="rId2"/>
          <a:stretch/>
        </p:blipFill>
        <p:spPr>
          <a:xfrm>
            <a:off x="1000080" y="20520"/>
            <a:ext cx="4257720" cy="2951280"/>
          </a:xfrm>
          <a:prstGeom prst="rect">
            <a:avLst/>
          </a:prstGeom>
          <a:ln w="0">
            <a:noFill/>
          </a:ln>
        </p:spPr>
      </p:pic>
      <p:pic>
        <p:nvPicPr>
          <p:cNvPr id="246" name="" descr=""/>
          <p:cNvPicPr/>
          <p:nvPr/>
        </p:nvPicPr>
        <p:blipFill>
          <a:blip r:embed="rId3"/>
          <a:stretch/>
        </p:blipFill>
        <p:spPr>
          <a:xfrm>
            <a:off x="914400" y="51480"/>
            <a:ext cx="4486320" cy="2920320"/>
          </a:xfrm>
          <a:prstGeom prst="rect">
            <a:avLst/>
          </a:prstGeom>
          <a:ln w="0">
            <a:noFill/>
          </a:ln>
        </p:spPr>
      </p:pic>
      <p:pic>
        <p:nvPicPr>
          <p:cNvPr id="247" name="" descr=""/>
          <p:cNvPicPr/>
          <p:nvPr/>
        </p:nvPicPr>
        <p:blipFill>
          <a:blip r:embed="rId4"/>
          <a:stretch/>
        </p:blipFill>
        <p:spPr>
          <a:xfrm>
            <a:off x="5943600" y="95760"/>
            <a:ext cx="3733560" cy="2647440"/>
          </a:xfrm>
          <a:prstGeom prst="rect">
            <a:avLst/>
          </a:prstGeom>
          <a:ln w="0">
            <a:noFill/>
          </a:ln>
        </p:spPr>
      </p:pic>
      <p:pic>
        <p:nvPicPr>
          <p:cNvPr id="248" name="" descr=""/>
          <p:cNvPicPr/>
          <p:nvPr/>
        </p:nvPicPr>
        <p:blipFill>
          <a:blip r:embed="rId5"/>
          <a:stretch/>
        </p:blipFill>
        <p:spPr>
          <a:xfrm>
            <a:off x="962280" y="95760"/>
            <a:ext cx="4438440" cy="2889360"/>
          </a:xfrm>
          <a:prstGeom prst="rect">
            <a:avLst/>
          </a:prstGeom>
          <a:ln w="0">
            <a:noFill/>
          </a:ln>
        </p:spPr>
      </p:pic>
      <p:pic>
        <p:nvPicPr>
          <p:cNvPr id="249" name="" descr=""/>
          <p:cNvPicPr/>
          <p:nvPr/>
        </p:nvPicPr>
        <p:blipFill>
          <a:blip r:embed="rId6"/>
          <a:stretch/>
        </p:blipFill>
        <p:spPr>
          <a:xfrm>
            <a:off x="5780160" y="0"/>
            <a:ext cx="4233240" cy="3001680"/>
          </a:xfrm>
          <a:prstGeom prst="rect">
            <a:avLst/>
          </a:prstGeom>
          <a:ln w="0">
            <a:noFill/>
          </a:ln>
        </p:spPr>
      </p:pic>
      <p:pic>
        <p:nvPicPr>
          <p:cNvPr id="250" name="" descr=""/>
          <p:cNvPicPr/>
          <p:nvPr/>
        </p:nvPicPr>
        <p:blipFill>
          <a:blip r:embed="rId7"/>
          <a:stretch/>
        </p:blipFill>
        <p:spPr>
          <a:xfrm>
            <a:off x="1105560" y="2863440"/>
            <a:ext cx="4380840" cy="3006720"/>
          </a:xfrm>
          <a:prstGeom prst="rect">
            <a:avLst/>
          </a:prstGeom>
          <a:ln w="0">
            <a:noFill/>
          </a:ln>
        </p:spPr>
      </p:pic>
      <p:pic>
        <p:nvPicPr>
          <p:cNvPr id="251" name="" descr=""/>
          <p:cNvPicPr/>
          <p:nvPr/>
        </p:nvPicPr>
        <p:blipFill>
          <a:blip r:embed="rId8"/>
          <a:stretch/>
        </p:blipFill>
        <p:spPr>
          <a:xfrm>
            <a:off x="5503320" y="2957400"/>
            <a:ext cx="4555080" cy="29041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013F15-FD78-4B8D-BD7F-B7D83275D31C}" type="slidenum">
              <a:t>17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93BF6E03-DBBB-48DC-BADF-085A42506BB5}" type="datetime3">
              <a:rPr lang="en-US"/>
              <a:t>December 15,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560" cy="10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Results: Response Matrix 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ftr" idx="23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Supervised Learning for Non Linear Corrections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54" name="PlaceHolder 1"/>
          <p:cNvSpPr/>
          <p:nvPr/>
        </p:nvSpPr>
        <p:spPr>
          <a:xfrm>
            <a:off x="407880" y="1438200"/>
            <a:ext cx="5484600" cy="47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All RDTs s.  3100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Struggling to correct RDT 0220 </a:t>
            </a:r>
            <a:r>
              <a:rPr b="0" lang="es-ES" sz="1800" spc="-1" strike="noStrike">
                <a:solidFill>
                  <a:srgbClr val="ff0000"/>
                </a:solidFill>
                <a:latin typeface="Arial"/>
                <a:ea typeface="DejaVu Sans"/>
              </a:rPr>
              <a:t>AGAIN!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5" name="Rectángulo 1"/>
          <p:cNvSpPr/>
          <p:nvPr/>
        </p:nvSpPr>
        <p:spPr>
          <a:xfrm>
            <a:off x="6788880" y="4843080"/>
            <a:ext cx="44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s-ES" sz="1800" spc="-1" strike="noStrike">
                <a:solidFill>
                  <a:srgbClr val="171717"/>
                </a:solidFill>
                <a:latin typeface="Arial"/>
                <a:ea typeface="DejaVu Sans"/>
              </a:rPr>
              <a:t>Fig 3. Performance in a RDT that is not included in the model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1"/>
          <a:stretch/>
        </p:blipFill>
        <p:spPr>
          <a:xfrm>
            <a:off x="5486400" y="1371600"/>
            <a:ext cx="5486400" cy="35715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9C146C-E2B5-42BE-8A3D-AC580DD46CE5}" type="slidenum">
              <a:t>18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5DCFA448-A696-40A0-B579-AFE54683DBDE}" type="datetime3">
              <a:rPr lang="en-US"/>
              <a:t>December 15,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/>
          </p:nvPr>
        </p:nvSpPr>
        <p:spPr>
          <a:xfrm>
            <a:off x="2710080" y="5711760"/>
            <a:ext cx="6770160" cy="34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s-ES" sz="2100" spc="-1" strike="noStrike">
                <a:solidFill>
                  <a:srgbClr val="171717"/>
                </a:solidFill>
                <a:latin typeface="Arial"/>
                <a:ea typeface="DejaVu Sans"/>
              </a:rPr>
              <a:t>Histogram for Comparison for RM vs ML corrections</a:t>
            </a: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ftr" idx="24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Supervised Learning for Non Linear Corrections in the LHC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259" name="" descr=""/>
          <p:cNvPicPr/>
          <p:nvPr/>
        </p:nvPicPr>
        <p:blipFill>
          <a:blip r:embed="rId1"/>
          <a:srcRect l="0" t="-2273" r="0" b="0"/>
          <a:stretch/>
        </p:blipFill>
        <p:spPr>
          <a:xfrm>
            <a:off x="1561320" y="2514600"/>
            <a:ext cx="4381920" cy="3111120"/>
          </a:xfrm>
          <a:prstGeom prst="rect">
            <a:avLst/>
          </a:prstGeom>
          <a:ln w="0">
            <a:noFill/>
          </a:ln>
        </p:spPr>
      </p:pic>
      <p:pic>
        <p:nvPicPr>
          <p:cNvPr id="260" name="" descr=""/>
          <p:cNvPicPr/>
          <p:nvPr/>
        </p:nvPicPr>
        <p:blipFill>
          <a:blip r:embed="rId2"/>
          <a:srcRect l="-906" t="0" r="0" b="0"/>
          <a:stretch/>
        </p:blipFill>
        <p:spPr>
          <a:xfrm>
            <a:off x="1600200" y="0"/>
            <a:ext cx="4343400" cy="2877480"/>
          </a:xfrm>
          <a:prstGeom prst="rect">
            <a:avLst/>
          </a:prstGeom>
          <a:ln w="0">
            <a:noFill/>
          </a:ln>
        </p:spPr>
      </p:pic>
      <p:pic>
        <p:nvPicPr>
          <p:cNvPr id="261" name="" descr=""/>
          <p:cNvPicPr/>
          <p:nvPr/>
        </p:nvPicPr>
        <p:blipFill>
          <a:blip r:embed="rId3"/>
          <a:stretch/>
        </p:blipFill>
        <p:spPr>
          <a:xfrm>
            <a:off x="6163200" y="2648520"/>
            <a:ext cx="4259160" cy="2978280"/>
          </a:xfrm>
          <a:prstGeom prst="rect">
            <a:avLst/>
          </a:prstGeom>
          <a:ln w="0">
            <a:noFill/>
          </a:ln>
        </p:spPr>
      </p:pic>
      <p:pic>
        <p:nvPicPr>
          <p:cNvPr id="262" name="" descr=""/>
          <p:cNvPicPr/>
          <p:nvPr/>
        </p:nvPicPr>
        <p:blipFill>
          <a:blip r:embed="rId4"/>
          <a:stretch/>
        </p:blipFill>
        <p:spPr>
          <a:xfrm>
            <a:off x="6172200" y="0"/>
            <a:ext cx="4250160" cy="29718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907DD2-CF2E-4EA2-A61F-FD2FF2C2D993}" type="slidenum">
              <a:t>19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09AB4385-7B95-4C39-B5CE-4AAFF7614EA1}" type="datetime3">
              <a:rPr lang="en-US"/>
              <a:t>December 15,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/>
          </p:nvPr>
        </p:nvSpPr>
        <p:spPr>
          <a:xfrm>
            <a:off x="407880" y="1592280"/>
            <a:ext cx="9060480" cy="46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1" marL="343080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800280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Methods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Results 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800280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ML Model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800280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Response Matrix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800280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Response Matrix vs ML Corrections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800280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Performance on Xing Angle setup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Conclusion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34308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Backup slides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560" cy="10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Summary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ftr" idx="7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o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Börjesso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n Carazo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|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Supervis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ed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Learning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for Non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Linear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Correctio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ns in the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4389CF-7C4F-4C01-9C72-4F83B6F45A3E}" type="slidenum">
              <a:t>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3E4F3BF5-771B-4F41-8F68-F66049C7F849}" type="datetime3">
              <a:rPr lang="en-US"/>
              <a:t>December 15,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/>
          </p:nvPr>
        </p:nvSpPr>
        <p:spPr>
          <a:xfrm>
            <a:off x="2710080" y="5711760"/>
            <a:ext cx="6770160" cy="34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s-ES" sz="2100" spc="-1" strike="noStrike">
                <a:solidFill>
                  <a:srgbClr val="171717"/>
                </a:solidFill>
                <a:latin typeface="Arial"/>
                <a:ea typeface="DejaVu Sans"/>
              </a:rPr>
              <a:t>Histogram for Comparison for RM vs ML corrections</a:t>
            </a: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ftr" idx="25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Supervised Learning for Non Linear Corrections in the LHC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265" name="" descr=""/>
          <p:cNvPicPr/>
          <p:nvPr/>
        </p:nvPicPr>
        <p:blipFill>
          <a:blip r:embed="rId1"/>
          <a:srcRect l="0" t="-2273" r="0" b="0"/>
          <a:stretch/>
        </p:blipFill>
        <p:spPr>
          <a:xfrm>
            <a:off x="1561680" y="2514600"/>
            <a:ext cx="4381920" cy="3111120"/>
          </a:xfrm>
          <a:prstGeom prst="rect">
            <a:avLst/>
          </a:prstGeom>
          <a:ln w="0">
            <a:noFill/>
          </a:ln>
        </p:spPr>
      </p:pic>
      <p:pic>
        <p:nvPicPr>
          <p:cNvPr id="266" name="" descr=""/>
          <p:cNvPicPr/>
          <p:nvPr/>
        </p:nvPicPr>
        <p:blipFill>
          <a:blip r:embed="rId2"/>
          <a:srcRect l="-906" t="0" r="0" b="0"/>
          <a:stretch/>
        </p:blipFill>
        <p:spPr>
          <a:xfrm>
            <a:off x="1600200" y="0"/>
            <a:ext cx="4343400" cy="2877480"/>
          </a:xfrm>
          <a:prstGeom prst="rect">
            <a:avLst/>
          </a:prstGeom>
          <a:ln w="0">
            <a:noFill/>
          </a:ln>
        </p:spPr>
      </p:pic>
      <p:pic>
        <p:nvPicPr>
          <p:cNvPr id="267" name="" descr=""/>
          <p:cNvPicPr/>
          <p:nvPr/>
        </p:nvPicPr>
        <p:blipFill>
          <a:blip r:embed="rId3"/>
          <a:stretch/>
        </p:blipFill>
        <p:spPr>
          <a:xfrm>
            <a:off x="6172200" y="0"/>
            <a:ext cx="4250160" cy="2971800"/>
          </a:xfrm>
          <a:prstGeom prst="rect">
            <a:avLst/>
          </a:prstGeom>
          <a:ln w="0">
            <a:noFill/>
          </a:ln>
        </p:spPr>
      </p:pic>
      <p:pic>
        <p:nvPicPr>
          <p:cNvPr id="268" name="" descr=""/>
          <p:cNvPicPr/>
          <p:nvPr/>
        </p:nvPicPr>
        <p:blipFill>
          <a:blip r:embed="rId4"/>
          <a:stretch/>
        </p:blipFill>
        <p:spPr>
          <a:xfrm>
            <a:off x="1600560" y="0"/>
            <a:ext cx="4343040" cy="2883960"/>
          </a:xfrm>
          <a:prstGeom prst="rect">
            <a:avLst/>
          </a:prstGeom>
          <a:ln w="0">
            <a:noFill/>
          </a:ln>
        </p:spPr>
      </p:pic>
      <p:pic>
        <p:nvPicPr>
          <p:cNvPr id="269" name="" descr=""/>
          <p:cNvPicPr/>
          <p:nvPr/>
        </p:nvPicPr>
        <p:blipFill>
          <a:blip r:embed="rId5"/>
          <a:stretch/>
        </p:blipFill>
        <p:spPr>
          <a:xfrm>
            <a:off x="6172200" y="2714760"/>
            <a:ext cx="4206600" cy="3000240"/>
          </a:xfrm>
          <a:prstGeom prst="rect">
            <a:avLst/>
          </a:prstGeom>
          <a:ln w="0">
            <a:noFill/>
          </a:ln>
        </p:spPr>
      </p:pic>
      <p:pic>
        <p:nvPicPr>
          <p:cNvPr id="270" name="" descr=""/>
          <p:cNvPicPr/>
          <p:nvPr/>
        </p:nvPicPr>
        <p:blipFill>
          <a:blip r:embed="rId6"/>
          <a:stretch/>
        </p:blipFill>
        <p:spPr>
          <a:xfrm>
            <a:off x="6163200" y="0"/>
            <a:ext cx="4259160" cy="2978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F39585-5C5C-4F9D-8C33-C41CA045EE93}" type="slidenum">
              <a:t>20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F371329E-B58A-45BF-BB5F-6B73C033508F}" type="datetime3">
              <a:rPr lang="en-US"/>
              <a:t>December 15,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/>
          </p:nvPr>
        </p:nvSpPr>
        <p:spPr>
          <a:xfrm>
            <a:off x="407880" y="1438200"/>
            <a:ext cx="10148760" cy="476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Working as intended, except for RDT 0220 again, ¿why?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ff0000"/>
                </a:solidFill>
                <a:latin typeface="Arial"/>
                <a:ea typeface="DejaVu Sans"/>
              </a:rPr>
              <a:t>The ML correction performs better in all RDTs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 have found that it is usually more robust than the response matrix approach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560" cy="10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Results: Response Matrix VS ML Correction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ftr" idx="26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Supervised Learning for Non Linear Corrections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74" name="PlaceHolder 1"/>
          <p:cNvSpPr/>
          <p:nvPr/>
        </p:nvSpPr>
        <p:spPr>
          <a:xfrm>
            <a:off x="2946960" y="4969080"/>
            <a:ext cx="5648040" cy="60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ff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100" spc="-1" strike="noStrike">
                <a:solidFill>
                  <a:srgbClr val="ff0000"/>
                </a:solidFill>
                <a:latin typeface="Arial"/>
                <a:ea typeface="DejaVu Sans"/>
              </a:rPr>
              <a:t>Make statement that the corrections are SIMULTANEOUS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3F36E1-0FEF-40C5-AE1D-37760A08A4ED}" type="slidenum">
              <a:t>21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EAC7AC60-34CA-41D9-9BFD-5C2A5055F145}" type="datetime3">
              <a:rPr lang="en-US"/>
              <a:t>December 15,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560" cy="10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Results: Performance with Xing angles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ftr" idx="27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Supervised Learning for Non Linear Corrections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77" name="PlaceHolder 1"/>
          <p:cNvSpPr/>
          <p:nvPr/>
        </p:nvSpPr>
        <p:spPr>
          <a:xfrm>
            <a:off x="6242400" y="4532040"/>
            <a:ext cx="486468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Fig 1. Example RDT Machine Learning Correction with xing angles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PlaceHolder 1"/>
          <p:cNvSpPr/>
          <p:nvPr/>
        </p:nvSpPr>
        <p:spPr>
          <a:xfrm>
            <a:off x="407880" y="1231920"/>
            <a:ext cx="4791960" cy="460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171717"/>
                </a:solidFill>
                <a:latin typeface="Arial"/>
                <a:ea typeface="DejaVu Sans"/>
              </a:rPr>
              <a:t>ML Model: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171717"/>
                </a:solidFill>
                <a:latin typeface="Arial"/>
                <a:ea typeface="DejaVu Sans"/>
              </a:rPr>
              <a:t>Training on data with xing angle yields other working model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171717"/>
                </a:solidFill>
                <a:latin typeface="Arial"/>
                <a:ea typeface="DejaVu Sans"/>
              </a:rPr>
              <a:t>TBD: Try corrections from the no-xing ML model on a xing angle setup (maybe not mention)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171717"/>
                </a:solidFill>
                <a:latin typeface="Arial"/>
                <a:ea typeface="DejaVu Sans"/>
              </a:rPr>
              <a:t>RESULTS PROMISING, appear to be more accurate tan response matrix, full results TBD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79" name="" descr=""/>
          <p:cNvPicPr/>
          <p:nvPr/>
        </p:nvPicPr>
        <p:blipFill>
          <a:blip r:embed="rId1"/>
          <a:stretch/>
        </p:blipFill>
        <p:spPr>
          <a:xfrm>
            <a:off x="5689440" y="1955520"/>
            <a:ext cx="3847680" cy="2647440"/>
          </a:xfrm>
          <a:prstGeom prst="rect">
            <a:avLst/>
          </a:prstGeom>
          <a:ln w="0">
            <a:noFill/>
          </a:ln>
        </p:spPr>
      </p:pic>
      <p:pic>
        <p:nvPicPr>
          <p:cNvPr id="280" name="" descr=""/>
          <p:cNvPicPr/>
          <p:nvPr/>
        </p:nvPicPr>
        <p:blipFill>
          <a:blip r:embed="rId2"/>
          <a:stretch/>
        </p:blipFill>
        <p:spPr>
          <a:xfrm>
            <a:off x="6934680" y="1828800"/>
            <a:ext cx="3809520" cy="26474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441244-CA75-4682-90B5-DA690E7BCFA9}" type="slidenum">
              <a:t>22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D9FC637D-EA75-4598-A417-51B71B337565}" type="datetime3">
              <a:rPr lang="en-US"/>
              <a:t>December 15,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560" cy="10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Results: Performance with Xing angles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ftr" idx="28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Supervised Learning for Non Linear Corrections in the LHC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283" name="Image174" descr=""/>
          <p:cNvPicPr/>
          <p:nvPr/>
        </p:nvPicPr>
        <p:blipFill>
          <a:blip r:embed="rId1"/>
          <a:stretch/>
        </p:blipFill>
        <p:spPr>
          <a:xfrm>
            <a:off x="8418600" y="1727640"/>
            <a:ext cx="3028680" cy="2435040"/>
          </a:xfrm>
          <a:prstGeom prst="rect">
            <a:avLst/>
          </a:prstGeom>
          <a:ln w="0">
            <a:noFill/>
          </a:ln>
        </p:spPr>
      </p:pic>
      <p:pic>
        <p:nvPicPr>
          <p:cNvPr id="284" name="Image175" descr=""/>
          <p:cNvPicPr/>
          <p:nvPr/>
        </p:nvPicPr>
        <p:blipFill>
          <a:blip r:embed="rId2"/>
          <a:stretch/>
        </p:blipFill>
        <p:spPr>
          <a:xfrm>
            <a:off x="5284800" y="1697040"/>
            <a:ext cx="3133440" cy="2496600"/>
          </a:xfrm>
          <a:prstGeom prst="rect">
            <a:avLst/>
          </a:prstGeom>
          <a:ln w="0">
            <a:noFill/>
          </a:ln>
        </p:spPr>
      </p:pic>
      <p:sp>
        <p:nvSpPr>
          <p:cNvPr id="285" name="PlaceHolder 1"/>
          <p:cNvSpPr/>
          <p:nvPr/>
        </p:nvSpPr>
        <p:spPr>
          <a:xfrm>
            <a:off x="6242400" y="4525560"/>
            <a:ext cx="486468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Fig 1. Example RDT Response matrix Correction with xing angles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6" name="PlaceHolder 1"/>
          <p:cNvSpPr/>
          <p:nvPr/>
        </p:nvSpPr>
        <p:spPr>
          <a:xfrm>
            <a:off x="407880" y="1231920"/>
            <a:ext cx="4791960" cy="460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171717"/>
                </a:solidFill>
                <a:latin typeface="Arial"/>
                <a:ea typeface="DejaVu Sans"/>
              </a:rPr>
              <a:t>Response matrix: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171717"/>
                </a:solidFill>
                <a:latin typeface="Arial"/>
                <a:ea typeface="DejaVu Sans"/>
              </a:rPr>
              <a:t>Due to feed down the response matrix approach treating all orders separately fails to correct RDTs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171717"/>
                </a:solidFill>
                <a:latin typeface="Arial"/>
                <a:ea typeface="DejaVu Sans"/>
              </a:rPr>
              <a:t>CUT IT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87" name="" descr=""/>
          <p:cNvPicPr/>
          <p:nvPr/>
        </p:nvPicPr>
        <p:blipFill>
          <a:blip r:embed="rId3"/>
          <a:stretch/>
        </p:blipFill>
        <p:spPr>
          <a:xfrm>
            <a:off x="5943600" y="2971800"/>
            <a:ext cx="3895200" cy="2647440"/>
          </a:xfrm>
          <a:prstGeom prst="rect">
            <a:avLst/>
          </a:prstGeom>
          <a:ln w="0">
            <a:noFill/>
          </a:ln>
        </p:spPr>
      </p:pic>
      <p:pic>
        <p:nvPicPr>
          <p:cNvPr id="288" name="" descr=""/>
          <p:cNvPicPr/>
          <p:nvPr/>
        </p:nvPicPr>
        <p:blipFill>
          <a:blip r:embed="rId4"/>
          <a:stretch/>
        </p:blipFill>
        <p:spPr>
          <a:xfrm>
            <a:off x="5689440" y="1955520"/>
            <a:ext cx="3847680" cy="26474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6BC0DF-A1A4-47F7-8968-D9F022B2FC07}" type="slidenum">
              <a:t>23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49723FDE-6040-4E06-B38A-5715D8BE9721}" type="datetime3">
              <a:rPr lang="en-US"/>
              <a:t>December 15,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/>
          </p:nvPr>
        </p:nvSpPr>
        <p:spPr>
          <a:xfrm>
            <a:off x="407880" y="1438200"/>
            <a:ext cx="10699200" cy="476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Thus far machine learning seems to be a </a:t>
            </a:r>
            <a:r>
              <a:rPr b="1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feasible tool for correcting multiple RDTs at once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Performance is more robust and yields better results than an equivalent response matrix method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Correcting the RDT f2002 has been a challenge, in order to fix this more observables can be used, </a:t>
            </a:r>
            <a:r>
              <a:rPr b="0" lang="es-ES" sz="2000" spc="-1" strike="noStrike">
                <a:solidFill>
                  <a:srgbClr val="ff0000"/>
                </a:solidFill>
                <a:latin typeface="Arial"/>
                <a:ea typeface="DejaVu Sans"/>
              </a:rPr>
              <a:t>better understanding of this fact is still on going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 order to make this usable in commissioning setting a realistic noise must be modelled as well as </a:t>
            </a:r>
            <a:r>
              <a:rPr b="1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using the actual correctors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560" cy="10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Conclusions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ftr" idx="29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Supervised Learning for Non Linear Corrections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2DE698-5CE1-45AB-9068-D2CDA8EADB13}" type="slidenum">
              <a:t>24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04658C38-FA3B-4B1C-8723-06E977E18232}" type="datetime3">
              <a:rPr lang="en-US"/>
              <a:t>December 15,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560" cy="10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References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ftr" idx="30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Supervised Learning for Non Linear Corrections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94" name="PlaceHolder 1"/>
          <p:cNvSpPr/>
          <p:nvPr/>
        </p:nvSpPr>
        <p:spPr>
          <a:xfrm>
            <a:off x="407880" y="1592280"/>
            <a:ext cx="11374560" cy="460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1800" spc="-1" strike="noStrike" u="sng">
                <a:solidFill>
                  <a:srgbClr val="6d2466"/>
                </a:solidFill>
                <a:uFillTx/>
                <a:latin typeface="Arial"/>
                <a:ea typeface="DejaVu Sans"/>
                <a:hlinkClick r:id="rId1"/>
              </a:rPr>
              <a:t>[1]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Fig 1. Example Ridge regression.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Regularization Part 1: Ridge (L2) Regression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" by J. Stamer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2018, </a:t>
            </a:r>
            <a:r>
              <a:rPr b="0" i="1" lang="en-US" sz="1800" spc="-1" strike="noStrike" u="sng">
                <a:solidFill>
                  <a:srgbClr val="6d2466"/>
                </a:solidFill>
                <a:uFillTx/>
                <a:latin typeface="Arial"/>
                <a:ea typeface="DejaVu Sans"/>
                <a:hlinkClick r:id="rId2"/>
              </a:rPr>
              <a:t>https://www.youtube.com/watch?v=Q81RR3yKn30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1800" spc="-1" strike="noStrike" u="sng">
                <a:solidFill>
                  <a:srgbClr val="6d2466"/>
                </a:solidFill>
                <a:uFillTx/>
                <a:latin typeface="Arial"/>
                <a:ea typeface="DejaVu Sans"/>
                <a:hlinkClick r:id="rId3"/>
              </a:rPr>
              <a:t>[2]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Magnetic model of the inner triplet quadrupole MQXB. By Joe Di Marco et al. 2009, </a:t>
            </a:r>
            <a:r>
              <a:rPr b="0" i="1" lang="en-US" sz="1800" spc="-1" strike="noStrike" u="sng">
                <a:solidFill>
                  <a:srgbClr val="6d2466"/>
                </a:solidFill>
                <a:uFillTx/>
                <a:latin typeface="Arial"/>
                <a:ea typeface="DejaVu Sans"/>
                <a:hlinkClick r:id="rId4"/>
              </a:rPr>
              <a:t>https</a:t>
            </a:r>
            <a:r>
              <a:rPr b="0" i="1" lang="en-US" sz="1800" spc="-1" strike="noStrike" u="sng">
                <a:solidFill>
                  <a:srgbClr val="6d2466"/>
                </a:solidFill>
                <a:uFillTx/>
                <a:latin typeface="Arial"/>
                <a:ea typeface="DejaVu Sans"/>
                <a:hlinkClick r:id="rId5"/>
              </a:rPr>
              <a:t>://</a:t>
            </a:r>
            <a:r>
              <a:rPr b="0" i="1" lang="en-US" sz="1800" spc="-1" strike="noStrike" u="sng">
                <a:solidFill>
                  <a:srgbClr val="6d2466"/>
                </a:solidFill>
                <a:uFillTx/>
                <a:latin typeface="Arial"/>
                <a:ea typeface="DejaVu Sans"/>
                <a:hlinkClick r:id="rId6"/>
              </a:rPr>
              <a:t>edms.cern.ch/ui/file/2458932/1/fidel_magnet_report_MQXB_doc_cpdf.pdf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1800" spc="-1" strike="noStrike" u="sng">
                <a:solidFill>
                  <a:srgbClr val="6d2466"/>
                </a:solidFill>
                <a:uFillTx/>
                <a:latin typeface="Arial"/>
                <a:ea typeface="DejaVu Sans"/>
                <a:hlinkClick r:id="rId7"/>
              </a:rPr>
              <a:t>[3]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Magnetic model of the LHC interaction region quadrupoles MQXA. By N. Ohuchi and E. Todesco, 2009, </a:t>
            </a:r>
            <a:r>
              <a:rPr b="0" i="1" lang="es-ES" sz="1800" spc="-1" strike="noStrike" u="sng">
                <a:solidFill>
                  <a:srgbClr val="6d2466"/>
                </a:solidFill>
                <a:uFillTx/>
                <a:latin typeface="Arial"/>
                <a:ea typeface="DejaVu Sans"/>
                <a:hlinkClick r:id="rId8"/>
              </a:rPr>
              <a:t>https://edms.cern.ch/ui/file/2458928/1/fidel_magnet_report_MQXA_docx_cpdf.pdf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2D7B6A-8556-440E-A867-C96EA05BA6C5}" type="slidenum">
              <a:t>25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E9CDEC29-C040-4728-A7C4-3F5D0F03F015}" type="datetime3">
              <a:rPr lang="en-US"/>
              <a:t>December 15,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560" cy="10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Backup Slides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ftr" idx="31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Supervised Learning for Non Linear Corrections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97" name="PlaceHolder 1"/>
          <p:cNvSpPr/>
          <p:nvPr/>
        </p:nvSpPr>
        <p:spPr>
          <a:xfrm>
            <a:off x="407880" y="1592280"/>
            <a:ext cx="11374560" cy="460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98" name="Imagen 6" descr=""/>
          <p:cNvPicPr/>
          <p:nvPr/>
        </p:nvPicPr>
        <p:blipFill>
          <a:blip r:embed="rId1"/>
          <a:stretch/>
        </p:blipFill>
        <p:spPr>
          <a:xfrm>
            <a:off x="2278080" y="1985040"/>
            <a:ext cx="7635600" cy="2887920"/>
          </a:xfrm>
          <a:prstGeom prst="rect">
            <a:avLst/>
          </a:prstGeom>
          <a:ln w="0">
            <a:noFill/>
          </a:ln>
        </p:spPr>
      </p:pic>
      <p:sp>
        <p:nvSpPr>
          <p:cNvPr id="299" name="Rectángulo 1"/>
          <p:cNvSpPr/>
          <p:nvPr/>
        </p:nvSpPr>
        <p:spPr>
          <a:xfrm>
            <a:off x="4616280" y="4896360"/>
            <a:ext cx="4097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MQXA Average and Standard error </a:t>
            </a:r>
            <a:r>
              <a:rPr b="0" i="1" lang="en-US" sz="1800" spc="-1" strike="noStrike" u="sng">
                <a:solidFill>
                  <a:srgbClr val="6d2466"/>
                </a:solidFill>
                <a:uFillTx/>
                <a:latin typeface="Arial"/>
                <a:ea typeface="DejaVu Sans"/>
                <a:hlinkClick r:id="rId2"/>
              </a:rPr>
              <a:t>[2]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9546D5-D6BD-44BD-9F96-F390E8DA6D1A}" type="slidenum">
              <a:t>26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74DFAACF-82F7-4A4D-8380-4DE6F9F95E18}" type="datetime3">
              <a:rPr lang="en-US"/>
              <a:t>December 15,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560" cy="10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Backup Slides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ftr" idx="32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Supervised Learning for Non Linear Corrections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02" name="PlaceHolder 1"/>
          <p:cNvSpPr/>
          <p:nvPr/>
        </p:nvSpPr>
        <p:spPr>
          <a:xfrm>
            <a:off x="407880" y="1592280"/>
            <a:ext cx="11374560" cy="460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303" name="Imagen 6" descr=""/>
          <p:cNvPicPr/>
          <p:nvPr/>
        </p:nvPicPr>
        <p:blipFill>
          <a:blip r:embed="rId1"/>
          <a:stretch/>
        </p:blipFill>
        <p:spPr>
          <a:xfrm>
            <a:off x="2278080" y="1985040"/>
            <a:ext cx="7635600" cy="2887920"/>
          </a:xfrm>
          <a:prstGeom prst="rect">
            <a:avLst/>
          </a:prstGeom>
          <a:ln w="0">
            <a:noFill/>
          </a:ln>
        </p:spPr>
      </p:pic>
      <p:sp>
        <p:nvSpPr>
          <p:cNvPr id="304" name="Rectángulo 1"/>
          <p:cNvSpPr/>
          <p:nvPr/>
        </p:nvSpPr>
        <p:spPr>
          <a:xfrm>
            <a:off x="4616640" y="4896360"/>
            <a:ext cx="4110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MQXB Average and Standard error </a:t>
            </a:r>
            <a:r>
              <a:rPr b="0" i="1" lang="en-US" sz="1800" spc="-1" strike="noStrike" u="sng">
                <a:solidFill>
                  <a:srgbClr val="6d2466"/>
                </a:solidFill>
                <a:uFillTx/>
                <a:latin typeface="Arial"/>
                <a:ea typeface="DejaVu Sans"/>
                <a:hlinkClick r:id="rId2"/>
              </a:rPr>
              <a:t>[3]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05" name="Imagen 8" descr=""/>
          <p:cNvPicPr/>
          <p:nvPr/>
        </p:nvPicPr>
        <p:blipFill>
          <a:blip r:embed="rId3"/>
          <a:stretch/>
        </p:blipFill>
        <p:spPr>
          <a:xfrm>
            <a:off x="2403720" y="1893600"/>
            <a:ext cx="7556760" cy="30020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CB11F0-67D5-4320-BCB7-5DAF5BB6544B}" type="slidenum">
              <a:t>27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0F5CCF04-94C5-4787-9444-B0C66EA25A3B}" type="datetime3">
              <a:rPr lang="en-US"/>
              <a:t>December 15,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560" cy="10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Backup Slides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ftr" idx="33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Supervised Learning for Non Linear Corrections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08" name="PlaceHolder 1"/>
          <p:cNvSpPr/>
          <p:nvPr/>
        </p:nvSpPr>
        <p:spPr>
          <a:xfrm>
            <a:off x="407880" y="1592280"/>
            <a:ext cx="11374560" cy="460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09" name="Rectángulo 1"/>
          <p:cNvSpPr/>
          <p:nvPr/>
        </p:nvSpPr>
        <p:spPr>
          <a:xfrm>
            <a:off x="4138920" y="4955760"/>
            <a:ext cx="4491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Correlation Matrix with no xing angle setup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10" name="Image143" descr=""/>
          <p:cNvPicPr/>
          <p:nvPr/>
        </p:nvPicPr>
        <p:blipFill>
          <a:blip r:embed="rId1"/>
          <a:stretch/>
        </p:blipFill>
        <p:spPr>
          <a:xfrm>
            <a:off x="1508760" y="1163880"/>
            <a:ext cx="4393080" cy="3324600"/>
          </a:xfrm>
          <a:prstGeom prst="rect">
            <a:avLst/>
          </a:prstGeom>
          <a:ln w="0">
            <a:noFill/>
          </a:ln>
        </p:spPr>
      </p:pic>
      <p:pic>
        <p:nvPicPr>
          <p:cNvPr id="311" name="Image142" descr=""/>
          <p:cNvPicPr/>
          <p:nvPr/>
        </p:nvPicPr>
        <p:blipFill>
          <a:blip r:embed="rId2"/>
          <a:stretch/>
        </p:blipFill>
        <p:spPr>
          <a:xfrm>
            <a:off x="6505200" y="1044720"/>
            <a:ext cx="4003200" cy="3563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6F3C7F-D4FA-4D4A-94E8-B639D53EA51C}" type="slidenum">
              <a:t>28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AFD34550-17A4-4972-91F0-4C04B31D025F}" type="datetime3">
              <a:rPr lang="en-US"/>
              <a:t>December 15,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560" cy="10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Backup Slides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ftr" idx="34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Supervised Learning for Non Linear Corrections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14" name="PlaceHolder 1"/>
          <p:cNvSpPr/>
          <p:nvPr/>
        </p:nvSpPr>
        <p:spPr>
          <a:xfrm>
            <a:off x="407880" y="1592280"/>
            <a:ext cx="11374560" cy="460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315" name="Image143" descr=""/>
          <p:cNvPicPr/>
          <p:nvPr/>
        </p:nvPicPr>
        <p:blipFill>
          <a:blip r:embed="rId1"/>
          <a:stretch/>
        </p:blipFill>
        <p:spPr>
          <a:xfrm>
            <a:off x="1508760" y="1163880"/>
            <a:ext cx="4393080" cy="3324600"/>
          </a:xfrm>
          <a:prstGeom prst="rect">
            <a:avLst/>
          </a:prstGeom>
          <a:ln w="0">
            <a:noFill/>
          </a:ln>
        </p:spPr>
      </p:pic>
      <p:pic>
        <p:nvPicPr>
          <p:cNvPr id="316" name="Image142" descr=""/>
          <p:cNvPicPr/>
          <p:nvPr/>
        </p:nvPicPr>
        <p:blipFill>
          <a:blip r:embed="rId2"/>
          <a:stretch/>
        </p:blipFill>
        <p:spPr>
          <a:xfrm>
            <a:off x="6505200" y="1044720"/>
            <a:ext cx="4003200" cy="3563280"/>
          </a:xfrm>
          <a:prstGeom prst="rect">
            <a:avLst/>
          </a:prstGeom>
          <a:ln w="0">
            <a:noFill/>
          </a:ln>
        </p:spPr>
      </p:pic>
      <p:pic>
        <p:nvPicPr>
          <p:cNvPr id="317" name="Image144" descr=""/>
          <p:cNvPicPr/>
          <p:nvPr/>
        </p:nvPicPr>
        <p:blipFill>
          <a:blip r:embed="rId3"/>
          <a:stretch/>
        </p:blipFill>
        <p:spPr>
          <a:xfrm>
            <a:off x="6505200" y="1032840"/>
            <a:ext cx="4003200" cy="3575160"/>
          </a:xfrm>
          <a:prstGeom prst="rect">
            <a:avLst/>
          </a:prstGeom>
          <a:ln w="0">
            <a:noFill/>
          </a:ln>
        </p:spPr>
      </p:pic>
      <p:pic>
        <p:nvPicPr>
          <p:cNvPr id="318" name="Image145" descr=""/>
          <p:cNvPicPr/>
          <p:nvPr/>
        </p:nvPicPr>
        <p:blipFill>
          <a:blip r:embed="rId4"/>
          <a:stretch/>
        </p:blipFill>
        <p:spPr>
          <a:xfrm>
            <a:off x="1508760" y="1163880"/>
            <a:ext cx="4393080" cy="3324600"/>
          </a:xfrm>
          <a:prstGeom prst="rect">
            <a:avLst/>
          </a:prstGeom>
          <a:ln w="0">
            <a:noFill/>
          </a:ln>
        </p:spPr>
      </p:pic>
      <p:sp>
        <p:nvSpPr>
          <p:cNvPr id="319" name="Rectángulo 15"/>
          <p:cNvSpPr/>
          <p:nvPr/>
        </p:nvSpPr>
        <p:spPr>
          <a:xfrm>
            <a:off x="4169520" y="4955760"/>
            <a:ext cx="4173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Correlation Matrix with xing angle setup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18477A-8F1E-47E4-AAF1-96043E085A5F}" type="slidenum">
              <a:t>29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5B62287D-7A1D-4277-9848-096075346855}" type="datetime3">
              <a:rPr lang="en-US"/>
              <a:t>December 15,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/>
          </p:nvPr>
        </p:nvSpPr>
        <p:spPr>
          <a:xfrm>
            <a:off x="407880" y="1592280"/>
            <a:ext cx="11374560" cy="46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171717"/>
                </a:solidFill>
                <a:latin typeface="Arial"/>
                <a:ea typeface="DejaVu Sans"/>
              </a:rPr>
              <a:t>Recap of the work done thus far in ML for non linear optics</a:t>
            </a: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171717"/>
                </a:solidFill>
                <a:latin typeface="Arial"/>
                <a:ea typeface="DejaVu Sans"/>
              </a:rPr>
              <a:t>Setting up MADNG simulation for RDT tracking and testing bayesian optimization techniques. Testing against PTC. Bayesian optimization scales poorly with number of correctors, so for this case is not a straight forward technique to apply.</a:t>
            </a: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171717"/>
                </a:solidFill>
                <a:latin typeface="Arial"/>
                <a:ea typeface="DejaVu Sans"/>
              </a:rPr>
              <a:t>Researching the possibilities of using supervised learning (SL) techniques, SL is a more straight forward technique and can be used as a base for improving Bayesian optimization methods</a:t>
            </a: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Testing results against a response matrix approach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560" cy="10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Introduction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ftr" idx="8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Supervised Learning for Non Linear Corrections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DB4A3D-D072-41D0-B0DE-11C38351C923}" type="slidenum">
              <a:t>3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5B218CE8-DFBF-46F2-B5D4-93A6D8DB3BAB}" type="datetime3">
              <a:rPr lang="en-US"/>
              <a:t>December 15,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560" cy="10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Backup Slides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ftr" idx="35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Supervised Learning for Non Linear Corrections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22" name="PlaceHolder 1"/>
          <p:cNvSpPr/>
          <p:nvPr/>
        </p:nvSpPr>
        <p:spPr>
          <a:xfrm>
            <a:off x="407880" y="1592280"/>
            <a:ext cx="11374560" cy="460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23" name="Rectángulo 1"/>
          <p:cNvSpPr/>
          <p:nvPr/>
        </p:nvSpPr>
        <p:spPr>
          <a:xfrm>
            <a:off x="3526200" y="5645520"/>
            <a:ext cx="4923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RMS Spectral line strength in the vertical plane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24" name="Image138" descr=""/>
          <p:cNvPicPr/>
          <p:nvPr/>
        </p:nvPicPr>
        <p:blipFill>
          <a:blip r:embed="rId1"/>
          <a:stretch/>
        </p:blipFill>
        <p:spPr>
          <a:xfrm>
            <a:off x="2702880" y="970920"/>
            <a:ext cx="2995560" cy="2260080"/>
          </a:xfrm>
          <a:prstGeom prst="rect">
            <a:avLst/>
          </a:prstGeom>
          <a:ln w="0">
            <a:noFill/>
          </a:ln>
        </p:spPr>
      </p:pic>
      <p:pic>
        <p:nvPicPr>
          <p:cNvPr id="325" name="Image139" descr=""/>
          <p:cNvPicPr/>
          <p:nvPr/>
        </p:nvPicPr>
        <p:blipFill>
          <a:blip r:embed="rId2"/>
          <a:stretch/>
        </p:blipFill>
        <p:spPr>
          <a:xfrm>
            <a:off x="6150600" y="970920"/>
            <a:ext cx="2927520" cy="2260080"/>
          </a:xfrm>
          <a:prstGeom prst="rect">
            <a:avLst/>
          </a:prstGeom>
          <a:ln w="0">
            <a:noFill/>
          </a:ln>
        </p:spPr>
      </p:pic>
      <p:pic>
        <p:nvPicPr>
          <p:cNvPr id="326" name="Image140" descr=""/>
          <p:cNvPicPr/>
          <p:nvPr/>
        </p:nvPicPr>
        <p:blipFill>
          <a:blip r:embed="rId3"/>
          <a:stretch/>
        </p:blipFill>
        <p:spPr>
          <a:xfrm>
            <a:off x="2702880" y="3231360"/>
            <a:ext cx="2995560" cy="2229120"/>
          </a:xfrm>
          <a:prstGeom prst="rect">
            <a:avLst/>
          </a:prstGeom>
          <a:ln w="0">
            <a:noFill/>
          </a:ln>
        </p:spPr>
      </p:pic>
      <p:pic>
        <p:nvPicPr>
          <p:cNvPr id="327" name="Image141" descr=""/>
          <p:cNvPicPr/>
          <p:nvPr/>
        </p:nvPicPr>
        <p:blipFill>
          <a:blip r:embed="rId4"/>
          <a:stretch/>
        </p:blipFill>
        <p:spPr>
          <a:xfrm>
            <a:off x="6205680" y="3231360"/>
            <a:ext cx="2872440" cy="22291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DD9AF6-983D-496B-9F66-2F21CDADEB1F}" type="slidenum">
              <a:t>30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7F5AD4A8-9414-4F26-8276-26C3EE22C00A}" type="datetime3">
              <a:rPr lang="en-US"/>
              <a:t>December 15,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560" cy="10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Backup Slides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ftr" idx="36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Supervised Learning for Non Linear Corrections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30" name="PlaceHolder 1"/>
          <p:cNvSpPr/>
          <p:nvPr/>
        </p:nvSpPr>
        <p:spPr>
          <a:xfrm>
            <a:off x="407880" y="1592280"/>
            <a:ext cx="11374560" cy="460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31" name="Rectángulo 1"/>
          <p:cNvSpPr/>
          <p:nvPr/>
        </p:nvSpPr>
        <p:spPr>
          <a:xfrm>
            <a:off x="3528000" y="5645520"/>
            <a:ext cx="5189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RMS Spectral line strength in the horizontal plane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32" name="Image139" descr=""/>
          <p:cNvPicPr/>
          <p:nvPr/>
        </p:nvPicPr>
        <p:blipFill>
          <a:blip r:embed="rId1"/>
          <a:stretch/>
        </p:blipFill>
        <p:spPr>
          <a:xfrm>
            <a:off x="6150600" y="970920"/>
            <a:ext cx="2927520" cy="2260080"/>
          </a:xfrm>
          <a:prstGeom prst="rect">
            <a:avLst/>
          </a:prstGeom>
          <a:ln w="0">
            <a:noFill/>
          </a:ln>
        </p:spPr>
      </p:pic>
      <p:pic>
        <p:nvPicPr>
          <p:cNvPr id="333" name="Image141" descr=""/>
          <p:cNvPicPr/>
          <p:nvPr/>
        </p:nvPicPr>
        <p:blipFill>
          <a:blip r:embed="rId2"/>
          <a:stretch/>
        </p:blipFill>
        <p:spPr>
          <a:xfrm>
            <a:off x="6205680" y="3231360"/>
            <a:ext cx="2872440" cy="2229120"/>
          </a:xfrm>
          <a:prstGeom prst="rect">
            <a:avLst/>
          </a:prstGeom>
          <a:ln w="0">
            <a:noFill/>
          </a:ln>
        </p:spPr>
      </p:pic>
      <p:pic>
        <p:nvPicPr>
          <p:cNvPr id="334" name="Image134" descr=""/>
          <p:cNvPicPr/>
          <p:nvPr/>
        </p:nvPicPr>
        <p:blipFill>
          <a:blip r:embed="rId3"/>
          <a:stretch/>
        </p:blipFill>
        <p:spPr>
          <a:xfrm>
            <a:off x="2712240" y="1044360"/>
            <a:ext cx="2986200" cy="2143440"/>
          </a:xfrm>
          <a:prstGeom prst="rect">
            <a:avLst/>
          </a:prstGeom>
          <a:ln w="0">
            <a:noFill/>
          </a:ln>
        </p:spPr>
      </p:pic>
      <p:pic>
        <p:nvPicPr>
          <p:cNvPr id="335" name="Image135" descr=""/>
          <p:cNvPicPr/>
          <p:nvPr/>
        </p:nvPicPr>
        <p:blipFill>
          <a:blip r:embed="rId4"/>
          <a:stretch/>
        </p:blipFill>
        <p:spPr>
          <a:xfrm>
            <a:off x="6205680" y="970920"/>
            <a:ext cx="2872440" cy="2260080"/>
          </a:xfrm>
          <a:prstGeom prst="rect">
            <a:avLst/>
          </a:prstGeom>
          <a:ln w="0">
            <a:noFill/>
          </a:ln>
        </p:spPr>
      </p:pic>
      <p:pic>
        <p:nvPicPr>
          <p:cNvPr id="336" name="Image136" descr=""/>
          <p:cNvPicPr/>
          <p:nvPr/>
        </p:nvPicPr>
        <p:blipFill>
          <a:blip r:embed="rId5"/>
          <a:stretch/>
        </p:blipFill>
        <p:spPr>
          <a:xfrm>
            <a:off x="2704320" y="3266640"/>
            <a:ext cx="2994120" cy="2194200"/>
          </a:xfrm>
          <a:prstGeom prst="rect">
            <a:avLst/>
          </a:prstGeom>
          <a:ln w="0">
            <a:noFill/>
          </a:ln>
        </p:spPr>
      </p:pic>
      <p:pic>
        <p:nvPicPr>
          <p:cNvPr id="337" name="Image137" descr=""/>
          <p:cNvPicPr/>
          <p:nvPr/>
        </p:nvPicPr>
        <p:blipFill>
          <a:blip r:embed="rId6"/>
          <a:stretch/>
        </p:blipFill>
        <p:spPr>
          <a:xfrm>
            <a:off x="6205680" y="3231360"/>
            <a:ext cx="2872440" cy="22291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C151B3-49DC-47D5-8ED7-DF9145784113}" type="slidenum">
              <a:t>31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33D8484A-E82D-4EB8-9999-4237414BE18D}" type="datetime3">
              <a:rPr lang="en-US"/>
              <a:t>December 15,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/>
          </p:nvPr>
        </p:nvSpPr>
        <p:spPr>
          <a:xfrm>
            <a:off x="407880" y="1592280"/>
            <a:ext cx="6805440" cy="46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171717"/>
                </a:solidFill>
                <a:latin typeface="Arial"/>
                <a:ea typeface="DejaVu Sans"/>
              </a:rPr>
              <a:t>Generate RDT data using MADNG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datasets vary in size from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7k to 100k samples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running on HTCondor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MADX-PTC</a:t>
            </a:r>
            <a:r>
              <a:rPr b="0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 execution time: </a:t>
            </a:r>
            <a:r>
              <a:rPr b="1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27.17 [min]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MADNG</a:t>
            </a:r>
            <a:r>
              <a:rPr b="0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 execution time: </a:t>
            </a:r>
            <a:r>
              <a:rPr b="1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20.00 [s]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82 times faster!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Errors assigned to </a:t>
            </a:r>
            <a:r>
              <a:rPr b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ALL the triplets in all IPs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according to the WISE tables </a:t>
            </a:r>
            <a:r>
              <a:rPr b="0" lang="en-US" sz="1800" spc="-1" strike="noStrike" u="sng">
                <a:solidFill>
                  <a:srgbClr val="6d2466"/>
                </a:solidFill>
                <a:uFillTx/>
                <a:latin typeface="Arial"/>
                <a:ea typeface="DejaVu Sans"/>
                <a:hlinkClick r:id="rId1"/>
              </a:rPr>
              <a:t>[1]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 u="sng">
                <a:solidFill>
                  <a:srgbClr val="6d2466"/>
                </a:solidFill>
                <a:uFillTx/>
                <a:latin typeface="Arial"/>
                <a:ea typeface="DejaVu Sans"/>
                <a:hlinkClick r:id="rId2"/>
              </a:rPr>
              <a:t>[1]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Only predict errors for IP1 and IP5 triplets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560" cy="10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Methods: Data generation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ftr" idx="9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o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Börjesso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n Carazo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|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Supervis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ed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Learning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for Non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Linear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Correctio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ns in the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85B040-53B3-4917-8B74-558468FA1FE6}" type="slidenum">
              <a:t>4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75B83C89-C26D-4589-890C-D0F35E9762DD}" type="datetime3">
              <a:rPr lang="en-US"/>
              <a:t>December 15,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/>
          </p:nvPr>
        </p:nvSpPr>
        <p:spPr>
          <a:xfrm>
            <a:off x="407880" y="1438200"/>
            <a:ext cx="5798520" cy="476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Best results with bagging ridge regression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171717"/>
                </a:solidFill>
                <a:latin typeface="Arial"/>
                <a:ea typeface="DejaVu Sans"/>
              </a:rPr>
              <a:t>Ensemble of 10 different regressions trained on different subsets of the data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Input: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8 different RDTs simulated all around 376 BPMs in the LHC =&gt; 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6016 Dim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Output: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K2L, K2SL, K3L and K3SL Errors in the main quadrupoles for IP1 and IP5 =&gt; 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64 Dim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Also tested using all BPMs, without these performance worsen notably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560" cy="10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Methods: Supervised Learning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ftr" idx="10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Supervised Learning for Non Linear Corrections in the 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79" name="CuadroTexto 7"/>
          <p:cNvSpPr/>
          <p:nvPr/>
        </p:nvSpPr>
        <p:spPr>
          <a:xfrm>
            <a:off x="7544880" y="4750560"/>
            <a:ext cx="3182040" cy="73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0" i="1" lang="en-US" sz="1800" spc="-1" strike="noStrike" u="sng">
                <a:solidFill>
                  <a:srgbClr val="6d2466"/>
                </a:solidFill>
                <a:uFillTx/>
                <a:latin typeface="Arial"/>
                <a:ea typeface="DejaVu Sans"/>
              </a:rPr>
              <a:t>[2]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Fig 1. Ridge regression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0" name="Picture 2" descr="enter image description here"/>
          <p:cNvPicPr/>
          <p:nvPr/>
        </p:nvPicPr>
        <p:blipFill>
          <a:blip r:embed="rId1"/>
          <a:stretch/>
        </p:blipFill>
        <p:spPr>
          <a:xfrm>
            <a:off x="6948360" y="1438200"/>
            <a:ext cx="3752640" cy="3685680"/>
          </a:xfrm>
          <a:prstGeom prst="rect">
            <a:avLst/>
          </a:prstGeom>
          <a:ln w="0">
            <a:noFill/>
          </a:ln>
        </p:spPr>
      </p:pic>
      <p:pic>
        <p:nvPicPr>
          <p:cNvPr id="181" name="Imagen 10" descr=""/>
          <p:cNvPicPr/>
          <p:nvPr/>
        </p:nvPicPr>
        <p:blipFill>
          <a:blip r:embed="rId2"/>
          <a:stretch/>
        </p:blipFill>
        <p:spPr>
          <a:xfrm>
            <a:off x="987480" y="1801080"/>
            <a:ext cx="4160160" cy="98640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C4DED8-22DF-4AEF-9A2B-5A4A4F30D6D0}" type="slidenum">
              <a:t>5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FCC63BE0-FEAC-4F85-8A2E-5559E047B71B}" type="datetime3">
              <a:rPr lang="en-US"/>
              <a:t>December 15,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/>
          </p:nvPr>
        </p:nvSpPr>
        <p:spPr>
          <a:xfrm>
            <a:off x="407880" y="1438200"/>
            <a:ext cx="5798520" cy="476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Diagram with triplets! (maybe in data generation)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Present setup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Crossing angle scans, amplitude detuning, rdts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=&gt; Can we use only rdts for all orders make question clear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560" cy="10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Methods: Supervised Learning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ftr" idx="11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o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Börjesso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n Carazo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|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Supervis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ed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Learning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for Non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Linear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Correctio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ns in the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LHC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85" name="CuadroTexto 7"/>
          <p:cNvSpPr/>
          <p:nvPr/>
        </p:nvSpPr>
        <p:spPr>
          <a:xfrm>
            <a:off x="7544880" y="4750560"/>
            <a:ext cx="3182040" cy="73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0" i="1" lang="en-US" sz="1800" spc="-1" strike="noStrike" u="sng">
                <a:solidFill>
                  <a:srgbClr val="6d2466"/>
                </a:solidFill>
                <a:uFillTx/>
                <a:latin typeface="Arial"/>
                <a:ea typeface="DejaVu Sans"/>
              </a:rPr>
              <a:t>[2]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Fig 1. Ridge regression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A4CBE9-3B70-475B-94EC-A1ADF6A501C9}" type="slidenum">
              <a:t>6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C6FEA54F-3E46-4061-8039-ACE81E76C385}" type="datetime3">
              <a:rPr lang="en-US"/>
              <a:t>December 15,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/>
          </p:nvPr>
        </p:nvSpPr>
        <p:spPr>
          <a:xfrm>
            <a:off x="5458680" y="1592280"/>
            <a:ext cx="5648040" cy="46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100" spc="-1" strike="noStrike">
                <a:solidFill>
                  <a:srgbClr val="171717"/>
                </a:solidFill>
                <a:latin typeface="Arial"/>
                <a:ea typeface="DejaVu Sans"/>
              </a:rPr>
              <a:t>The response matrix is defined as follows for a set of </a:t>
            </a:r>
            <a:r>
              <a:rPr b="1" lang="es-ES" sz="2100" spc="-1" strike="noStrike">
                <a:solidFill>
                  <a:srgbClr val="171717"/>
                </a:solidFill>
                <a:latin typeface="Arial"/>
                <a:ea typeface="DejaVu Sans"/>
              </a:rPr>
              <a:t>m observables </a:t>
            </a:r>
            <a:r>
              <a:rPr b="0" lang="es-ES" sz="2100" spc="-1" strike="noStrike">
                <a:solidFill>
                  <a:srgbClr val="171717"/>
                </a:solidFill>
                <a:latin typeface="Arial"/>
                <a:ea typeface="DejaVu Sans"/>
              </a:rPr>
              <a:t>we need to create </a:t>
            </a:r>
            <a:r>
              <a:rPr b="1" lang="es-ES" sz="2100" spc="-1" strike="noStrike">
                <a:solidFill>
                  <a:srgbClr val="171717"/>
                </a:solidFill>
                <a:latin typeface="Arial"/>
                <a:ea typeface="DejaVu Sans"/>
              </a:rPr>
              <a:t>n simulations</a:t>
            </a:r>
            <a:r>
              <a:rPr b="0" lang="es-ES" sz="2100" spc="-1" strike="noStrike">
                <a:solidFill>
                  <a:srgbClr val="171717"/>
                </a:solidFill>
                <a:latin typeface="Arial"/>
                <a:ea typeface="DejaVu Sans"/>
              </a:rPr>
              <a:t> changing different correction magnets</a:t>
            </a: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100" spc="-1" strike="noStrike">
                <a:solidFill>
                  <a:srgbClr val="171717"/>
                </a:solidFill>
                <a:latin typeface="Arial"/>
                <a:ea typeface="DejaVu Sans"/>
              </a:rPr>
              <a:t>Multiple approaches were tested</a:t>
            </a: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100" spc="-1" strike="noStrike">
                <a:solidFill>
                  <a:srgbClr val="171717"/>
                </a:solidFill>
                <a:latin typeface="Arial"/>
                <a:ea typeface="DejaVu Sans"/>
              </a:rPr>
              <a:t>Using the </a:t>
            </a:r>
            <a:r>
              <a:rPr b="1" lang="es-ES" sz="2100" spc="-1" strike="noStrike">
                <a:solidFill>
                  <a:srgbClr val="171717"/>
                </a:solidFill>
                <a:latin typeface="Arial"/>
                <a:ea typeface="DejaVu Sans"/>
              </a:rPr>
              <a:t>same observables and magnets </a:t>
            </a:r>
            <a:r>
              <a:rPr b="0" lang="es-ES" sz="2100" spc="-1" strike="noStrike">
                <a:solidFill>
                  <a:srgbClr val="171717"/>
                </a:solidFill>
                <a:latin typeface="Arial"/>
                <a:ea typeface="DejaVu Sans"/>
              </a:rPr>
              <a:t>as the previously explained ML method</a:t>
            </a: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560" cy="10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Methods: Response Matrix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ftr" idx="12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l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j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d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B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ö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j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z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|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u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p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v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d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L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g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L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h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L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H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89" name="Imagen 2" descr=""/>
          <p:cNvPicPr/>
          <p:nvPr/>
        </p:nvPicPr>
        <p:blipFill>
          <a:blip r:embed="rId1"/>
          <a:stretch/>
        </p:blipFill>
        <p:spPr>
          <a:xfrm>
            <a:off x="180000" y="2169720"/>
            <a:ext cx="4787280" cy="2115720"/>
          </a:xfrm>
          <a:prstGeom prst="rect">
            <a:avLst/>
          </a:prstGeom>
          <a:ln w="0">
            <a:noFill/>
          </a:ln>
        </p:spPr>
      </p:pic>
      <p:pic>
        <p:nvPicPr>
          <p:cNvPr id="190" name="Imagen 3" descr=""/>
          <p:cNvPicPr/>
          <p:nvPr/>
        </p:nvPicPr>
        <p:blipFill>
          <a:blip r:embed="rId2"/>
          <a:stretch/>
        </p:blipFill>
        <p:spPr>
          <a:xfrm>
            <a:off x="1472040" y="4364280"/>
            <a:ext cx="2560320" cy="10666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40CA84-CFC3-4E1F-959B-A7B05C83ACCC}" type="slidenum">
              <a:t>7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585FDDDC-E67E-425F-9D0A-57CC61697EAC}" type="datetime3">
              <a:rPr lang="en-US"/>
              <a:t>December 15,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/>
          </p:nvPr>
        </p:nvSpPr>
        <p:spPr>
          <a:xfrm>
            <a:off x="407880" y="1592280"/>
            <a:ext cx="7638840" cy="46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Coefficient of determination: </a:t>
            </a:r>
            <a:r>
              <a:rPr b="1" i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1" lang="es-ES" sz="1800" spc="-1" strike="noStrike" baseline="30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s-ES" sz="1800" spc="-1" strike="noStrike" baseline="30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is a measure that indicates the proportion of the variance in the dependent variable that is predictable from the independent variable 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ff0000"/>
                </a:solidFill>
                <a:latin typeface="Arial"/>
                <a:ea typeface="DejaVu Sans"/>
              </a:rPr>
              <a:t>EXPLAIN SSR SST, EASY AND UNDERSTANDABLE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171717"/>
                </a:solidFill>
                <a:latin typeface="Arial"/>
                <a:ea typeface="DejaVu Sans"/>
              </a:rPr>
              <a:t>Mean Average Error: MAE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800" spc="-1" strike="noStrike">
                <a:solidFill>
                  <a:srgbClr val="171717"/>
                </a:solidFill>
                <a:latin typeface="Arial"/>
                <a:ea typeface="DejaVu Sans"/>
              </a:rPr>
              <a:t>Average absolute error made by the model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171717"/>
                </a:solidFill>
                <a:latin typeface="Arial"/>
                <a:ea typeface="DejaVu Sans"/>
              </a:rPr>
              <a:t>Corrected coefficient of determination: CORR </a:t>
            </a:r>
            <a:r>
              <a:rPr b="1" i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1" lang="es-ES" sz="1800" spc="-1" strike="noStrike" baseline="30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s-ES" sz="1800" spc="-1" strike="noStrike" baseline="30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for the predicted sum over all the triplet errors side of each IP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560" cy="10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Me</a:t>
            </a: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th</a:t>
            </a: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od</a:t>
            </a: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s: </a:t>
            </a: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Pe</a:t>
            </a: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rfo</a:t>
            </a: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rm</a:t>
            </a: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an</a:t>
            </a: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ce </a:t>
            </a: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m</a:t>
            </a: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etr</a:t>
            </a: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ics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ftr" idx="13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o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Börjesso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n Carazo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|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Supervis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ed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Learning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for Non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Linear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Correctio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ns in the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LHC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94" name="Imagen 1" descr=""/>
          <p:cNvPicPr/>
          <p:nvPr/>
        </p:nvPicPr>
        <p:blipFill>
          <a:blip r:embed="rId1"/>
          <a:stretch/>
        </p:blipFill>
        <p:spPr>
          <a:xfrm>
            <a:off x="8047080" y="1897200"/>
            <a:ext cx="3267360" cy="339084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3FADB19-E0A5-49C1-8C94-0C9A152EAD56}" type="slidenum">
              <a:t>8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F0D89259-538B-465E-9061-48BEB34A44C5}" type="datetime3">
              <a:rPr lang="en-US"/>
              <a:t>December 15,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/>
          </p:nvPr>
        </p:nvSpPr>
        <p:spPr>
          <a:xfrm>
            <a:off x="407880" y="1592280"/>
            <a:ext cx="5253480" cy="46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s-ES" sz="2100" spc="-1" strike="noStrike">
                <a:solidFill>
                  <a:srgbClr val="171717"/>
                </a:solidFill>
                <a:latin typeface="Arial"/>
                <a:ea typeface="DejaVu Sans"/>
              </a:rPr>
              <a:t>Finding a subset of best quality observables 40 RDTs and 376 BPMs</a:t>
            </a: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s-ES" sz="2100" spc="-1" strike="noStrike">
                <a:solidFill>
                  <a:srgbClr val="171717"/>
                </a:solidFill>
                <a:latin typeface="Arial"/>
                <a:ea typeface="DejaVu Sans"/>
              </a:rPr>
              <a:t>This means a 30080 dimension input! </a:t>
            </a: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s-ES" sz="2100" spc="-1" strike="noStrike">
                <a:solidFill>
                  <a:srgbClr val="171717"/>
                </a:solidFill>
                <a:latin typeface="Arial"/>
                <a:ea typeface="DejaVu Sans"/>
              </a:rPr>
              <a:t>Feature extraction:</a:t>
            </a: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800" spc="-1" strike="noStrike">
                <a:solidFill>
                  <a:srgbClr val="171717"/>
                </a:solidFill>
                <a:latin typeface="Arial"/>
                <a:ea typeface="DejaVu Sans"/>
              </a:rPr>
              <a:t>Most correlated RDTs with error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800" spc="-1" strike="noStrike">
                <a:solidFill>
                  <a:srgbClr val="171717"/>
                </a:solidFill>
                <a:latin typeface="Arial"/>
                <a:ea typeface="DejaVu Sans"/>
              </a:rPr>
              <a:t>Highest amplitude in tune signal RDTs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171717"/>
                </a:solidFill>
                <a:latin typeface="Arial"/>
                <a:ea typeface="DejaVu Sans"/>
              </a:rPr>
              <a:t>Beware of complex conjugate RDTs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171717"/>
                </a:solidFill>
                <a:latin typeface="Arial"/>
                <a:ea typeface="DejaVu Sans"/>
              </a:rPr>
              <a:t>Cutout IR bpms to be closer to meas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171717"/>
                </a:solidFill>
                <a:latin typeface="Arial"/>
                <a:ea typeface="DejaVu Sans"/>
              </a:rPr>
              <a:t>Include results with ALL bpms show!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ff0000"/>
              </a:buClr>
              <a:buFont typeface="Symbol"/>
              <a:buChar char="Þ"/>
              <a:tabLst>
                <a:tab algn="l" pos="0"/>
              </a:tabLst>
            </a:pPr>
            <a:r>
              <a:rPr b="0" lang="es-ES" sz="1800" spc="-1" strike="noStrike">
                <a:solidFill>
                  <a:srgbClr val="ff0000"/>
                </a:solidFill>
                <a:latin typeface="Arial"/>
                <a:ea typeface="DejaVu Sans"/>
              </a:rPr>
              <a:t>Only 8 RDTs are chosen at the moment!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4560" cy="106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Re</a:t>
            </a: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su</a:t>
            </a: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lts</a:t>
            </a: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: </a:t>
            </a: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ML </a:t>
            </a: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M</a:t>
            </a: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od</a:t>
            </a:r>
            <a:r>
              <a:rPr b="1" lang="en-US" sz="3600" spc="-1" strike="noStrike">
                <a:solidFill>
                  <a:srgbClr val="0033a0"/>
                </a:solidFill>
                <a:latin typeface="Arial"/>
                <a:ea typeface="DejaVu Sans"/>
              </a:rPr>
              <a:t>el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ftr" idx="14"/>
          </p:nvPr>
        </p:nvSpPr>
        <p:spPr>
          <a:xfrm>
            <a:off x="4259160" y="6356520"/>
            <a:ext cx="657072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Börjesson Carazo | Supervised Learning for Non Linear Corrections in the LHC</a:t>
            </a:r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198" name="Tabla 2"/>
          <p:cNvGraphicFramePr/>
          <p:nvPr/>
        </p:nvGraphicFramePr>
        <p:xfrm>
          <a:off x="6095520" y="1975680"/>
          <a:ext cx="5579280" cy="2757600"/>
        </p:xfrm>
        <a:graphic>
          <a:graphicData uri="http://schemas.openxmlformats.org/drawingml/2006/table">
            <a:tbl>
              <a:tblPr/>
              <a:tblGrid>
                <a:gridCol w="2789640"/>
                <a:gridCol w="2789640"/>
              </a:tblGrid>
              <a:tr h="551520">
                <a:tc>
                  <a:txBody>
                    <a:bodyPr lIns="34920" rIns="34920" tIns="34920" bIns="3492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1" lang="es-ES" sz="21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Horizontal: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anchor="t"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33a0"/>
                    </a:solidFill>
                  </a:tcPr>
                </a:tc>
                <a:tc>
                  <a:txBody>
                    <a:bodyPr lIns="34920" rIns="34920" tIns="34920" bIns="3492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1" lang="es-ES" sz="21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Vertical: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anchor="t"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33a0"/>
                    </a:solidFill>
                  </a:tcPr>
                </a:tc>
              </a:tr>
              <a:tr h="551520">
                <a:tc>
                  <a:txBody>
                    <a:bodyPr lIns="34920" rIns="34920" tIns="34920" bIns="3492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s-ES" sz="2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OCT. 4000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anchor="t"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f"/>
                    </a:solidFill>
                  </a:tcPr>
                </a:tc>
                <a:tc>
                  <a:txBody>
                    <a:bodyPr lIns="34920" rIns="34920" tIns="34920" bIns="3492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  <a:tabLst>
                          <a:tab algn="l" pos="0"/>
                        </a:tabLst>
                      </a:pPr>
                      <a:r>
                        <a:rPr b="0" lang="es-ES" sz="2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OCT. 0220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anchor="t"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f"/>
                    </a:solidFill>
                  </a:tcPr>
                </a:tc>
              </a:tr>
              <a:tr h="551520">
                <a:tc>
                  <a:txBody>
                    <a:bodyPr lIns="34920" rIns="34920" tIns="34920" bIns="3492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s-ES" sz="2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SEXT. 3000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anchor="t"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 lIns="34920" rIns="34920" tIns="34920" bIns="3492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s-ES" sz="2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SEXT. 1020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anchor="t"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f"/>
                    </a:solidFill>
                  </a:tcPr>
                </a:tc>
              </a:tr>
              <a:tr h="551520">
                <a:tc>
                  <a:txBody>
                    <a:bodyPr lIns="34920" rIns="34920" tIns="34920" bIns="3492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s-ES" sz="2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S. SEXT. 2010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anchor="t"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f"/>
                    </a:solidFill>
                  </a:tcPr>
                </a:tc>
                <a:tc>
                  <a:txBody>
                    <a:bodyPr lIns="34920" rIns="34920" tIns="34920" bIns="3492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s-ES" sz="2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S. SEXT. 0030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anchor="t"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f"/>
                    </a:solidFill>
                  </a:tcPr>
                </a:tc>
              </a:tr>
              <a:tr h="551520">
                <a:tc>
                  <a:txBody>
                    <a:bodyPr lIns="34920" rIns="34920" tIns="34920" bIns="3492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s-ES" sz="2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S. OCT. 2101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anchor="t"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f"/>
                    </a:solidFill>
                  </a:tcPr>
                </a:tc>
                <a:tc>
                  <a:txBody>
                    <a:bodyPr lIns="34920" rIns="34920" tIns="34920" bIns="3492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  <a:tabLst>
                          <a:tab algn="l" pos="0"/>
                        </a:tabLst>
                      </a:pPr>
                      <a:r>
                        <a:rPr b="0" lang="es-ES" sz="21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S. OCT. 0121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anchor="t"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8ef"/>
                    </a:solidFill>
                  </a:tcPr>
                </a:tc>
              </a:tr>
            </a:tbl>
          </a:graphicData>
        </a:graphic>
      </p:graphicFrame>
      <p:sp>
        <p:nvSpPr>
          <p:cNvPr id="199" name="CuadroTexto 7"/>
          <p:cNvSpPr/>
          <p:nvPr/>
        </p:nvSpPr>
        <p:spPr>
          <a:xfrm>
            <a:off x="7324560" y="4812120"/>
            <a:ext cx="3182040" cy="73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Tab 1. RDTs chosen as input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1AD435-AF69-4235-B81A-773FF9D43BEA}" type="slidenum">
              <a:t>9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832CE17F-9818-4585-98F2-9636F50703D8}" type="datetime3">
              <a:rPr lang="en-US"/>
              <a:t>December 15, 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ML Optic Correction</Template>
  <TotalTime>6617</TotalTime>
  <Application>LibreOffice/7.3.7.2$Linux_X86_64 LibreOffice_project/30$Build-2</Application>
  <AppVersion>15.0000</AppVersion>
  <Words>1708</Words>
  <Paragraphs>335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2023-02-02T09:19:18Z</dcterms:created>
  <dc:creator>Windows User</dc:creator>
  <dc:description/>
  <dc:language>en-US</dc:language>
  <cp:lastModifiedBy/>
  <dcterms:modified xsi:type="dcterms:W3CDTF">2023-12-15T10:31:48Z</dcterms:modified>
  <cp:revision>172</cp:revision>
  <dc:subject/>
  <dc:title>Machine Learning for Optic Correction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30</vt:i4>
  </property>
</Properties>
</file>