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6" r:id="rId31"/>
    <p:sldId id="292" r:id="rId32"/>
    <p:sldId id="293" r:id="rId33"/>
    <p:sldId id="294" r:id="rId34"/>
    <p:sldId id="295" r:id="rId35"/>
    <p:sldId id="290" r:id="rId36"/>
    <p:sldId id="298" r:id="rId37"/>
    <p:sldId id="299" r:id="rId38"/>
    <p:sldId id="300" r:id="rId39"/>
    <p:sldId id="302" r:id="rId40"/>
    <p:sldId id="306" r:id="rId41"/>
    <p:sldId id="307" r:id="rId42"/>
    <p:sldId id="308" r:id="rId43"/>
    <p:sldId id="315" r:id="rId44"/>
    <p:sldId id="309" r:id="rId45"/>
    <p:sldId id="311" r:id="rId46"/>
    <p:sldId id="310" r:id="rId47"/>
    <p:sldId id="318" r:id="rId48"/>
    <p:sldId id="314" r:id="rId49"/>
    <p:sldId id="316" r:id="rId50"/>
    <p:sldId id="317" r:id="rId51"/>
    <p:sldId id="313" r:id="rId52"/>
    <p:sldId id="319" r:id="rId53"/>
    <p:sldId id="312" r:id="rId54"/>
    <p:sldId id="321" r:id="rId55"/>
    <p:sldId id="322" r:id="rId56"/>
    <p:sldId id="323" r:id="rId57"/>
    <p:sldId id="324" r:id="rId58"/>
    <p:sldId id="326" r:id="rId59"/>
    <p:sldId id="327" r:id="rId60"/>
    <p:sldId id="328" r:id="rId61"/>
    <p:sldId id="329" r:id="rId62"/>
    <p:sldId id="331" r:id="rId63"/>
    <p:sldId id="330" r:id="rId64"/>
    <p:sldId id="333" r:id="rId65"/>
    <p:sldId id="334" r:id="rId66"/>
    <p:sldId id="335" r:id="rId67"/>
    <p:sldId id="336" r:id="rId68"/>
    <p:sldId id="337" r:id="rId69"/>
    <p:sldId id="338" r:id="rId70"/>
    <p:sldId id="340" r:id="rId71"/>
    <p:sldId id="339" r:id="rId72"/>
    <p:sldId id="341" r:id="rId73"/>
    <p:sldId id="346" r:id="rId74"/>
    <p:sldId id="342" r:id="rId75"/>
    <p:sldId id="343" r:id="rId76"/>
    <p:sldId id="344" r:id="rId77"/>
    <p:sldId id="347" r:id="rId7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99" d="100"/>
          <a:sy n="99" d="100"/>
        </p:scale>
        <p:origin x="84"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05/09/2022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05/09/2022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05/09/2022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05/09/2022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05/09/2022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05/09/2022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05/09/2022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05/09/2022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05/09/2022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05/09/2022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05/09/2022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05/09/2022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147"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27/05/22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del data pipeline</a:t>
            </a:r>
            <a:endParaRPr lang="es-ES" dirty="0"/>
          </a:p>
        </p:txBody>
      </p:sp>
      <p:sp>
        <p:nvSpPr>
          <p:cNvPr id="3" name="Marcador de contenido 2"/>
          <p:cNvSpPr>
            <a:spLocks noGrp="1"/>
          </p:cNvSpPr>
          <p:nvPr>
            <p:ph idx="1"/>
          </p:nvPr>
        </p:nvSpPr>
        <p:spPr/>
        <p:txBody>
          <a:bodyPr/>
          <a:lstStyle/>
          <a:p>
            <a:r>
              <a:rPr lang="es-ES" smtClean="0"/>
              <a:t>150 </a:t>
            </a:r>
            <a:r>
              <a:rPr lang="es-ES" dirty="0" smtClean="0"/>
              <a:t>000 </a:t>
            </a:r>
            <a:r>
              <a:rPr lang="es-ES" dirty="0" err="1" smtClean="0"/>
              <a:t>Patches</a:t>
            </a:r>
            <a:r>
              <a:rPr lang="es-ES" dirty="0" smtClean="0"/>
              <a:t> de 512X512 con una magnificación X20</a:t>
            </a:r>
            <a:endParaRPr lang="es-ES" dirty="0"/>
          </a:p>
        </p:txBody>
      </p:sp>
    </p:spTree>
    <p:extLst>
      <p:ext uri="{BB962C8B-B14F-4D97-AF65-F5344CB8AC3E}">
        <p14:creationId xmlns:p14="http://schemas.microsoft.com/office/powerpoint/2010/main" val="131314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p>
              <a:p>
                <a:endParaRPr lang="es-ES" dirty="0" smtClean="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10/06/22</a:t>
            </a:r>
            <a:endParaRPr lang="es-ES" dirty="0"/>
          </a:p>
        </p:txBody>
      </p:sp>
    </p:spTree>
    <p:extLst>
      <p:ext uri="{BB962C8B-B14F-4D97-AF65-F5344CB8AC3E}">
        <p14:creationId xmlns:p14="http://schemas.microsoft.com/office/powerpoint/2010/main" val="1054272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endParaRPr lang="es-ES" dirty="0"/>
          </a:p>
        </p:txBody>
      </p:sp>
      <p:sp>
        <p:nvSpPr>
          <p:cNvPr id="3" name="Marcador de contenido 2"/>
          <p:cNvSpPr>
            <a:spLocks noGrp="1"/>
          </p:cNvSpPr>
          <p:nvPr>
            <p:ph idx="1"/>
          </p:nvPr>
        </p:nvSpPr>
        <p:spPr/>
        <p:txBody>
          <a:bodyPr/>
          <a:lstStyle/>
          <a:p>
            <a:r>
              <a:rPr lang="en-US" dirty="0"/>
              <a:t>Number of patches: 148815 </a:t>
            </a:r>
            <a:endParaRPr lang="en-US" dirty="0" smtClean="0"/>
          </a:p>
          <a:p>
            <a:r>
              <a:rPr lang="en-US" dirty="0" smtClean="0"/>
              <a:t>Percentage </a:t>
            </a:r>
            <a:r>
              <a:rPr lang="en-US" dirty="0"/>
              <a:t>of positive patches: </a:t>
            </a:r>
            <a:r>
              <a:rPr lang="en-US" dirty="0" smtClean="0"/>
              <a:t>0.8766</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14" y="3162694"/>
            <a:ext cx="4990476" cy="3149206"/>
          </a:xfrm>
          <a:prstGeom prst="rect">
            <a:avLst/>
          </a:prstGeom>
        </p:spPr>
      </p:pic>
    </p:spTree>
    <p:extLst>
      <p:ext uri="{BB962C8B-B14F-4D97-AF65-F5344CB8AC3E}">
        <p14:creationId xmlns:p14="http://schemas.microsoft.com/office/powerpoint/2010/main" val="3592142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24070"/>
            <a:ext cx="10515600" cy="1266618"/>
          </a:xfrm>
        </p:spPr>
        <p:txBody>
          <a:bodyPr>
            <a:normAutofit fontScale="90000"/>
          </a:bodyPr>
          <a:lstStyle/>
          <a:p>
            <a:r>
              <a:rPr lang="es-ES" dirty="0" smtClean="0"/>
              <a:t>Curvas de aprendizaje para todos los datos 90% </a:t>
            </a:r>
            <a:r>
              <a:rPr lang="es-ES" dirty="0" err="1" smtClean="0"/>
              <a:t>train</a:t>
            </a:r>
            <a:r>
              <a:rPr lang="es-ES" dirty="0" smtClean="0"/>
              <a:t> 10% val</a:t>
            </a:r>
            <a:endParaRPr lang="es-ES" dirty="0"/>
          </a:p>
        </p:txBody>
      </p:sp>
      <p:sp>
        <p:nvSpPr>
          <p:cNvPr id="3" name="Marcador de contenido 2"/>
          <p:cNvSpPr>
            <a:spLocks noGrp="1"/>
          </p:cNvSpPr>
          <p:nvPr>
            <p:ph idx="1"/>
          </p:nvPr>
        </p:nvSpPr>
        <p:spPr>
          <a:xfrm>
            <a:off x="4094922" y="1802296"/>
            <a:ext cx="7258877" cy="4374667"/>
          </a:xfrm>
        </p:spPr>
        <p:txBody>
          <a:bodyPr>
            <a:normAutofit lnSpcReduction="10000"/>
          </a:bodyPr>
          <a:lstStyle/>
          <a:p>
            <a:r>
              <a:rPr lang="es-ES" dirty="0" smtClean="0"/>
              <a:t>VAL </a:t>
            </a:r>
            <a:r>
              <a:rPr lang="es-ES" dirty="0"/>
              <a:t>ACC: 0.845 VAL LOSS: 1.8769</a:t>
            </a:r>
          </a:p>
          <a:p>
            <a:r>
              <a:rPr lang="es-ES" dirty="0"/>
              <a:t>TRAIN ACC 0.992 TRAIN LOSS: </a:t>
            </a:r>
            <a:r>
              <a:rPr lang="es-ES" dirty="0" smtClean="0"/>
              <a:t>0.0234</a:t>
            </a:r>
          </a:p>
          <a:p>
            <a:r>
              <a:rPr lang="es-ES" dirty="0" smtClean="0"/>
              <a:t>Últimas dos capas lineales</a:t>
            </a:r>
          </a:p>
          <a:p>
            <a:endParaRPr lang="es-ES" dirty="0"/>
          </a:p>
          <a:p>
            <a:r>
              <a:rPr lang="es-ES" dirty="0" smtClean="0"/>
              <a:t>Algún bug muy oculto</a:t>
            </a:r>
          </a:p>
          <a:p>
            <a:r>
              <a:rPr lang="es-ES" dirty="0" err="1" smtClean="0"/>
              <a:t>Overfitting</a:t>
            </a:r>
            <a:r>
              <a:rPr lang="es-ES" dirty="0" smtClean="0"/>
              <a:t> no tiene sentido con tantos datos</a:t>
            </a:r>
            <a:r>
              <a:rPr lang="es-ES" dirty="0"/>
              <a:t> </a:t>
            </a:r>
            <a:r>
              <a:rPr lang="es-ES" dirty="0" smtClean="0"/>
              <a:t>desde el primer </a:t>
            </a:r>
            <a:r>
              <a:rPr lang="es-ES" dirty="0" err="1" smtClean="0"/>
              <a:t>epoch</a:t>
            </a:r>
            <a:endParaRPr lang="es-ES" dirty="0" smtClean="0"/>
          </a:p>
          <a:p>
            <a:endParaRPr lang="es-ES" dirty="0"/>
          </a:p>
          <a:p>
            <a:r>
              <a:rPr lang="es-ES" dirty="0" smtClean="0"/>
              <a:t>El balance de los datos</a:t>
            </a:r>
            <a:endParaRPr lang="es-ES" u="sng"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2521530629"/>
              </p:ext>
            </p:extLst>
          </p:nvPr>
        </p:nvGraphicFramePr>
        <p:xfrm>
          <a:off x="838200" y="1632972"/>
          <a:ext cx="3383317" cy="4736644"/>
        </p:xfrm>
        <a:graphic>
          <a:graphicData uri="http://schemas.openxmlformats.org/presentationml/2006/ole">
            <mc:AlternateContent xmlns:mc="http://schemas.openxmlformats.org/markup-compatibility/2006">
              <mc:Choice xmlns:v="urn:schemas-microsoft-com:vml" Requires="v">
                <p:oleObj spid="_x0000_s3129"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200" y="1632972"/>
                        <a:ext cx="3383317" cy="4736644"/>
                      </a:xfrm>
                      <a:prstGeom prst="rect">
                        <a:avLst/>
                      </a:prstGeom>
                    </p:spPr>
                  </p:pic>
                </p:oleObj>
              </mc:Fallback>
            </mc:AlternateContent>
          </a:graphicData>
        </a:graphic>
      </p:graphicFrame>
    </p:spTree>
    <p:extLst>
      <p:ext uri="{BB962C8B-B14F-4D97-AF65-F5344CB8AC3E}">
        <p14:creationId xmlns:p14="http://schemas.microsoft.com/office/powerpoint/2010/main" val="1797401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Balance de los datos</a:t>
            </a:r>
            <a:br>
              <a:rPr lang="es-ES" dirty="0" smtClean="0"/>
            </a:b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384374" cy="4351338"/>
          </a:xfrm>
        </p:spPr>
      </p:pic>
      <p:sp>
        <p:nvSpPr>
          <p:cNvPr id="6" name="Marcador de contenido 2"/>
          <p:cNvSpPr txBox="1">
            <a:spLocks/>
          </p:cNvSpPr>
          <p:nvPr/>
        </p:nvSpPr>
        <p:spPr>
          <a:xfrm>
            <a:off x="4222574" y="1802296"/>
            <a:ext cx="7131225" cy="4374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U</a:t>
            </a:r>
            <a:r>
              <a:rPr lang="es-ES" dirty="0" smtClean="0"/>
              <a:t>sando </a:t>
            </a:r>
            <a:r>
              <a:rPr lang="es-ES" dirty="0" err="1" smtClean="0"/>
              <a:t>oversampling</a:t>
            </a:r>
            <a:r>
              <a:rPr lang="es-ES" dirty="0" smtClean="0"/>
              <a:t>, mismos resultados</a:t>
            </a:r>
          </a:p>
          <a:p>
            <a:endParaRPr lang="es-ES" u="sng" dirty="0"/>
          </a:p>
          <a:p>
            <a:r>
              <a:rPr lang="es-ES" dirty="0" smtClean="0"/>
              <a:t>100% de los datos</a:t>
            </a:r>
          </a:p>
          <a:p>
            <a:endParaRPr lang="es-ES" dirty="0"/>
          </a:p>
          <a:p>
            <a:pPr marL="0" indent="0">
              <a:buNone/>
            </a:pPr>
            <a:endParaRPr lang="es-ES" dirty="0" smtClean="0"/>
          </a:p>
          <a:p>
            <a:pPr marL="0" indent="0">
              <a:buNone/>
            </a:pPr>
            <a:endParaRPr lang="es-ES" dirty="0" smtClean="0"/>
          </a:p>
        </p:txBody>
      </p:sp>
    </p:spTree>
    <p:extLst>
      <p:ext uri="{BB962C8B-B14F-4D97-AF65-F5344CB8AC3E}">
        <p14:creationId xmlns:p14="http://schemas.microsoft.com/office/powerpoint/2010/main" val="334013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519"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520"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521"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522"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Overfitting</a:t>
            </a:r>
            <a:endParaRPr lang="es-E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409077" cy="4351338"/>
          </a:xfrm>
        </p:spPr>
      </p:pic>
      <p:sp>
        <p:nvSpPr>
          <p:cNvPr id="7" name="Marcador de contenido 2"/>
          <p:cNvSpPr txBox="1">
            <a:spLocks/>
          </p:cNvSpPr>
          <p:nvPr/>
        </p:nvSpPr>
        <p:spPr>
          <a:xfrm>
            <a:off x="5049078" y="1825625"/>
            <a:ext cx="63047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Entrenar solo las ultimas capas y el último residual block</a:t>
            </a:r>
          </a:p>
          <a:p>
            <a:endParaRPr lang="es-ES" dirty="0" smtClean="0"/>
          </a:p>
          <a:p>
            <a:r>
              <a:rPr lang="es-ES" dirty="0" smtClean="0"/>
              <a:t>Lr = 1E-5 para no desajustar los pesos</a:t>
            </a:r>
            <a:endParaRPr lang="es-ES" dirty="0"/>
          </a:p>
        </p:txBody>
      </p:sp>
    </p:spTree>
    <p:extLst>
      <p:ext uri="{BB962C8B-B14F-4D97-AF65-F5344CB8AC3E}">
        <p14:creationId xmlns:p14="http://schemas.microsoft.com/office/powerpoint/2010/main" val="277581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Validation</a:t>
            </a:r>
            <a:r>
              <a:rPr lang="es-ES" dirty="0" smtClean="0"/>
              <a:t> set no representativo</a:t>
            </a:r>
            <a:endParaRPr lang="es-ES" dirty="0"/>
          </a:p>
        </p:txBody>
      </p:sp>
      <p:sp>
        <p:nvSpPr>
          <p:cNvPr id="3" name="Marcador de contenido 2"/>
          <p:cNvSpPr>
            <a:spLocks noGrp="1"/>
          </p:cNvSpPr>
          <p:nvPr>
            <p:ph idx="1"/>
          </p:nvPr>
        </p:nvSpPr>
        <p:spPr>
          <a:xfrm>
            <a:off x="4691920" y="1825625"/>
            <a:ext cx="6661879" cy="4351338"/>
          </a:xfrm>
        </p:spPr>
        <p:txBody>
          <a:bodyPr/>
          <a:lstStyle/>
          <a:p>
            <a:r>
              <a:rPr lang="es-ES" dirty="0" smtClean="0"/>
              <a:t>Probar con otro Split para </a:t>
            </a:r>
            <a:r>
              <a:rPr lang="es-ES" dirty="0" err="1" smtClean="0"/>
              <a:t>validation</a:t>
            </a:r>
            <a:r>
              <a:rPr lang="es-ES" dirty="0" smtClean="0"/>
              <a:t>. Cada Split tiene 25 casos, aunque sean muchas imágenes no son muchos datos</a:t>
            </a:r>
          </a:p>
          <a:p>
            <a:endParaRPr lang="es-ES" dirty="0"/>
          </a:p>
          <a:p>
            <a:r>
              <a:rPr lang="es-ES" dirty="0" smtClean="0"/>
              <a:t>Seguir buscando bug. Quizá las </a:t>
            </a:r>
            <a:r>
              <a:rPr lang="es-ES" dirty="0" err="1" smtClean="0"/>
              <a:t>labels</a:t>
            </a:r>
            <a:r>
              <a:rPr lang="es-ES" dirty="0"/>
              <a:t> </a:t>
            </a:r>
            <a:r>
              <a:rPr lang="es-ES" dirty="0" smtClean="0"/>
              <a:t>por haber cambiado el pipeline</a:t>
            </a:r>
          </a:p>
          <a:p>
            <a:endParaRPr lang="es-ES" dirty="0"/>
          </a:p>
          <a:p>
            <a:r>
              <a:rPr lang="es-ES" dirty="0" smtClean="0"/>
              <a:t>Los </a:t>
            </a:r>
            <a:r>
              <a:rPr lang="es-ES" dirty="0" err="1" smtClean="0"/>
              <a:t>labels</a:t>
            </a:r>
            <a:r>
              <a:rPr lang="es-ES" dirty="0" smtClean="0"/>
              <a:t> parecen estar bien</a:t>
            </a:r>
          </a:p>
          <a:p>
            <a:endParaRPr lang="es-ES" dirty="0"/>
          </a:p>
        </p:txBody>
      </p:sp>
      <p:pic>
        <p:nvPicPr>
          <p:cNvPr id="4" name="Imagen 3"/>
          <p:cNvPicPr>
            <a:picLocks noChangeAspect="1"/>
          </p:cNvPicPr>
          <p:nvPr/>
        </p:nvPicPr>
        <p:blipFill>
          <a:blip r:embed="rId2"/>
          <a:stretch>
            <a:fillRect/>
          </a:stretch>
        </p:blipFill>
        <p:spPr>
          <a:xfrm>
            <a:off x="626222" y="1825625"/>
            <a:ext cx="3640898" cy="3450938"/>
          </a:xfrm>
          <a:prstGeom prst="rect">
            <a:avLst/>
          </a:prstGeom>
        </p:spPr>
      </p:pic>
    </p:spTree>
    <p:extLst>
      <p:ext uri="{BB962C8B-B14F-4D97-AF65-F5344CB8AC3E}">
        <p14:creationId xmlns:p14="http://schemas.microsoft.com/office/powerpoint/2010/main" val="3332534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 set no representativo</a:t>
            </a:r>
            <a:endParaRPr lang="es-ES" dirty="0"/>
          </a:p>
        </p:txBody>
      </p:sp>
      <p:sp>
        <p:nvSpPr>
          <p:cNvPr id="3" name="Marcador de contenido 2"/>
          <p:cNvSpPr>
            <a:spLocks noGrp="1"/>
          </p:cNvSpPr>
          <p:nvPr>
            <p:ph idx="1"/>
          </p:nvPr>
        </p:nvSpPr>
        <p:spPr/>
        <p:txBody>
          <a:bodyPr/>
          <a:lstStyle/>
          <a:p>
            <a:r>
              <a:rPr lang="es-ES" dirty="0" smtClean="0"/>
              <a:t>Distinto val set</a:t>
            </a:r>
          </a:p>
          <a:p>
            <a:endParaRPr lang="es-ES" dirty="0"/>
          </a:p>
          <a:p>
            <a:r>
              <a:rPr lang="es-ES" dirty="0" smtClean="0"/>
              <a:t>Últimas dos capas</a:t>
            </a:r>
          </a:p>
          <a:p>
            <a:endParaRPr lang="es-ES" dirty="0"/>
          </a:p>
          <a:p>
            <a:r>
              <a:rPr lang="es-ES" dirty="0" smtClean="0"/>
              <a:t>LR = 10E-3</a:t>
            </a:r>
          </a:p>
          <a:p>
            <a:endParaRPr lang="es-ES" dirty="0"/>
          </a:p>
          <a:p>
            <a:r>
              <a:rPr lang="es-ES" dirty="0" smtClean="0"/>
              <a:t>Mismo resultado</a:t>
            </a:r>
            <a:endParaRPr lang="es-ES" dirty="0"/>
          </a:p>
        </p:txBody>
      </p:sp>
      <p:pic>
        <p:nvPicPr>
          <p:cNvPr id="4" name="Imagen 3"/>
          <p:cNvPicPr>
            <a:picLocks noChangeAspect="1"/>
          </p:cNvPicPr>
          <p:nvPr/>
        </p:nvPicPr>
        <p:blipFill>
          <a:blip r:embed="rId2"/>
          <a:stretch>
            <a:fillRect/>
          </a:stretch>
        </p:blipFill>
        <p:spPr>
          <a:xfrm>
            <a:off x="5897753" y="3620261"/>
            <a:ext cx="4793395" cy="762066"/>
          </a:xfrm>
          <a:prstGeom prst="rect">
            <a:avLst/>
          </a:prstGeom>
        </p:spPr>
      </p:pic>
      <p:pic>
        <p:nvPicPr>
          <p:cNvPr id="5" name="Imagen 4"/>
          <p:cNvPicPr>
            <a:picLocks noChangeAspect="1"/>
          </p:cNvPicPr>
          <p:nvPr/>
        </p:nvPicPr>
        <p:blipFill>
          <a:blip r:embed="rId3"/>
          <a:stretch>
            <a:fillRect/>
          </a:stretch>
        </p:blipFill>
        <p:spPr>
          <a:xfrm>
            <a:off x="5897753" y="2229835"/>
            <a:ext cx="4762913" cy="716342"/>
          </a:xfrm>
          <a:prstGeom prst="rect">
            <a:avLst/>
          </a:prstGeom>
        </p:spPr>
      </p:pic>
    </p:spTree>
    <p:extLst>
      <p:ext uri="{BB962C8B-B14F-4D97-AF65-F5344CB8AC3E}">
        <p14:creationId xmlns:p14="http://schemas.microsoft.com/office/powerpoint/2010/main" val="62283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BUG oculto en las etiquetas</a:t>
            </a:r>
            <a:endParaRPr lang="es-ES" dirty="0"/>
          </a:p>
        </p:txBody>
      </p:sp>
    </p:spTree>
    <p:extLst>
      <p:ext uri="{BB962C8B-B14F-4D97-AF65-F5344CB8AC3E}">
        <p14:creationId xmlns:p14="http://schemas.microsoft.com/office/powerpoint/2010/main" val="2632890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resultado</a:t>
            </a:r>
            <a:endParaRPr lang="es-ES" dirty="0"/>
          </a:p>
        </p:txBody>
      </p:sp>
      <p:pic>
        <p:nvPicPr>
          <p:cNvPr id="5" name="Imagen 4"/>
          <p:cNvPicPr>
            <a:picLocks noChangeAspect="1"/>
          </p:cNvPicPr>
          <p:nvPr/>
        </p:nvPicPr>
        <p:blipFill>
          <a:blip r:embed="rId2"/>
          <a:stretch>
            <a:fillRect/>
          </a:stretch>
        </p:blipFill>
        <p:spPr>
          <a:xfrm>
            <a:off x="7374526" y="1885763"/>
            <a:ext cx="3109229" cy="3871295"/>
          </a:xfrm>
          <a:prstGeom prst="rect">
            <a:avLst/>
          </a:prstGeom>
        </p:spPr>
      </p:pic>
      <p:sp>
        <p:nvSpPr>
          <p:cNvPr id="3" name="Marcador de contenido 2"/>
          <p:cNvSpPr>
            <a:spLocks noGrp="1"/>
          </p:cNvSpPr>
          <p:nvPr>
            <p:ph idx="1"/>
          </p:nvPr>
        </p:nvSpPr>
        <p:spPr>
          <a:xfrm>
            <a:off x="838200" y="1825625"/>
            <a:ext cx="6192187" cy="4351338"/>
          </a:xfrm>
        </p:spPr>
        <p:txBody>
          <a:bodyPr>
            <a:normAutofit fontScale="92500" lnSpcReduction="10000"/>
          </a:bodyPr>
          <a:lstStyle/>
          <a:p>
            <a:r>
              <a:rPr lang="es-ES" dirty="0" smtClean="0"/>
              <a:t>LR = 1E-4</a:t>
            </a:r>
            <a:endParaRPr lang="es-ES" dirty="0"/>
          </a:p>
          <a:p>
            <a:r>
              <a:rPr lang="es-ES" dirty="0" smtClean="0"/>
              <a:t>10 </a:t>
            </a:r>
            <a:r>
              <a:rPr lang="es-ES" dirty="0" err="1" smtClean="0"/>
              <a:t>epochs</a:t>
            </a:r>
            <a:endParaRPr lang="es-ES" dirty="0" smtClean="0"/>
          </a:p>
          <a:p>
            <a:r>
              <a:rPr lang="es-ES" dirty="0" err="1" smtClean="0"/>
              <a:t>Batch_size</a:t>
            </a:r>
            <a:r>
              <a:rPr lang="es-ES" dirty="0" smtClean="0"/>
              <a:t> = 16</a:t>
            </a:r>
          </a:p>
          <a:p>
            <a:r>
              <a:rPr lang="es-ES" dirty="0" err="1" smtClean="0"/>
              <a:t>Oversampling</a:t>
            </a:r>
            <a:endParaRPr lang="es-ES" dirty="0" smtClean="0"/>
          </a:p>
          <a:p>
            <a:endParaRPr lang="es-ES" dirty="0"/>
          </a:p>
          <a:p>
            <a:r>
              <a:rPr lang="es-ES" dirty="0" smtClean="0"/>
              <a:t>Entrenando el último bloque residual y ultima capa</a:t>
            </a:r>
          </a:p>
          <a:p>
            <a:endParaRPr lang="es-ES" dirty="0"/>
          </a:p>
          <a:p>
            <a:r>
              <a:rPr lang="es-ES" dirty="0" smtClean="0"/>
              <a:t>Descenso inicial de ACC, probablemente por desajustar las capas </a:t>
            </a:r>
            <a:r>
              <a:rPr lang="es-ES" dirty="0" err="1" smtClean="0"/>
              <a:t>convolucionales</a:t>
            </a:r>
            <a:endParaRPr lang="es-ES" dirty="0"/>
          </a:p>
        </p:txBody>
      </p:sp>
    </p:spTree>
    <p:extLst>
      <p:ext uri="{BB962C8B-B14F-4D97-AF65-F5344CB8AC3E}">
        <p14:creationId xmlns:p14="http://schemas.microsoft.com/office/powerpoint/2010/main" val="3766013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en </a:t>
            </a:r>
            <a:r>
              <a:rPr lang="es-ES" dirty="0" err="1" smtClean="0"/>
              <a:t>validation</a:t>
            </a:r>
            <a:r>
              <a:rPr lang="es-ES" dirty="0" smtClean="0"/>
              <a:t> y </a:t>
            </a:r>
            <a:r>
              <a:rPr lang="es-ES" dirty="0" err="1" smtClean="0"/>
              <a:t>train</a:t>
            </a:r>
            <a:endParaRPr lang="es-ES" dirty="0"/>
          </a:p>
        </p:txBody>
      </p:sp>
      <p:sp>
        <p:nvSpPr>
          <p:cNvPr id="3" name="Marcador de contenido 2"/>
          <p:cNvSpPr>
            <a:spLocks noGrp="1"/>
          </p:cNvSpPr>
          <p:nvPr>
            <p:ph idx="1"/>
          </p:nvPr>
        </p:nvSpPr>
        <p:spPr>
          <a:xfrm>
            <a:off x="6160957" y="1690688"/>
            <a:ext cx="5192842" cy="4486275"/>
          </a:xfrm>
        </p:spPr>
        <p:txBody>
          <a:bodyPr/>
          <a:lstStyle/>
          <a:p>
            <a:endParaRPr lang="es-ES" dirty="0" smtClean="0"/>
          </a:p>
          <a:p>
            <a:r>
              <a:rPr lang="es-ES" dirty="0" smtClean="0"/>
              <a:t>8 </a:t>
            </a:r>
            <a:r>
              <a:rPr lang="es-ES" dirty="0" err="1" smtClean="0"/>
              <a:t>splits</a:t>
            </a:r>
            <a:r>
              <a:rPr lang="es-ES" dirty="0" smtClean="0"/>
              <a:t> para </a:t>
            </a:r>
            <a:r>
              <a:rPr lang="es-ES" dirty="0" err="1" smtClean="0"/>
              <a:t>train</a:t>
            </a:r>
            <a:endParaRPr lang="es-ES" dirty="0" smtClean="0"/>
          </a:p>
          <a:p>
            <a:endParaRPr lang="es-ES" dirty="0" smtClean="0"/>
          </a:p>
          <a:p>
            <a:r>
              <a:rPr lang="es-ES" dirty="0" smtClean="0"/>
              <a:t>1 Split para </a:t>
            </a:r>
            <a:r>
              <a:rPr lang="es-ES" dirty="0" err="1" smtClean="0"/>
              <a:t>validation</a:t>
            </a:r>
            <a:endParaRPr lang="es-ES" dirty="0" smtClean="0"/>
          </a:p>
          <a:p>
            <a:endParaRPr lang="es-ES" dirty="0" smtClean="0"/>
          </a:p>
          <a:p>
            <a:r>
              <a:rPr lang="es-ES" dirty="0" smtClean="0"/>
              <a:t>Sin test todavía para no sesgar los </a:t>
            </a:r>
            <a:r>
              <a:rPr lang="es-ES" dirty="0" err="1" smtClean="0"/>
              <a:t>hiperparámetros</a:t>
            </a:r>
            <a:endParaRPr lang="es-ES" dirty="0"/>
          </a:p>
        </p:txBody>
      </p:sp>
      <p:pic>
        <p:nvPicPr>
          <p:cNvPr id="5" name="Marcador de contenido 3"/>
          <p:cNvPicPr>
            <a:picLocks noChangeAspect="1"/>
          </p:cNvPicPr>
          <p:nvPr/>
        </p:nvPicPr>
        <p:blipFill>
          <a:blip r:embed="rId2"/>
          <a:stretch>
            <a:fillRect/>
          </a:stretch>
        </p:blipFill>
        <p:spPr>
          <a:xfrm>
            <a:off x="838200" y="2275214"/>
            <a:ext cx="5182049" cy="3452159"/>
          </a:xfrm>
          <a:prstGeom prst="rect">
            <a:avLst/>
          </a:prstGeom>
        </p:spPr>
      </p:pic>
    </p:spTree>
    <p:extLst>
      <p:ext uri="{BB962C8B-B14F-4D97-AF65-F5344CB8AC3E}">
        <p14:creationId xmlns:p14="http://schemas.microsoft.com/office/powerpoint/2010/main" val="1913324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Clasificador case-</a:t>
            </a:r>
            <a:r>
              <a:rPr lang="es-ES" dirty="0" err="1" smtClean="0"/>
              <a:t>wise</a:t>
            </a:r>
            <a:endParaRPr lang="es-ES" dirty="0"/>
          </a:p>
        </p:txBody>
      </p:sp>
      <p:pic>
        <p:nvPicPr>
          <p:cNvPr id="4" name="Marcador de contenido 3"/>
          <p:cNvPicPr>
            <a:picLocks noGrp="1" noChangeAspect="1"/>
          </p:cNvPicPr>
          <p:nvPr>
            <p:ph idx="1"/>
          </p:nvPr>
        </p:nvPicPr>
        <p:blipFill>
          <a:blip r:embed="rId2"/>
          <a:stretch>
            <a:fillRect/>
          </a:stretch>
        </p:blipFill>
        <p:spPr>
          <a:xfrm>
            <a:off x="838200" y="2036248"/>
            <a:ext cx="3883702" cy="3944386"/>
          </a:xfrm>
          <a:prstGeom prst="rect">
            <a:avLst/>
          </a:prstGeom>
        </p:spPr>
      </p:pic>
      <p:sp>
        <p:nvSpPr>
          <p:cNvPr id="5" name="Marcador de contenido 2"/>
          <p:cNvSpPr txBox="1">
            <a:spLocks/>
          </p:cNvSpPr>
          <p:nvPr/>
        </p:nvSpPr>
        <p:spPr>
          <a:xfrm>
            <a:off x="6160957" y="1690688"/>
            <a:ext cx="5192842" cy="44862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Split de test</a:t>
            </a:r>
          </a:p>
          <a:p>
            <a:r>
              <a:rPr lang="es-ES" dirty="0" smtClean="0"/>
              <a:t>25 casos, de 250. Muestra pequeña</a:t>
            </a:r>
          </a:p>
          <a:p>
            <a:endParaRPr lang="es-ES" dirty="0"/>
          </a:p>
          <a:p>
            <a:r>
              <a:rPr lang="es-ES" dirty="0" smtClean="0"/>
              <a:t>Resultados aparentemente decentes, de acuerdo con la literatura</a:t>
            </a:r>
          </a:p>
          <a:p>
            <a:endParaRPr lang="es-ES" dirty="0"/>
          </a:p>
          <a:p>
            <a:r>
              <a:rPr lang="es-ES" dirty="0" smtClean="0"/>
              <a:t>Aunque parece que el balance de los datos es un problema creo que es cosa de este </a:t>
            </a:r>
            <a:r>
              <a:rPr lang="es-ES" dirty="0" err="1" smtClean="0"/>
              <a:t>split</a:t>
            </a:r>
            <a:r>
              <a:rPr lang="es-ES" dirty="0" smtClean="0"/>
              <a:t>.</a:t>
            </a:r>
            <a:endParaRPr lang="es-ES" dirty="0"/>
          </a:p>
        </p:txBody>
      </p:sp>
    </p:spTree>
    <p:extLst>
      <p:ext uri="{BB962C8B-B14F-4D97-AF65-F5344CB8AC3E}">
        <p14:creationId xmlns:p14="http://schemas.microsoft.com/office/powerpoint/2010/main" val="43575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Matriz de confusión</a:t>
            </a:r>
            <a:endParaRPr lang="es-ES" dirty="0"/>
          </a:p>
        </p:txBody>
      </p:sp>
      <p:pic>
        <p:nvPicPr>
          <p:cNvPr id="4" name="Marcador de contenido 3"/>
          <p:cNvPicPr>
            <a:picLocks noGrp="1" noChangeAspect="1"/>
          </p:cNvPicPr>
          <p:nvPr>
            <p:ph idx="1"/>
          </p:nvPr>
        </p:nvPicPr>
        <p:blipFill rotWithShape="1">
          <a:blip r:embed="rId2"/>
          <a:srcRect t="2294"/>
          <a:stretch/>
        </p:blipFill>
        <p:spPr>
          <a:xfrm>
            <a:off x="838200" y="2068643"/>
            <a:ext cx="4980923" cy="3477717"/>
          </a:xfrm>
          <a:prstGeom prst="rect">
            <a:avLst/>
          </a:prstGeom>
        </p:spPr>
      </p:pic>
    </p:spTree>
    <p:extLst>
      <p:ext uri="{BB962C8B-B14F-4D97-AF65-F5344CB8AC3E}">
        <p14:creationId xmlns:p14="http://schemas.microsoft.com/office/powerpoint/2010/main" val="239486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ROC</a:t>
            </a:r>
            <a:endParaRPr lang="es-ES" dirty="0"/>
          </a:p>
        </p:txBody>
      </p:sp>
      <p:sp>
        <p:nvSpPr>
          <p:cNvPr id="3" name="Marcador de contenido 2"/>
          <p:cNvSpPr>
            <a:spLocks noGrp="1"/>
          </p:cNvSpPr>
          <p:nvPr>
            <p:ph idx="1"/>
          </p:nvPr>
        </p:nvSpPr>
        <p:spPr>
          <a:xfrm>
            <a:off x="838201" y="1825625"/>
            <a:ext cx="4663190" cy="4125470"/>
          </a:xfrm>
        </p:spPr>
        <p:txBody>
          <a:bodyPr/>
          <a:lstStyle/>
          <a:p>
            <a:r>
              <a:rPr lang="es-ES" dirty="0" smtClean="0"/>
              <a:t>AUC = 0.894</a:t>
            </a:r>
          </a:p>
          <a:p>
            <a:endParaRPr lang="es-ES" dirty="0"/>
          </a:p>
          <a:p>
            <a:r>
              <a:rPr lang="es-ES" dirty="0" smtClean="0"/>
              <a:t>Debería usar otras métricas de rendimiento?</a:t>
            </a:r>
            <a:endParaRPr lang="es-ES" dirty="0"/>
          </a:p>
        </p:txBody>
      </p:sp>
      <p:pic>
        <p:nvPicPr>
          <p:cNvPr id="5" name="Imagen 4"/>
          <p:cNvPicPr>
            <a:picLocks noChangeAspect="1"/>
          </p:cNvPicPr>
          <p:nvPr/>
        </p:nvPicPr>
        <p:blipFill>
          <a:blip r:embed="rId2"/>
          <a:stretch>
            <a:fillRect/>
          </a:stretch>
        </p:blipFill>
        <p:spPr>
          <a:xfrm>
            <a:off x="5609323" y="1825625"/>
            <a:ext cx="5744477" cy="4125470"/>
          </a:xfrm>
          <a:prstGeom prst="rect">
            <a:avLst/>
          </a:prstGeom>
        </p:spPr>
      </p:pic>
    </p:spTree>
    <p:extLst>
      <p:ext uri="{BB962C8B-B14F-4D97-AF65-F5344CB8AC3E}">
        <p14:creationId xmlns:p14="http://schemas.microsoft.com/office/powerpoint/2010/main" val="3509808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6507533" cy="4320342"/>
          </a:xfrm>
        </p:spPr>
        <p:txBody>
          <a:bodyPr/>
          <a:lstStyle/>
          <a:p>
            <a:r>
              <a:rPr lang="es-ES" dirty="0" smtClean="0"/>
              <a:t>ID: 4565b134-c896-44c1-a24f-cb133d290331</a:t>
            </a:r>
          </a:p>
          <a:p>
            <a:r>
              <a:rPr lang="es-ES" dirty="0" smtClean="0"/>
              <a:t>Falso negativo</a:t>
            </a:r>
            <a:endParaRPr lang="en-US" dirty="0"/>
          </a:p>
          <a:p>
            <a:r>
              <a:rPr lang="en-US" dirty="0" smtClean="0"/>
              <a:t>Annotations: “This </a:t>
            </a:r>
            <a:r>
              <a:rPr lang="en-US" dirty="0"/>
              <a:t>case is a neuroendocrine tumor and should not have been included in the PAAD </a:t>
            </a:r>
            <a:r>
              <a:rPr lang="en-US" dirty="0" smtClean="0"/>
              <a:t>study”</a:t>
            </a:r>
          </a:p>
          <a:p>
            <a:endParaRPr lang="en-US" u="sng" dirty="0"/>
          </a:p>
          <a:p>
            <a:r>
              <a:rPr lang="en-US" dirty="0" smtClean="0"/>
              <a:t>No </a:t>
            </a:r>
            <a:r>
              <a:rPr lang="en-US" dirty="0" err="1" smtClean="0"/>
              <a:t>incluirlo</a:t>
            </a:r>
            <a:r>
              <a:rPr lang="en-US" dirty="0" smtClean="0"/>
              <a:t>, se </a:t>
            </a:r>
            <a:r>
              <a:rPr lang="en-US" dirty="0" err="1" smtClean="0"/>
              <a:t>ve</a:t>
            </a:r>
            <a:r>
              <a:rPr lang="en-US" dirty="0" smtClean="0"/>
              <a:t> que el </a:t>
            </a:r>
            <a:r>
              <a:rPr lang="en-US" dirty="0" err="1" smtClean="0"/>
              <a:t>tejido</a:t>
            </a:r>
            <a:r>
              <a:rPr lang="en-US" dirty="0" smtClean="0"/>
              <a:t> </a:t>
            </a:r>
            <a:r>
              <a:rPr lang="en-US" dirty="0" err="1" smtClean="0"/>
              <a:t>es</a:t>
            </a:r>
            <a:r>
              <a:rPr lang="en-US" dirty="0" smtClean="0"/>
              <a:t> </a:t>
            </a:r>
            <a:r>
              <a:rPr lang="en-US" dirty="0" err="1" smtClean="0"/>
              <a:t>muy</a:t>
            </a:r>
            <a:r>
              <a:rPr lang="en-US" dirty="0" smtClean="0"/>
              <a:t> </a:t>
            </a:r>
            <a:r>
              <a:rPr lang="en-US" dirty="0" err="1" smtClean="0"/>
              <a:t>distinto</a:t>
            </a:r>
            <a:endParaRPr lang="es-ES" dirty="0"/>
          </a:p>
        </p:txBody>
      </p:sp>
      <p:pic>
        <p:nvPicPr>
          <p:cNvPr id="4" name="Imagen 3"/>
          <p:cNvPicPr>
            <a:picLocks noChangeAspect="1"/>
          </p:cNvPicPr>
          <p:nvPr/>
        </p:nvPicPr>
        <p:blipFill rotWithShape="1">
          <a:blip r:embed="rId2"/>
          <a:srcRect r="33170"/>
          <a:stretch/>
        </p:blipFill>
        <p:spPr>
          <a:xfrm>
            <a:off x="7345733" y="1825625"/>
            <a:ext cx="4008067" cy="3604572"/>
          </a:xfrm>
          <a:prstGeom prst="rect">
            <a:avLst/>
          </a:prstGeom>
        </p:spPr>
      </p:pic>
    </p:spTree>
    <p:extLst>
      <p:ext uri="{BB962C8B-B14F-4D97-AF65-F5344CB8AC3E}">
        <p14:creationId xmlns:p14="http://schemas.microsoft.com/office/powerpoint/2010/main" val="260850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5787452" cy="4351338"/>
          </a:xfrm>
        </p:spPr>
        <p:txBody>
          <a:bodyPr/>
          <a:lstStyle/>
          <a:p>
            <a:r>
              <a:rPr lang="es-ES" dirty="0" smtClean="0"/>
              <a:t>ID: 3c1f1433-58c1-4ff2-9b0b-e7811cc67678</a:t>
            </a:r>
          </a:p>
          <a:p>
            <a:endParaRPr lang="es-ES" dirty="0"/>
          </a:p>
          <a:p>
            <a:r>
              <a:rPr lang="es-ES" dirty="0" smtClean="0"/>
              <a:t>Falso positivo con un 0.91 de probabilidad de positivo</a:t>
            </a:r>
            <a:endParaRPr lang="es-ES" dirty="0"/>
          </a:p>
        </p:txBody>
      </p:sp>
      <p:pic>
        <p:nvPicPr>
          <p:cNvPr id="4" name="Imagen 3"/>
          <p:cNvPicPr>
            <a:picLocks noChangeAspect="1"/>
          </p:cNvPicPr>
          <p:nvPr/>
        </p:nvPicPr>
        <p:blipFill>
          <a:blip r:embed="rId2"/>
          <a:stretch>
            <a:fillRect/>
          </a:stretch>
        </p:blipFill>
        <p:spPr>
          <a:xfrm>
            <a:off x="6987162" y="1492095"/>
            <a:ext cx="4366638" cy="4023709"/>
          </a:xfrm>
          <a:prstGeom prst="rect">
            <a:avLst/>
          </a:prstGeom>
        </p:spPr>
      </p:pic>
    </p:spTree>
    <p:extLst>
      <p:ext uri="{BB962C8B-B14F-4D97-AF65-F5344CB8AC3E}">
        <p14:creationId xmlns:p14="http://schemas.microsoft.com/office/powerpoint/2010/main" val="962273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Por que baja tanto </a:t>
            </a:r>
            <a:r>
              <a:rPr lang="es-ES" dirty="0" smtClean="0"/>
              <a:t>el </a:t>
            </a:r>
            <a:r>
              <a:rPr lang="es-ES" dirty="0" err="1"/>
              <a:t>accuracy</a:t>
            </a:r>
            <a:r>
              <a:rPr lang="es-ES" dirty="0"/>
              <a:t> de </a:t>
            </a:r>
            <a:r>
              <a:rPr lang="es-ES" dirty="0" err="1"/>
              <a:t>patch-wise</a:t>
            </a:r>
            <a:r>
              <a:rPr lang="es-ES" dirty="0"/>
              <a:t> a </a:t>
            </a:r>
            <a:r>
              <a:rPr lang="es-ES" dirty="0" err="1" smtClean="0"/>
              <a:t>image-wise</a:t>
            </a:r>
            <a:r>
              <a:rPr lang="es-ES" dirty="0"/>
              <a:t/>
            </a:r>
            <a:br>
              <a:rPr lang="es-ES" dirty="0"/>
            </a:br>
            <a:endParaRPr lang="es-ES" dirty="0"/>
          </a:p>
        </p:txBody>
      </p:sp>
      <p:sp>
        <p:nvSpPr>
          <p:cNvPr id="3" name="Marcador de contenido 2"/>
          <p:cNvSpPr>
            <a:spLocks noGrp="1"/>
          </p:cNvSpPr>
          <p:nvPr>
            <p:ph idx="1"/>
          </p:nvPr>
        </p:nvSpPr>
        <p:spPr/>
        <p:txBody>
          <a:bodyPr/>
          <a:lstStyle/>
          <a:p>
            <a:r>
              <a:rPr lang="es-ES" dirty="0" smtClean="0"/>
              <a:t>Asumo que la precisión del modelo depende especialmente del caso, por lo que ese 1% de fallos se harán posiblemente en imágenes en concreto. Mientras que en otras no habrá apenas.</a:t>
            </a:r>
          </a:p>
          <a:p>
            <a:endParaRPr lang="es-ES" dirty="0"/>
          </a:p>
          <a:p>
            <a:r>
              <a:rPr lang="es-ES" dirty="0" smtClean="0"/>
              <a:t>Es decir, existen casos “complejos” y “sencillos”</a:t>
            </a:r>
            <a:endParaRPr lang="es-ES" dirty="0"/>
          </a:p>
        </p:txBody>
      </p:sp>
    </p:spTree>
    <p:extLst>
      <p:ext uri="{BB962C8B-B14F-4D97-AF65-F5344CB8AC3E}">
        <p14:creationId xmlns:p14="http://schemas.microsoft.com/office/powerpoint/2010/main" val="2401912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Confundido los </a:t>
            </a:r>
            <a:r>
              <a:rPr lang="es-ES" dirty="0" err="1" smtClean="0"/>
              <a:t>image_id</a:t>
            </a:r>
            <a:r>
              <a:rPr lang="es-ES" dirty="0" smtClean="0"/>
              <a:t> y los </a:t>
            </a:r>
            <a:r>
              <a:rPr lang="es-ES" dirty="0" err="1" smtClean="0"/>
              <a:t>case_id</a:t>
            </a:r>
            <a:endParaRPr lang="es-ES" dirty="0"/>
          </a:p>
        </p:txBody>
      </p:sp>
      <p:pic>
        <p:nvPicPr>
          <p:cNvPr id="4" name="Marcador de contenido 3"/>
          <p:cNvPicPr>
            <a:picLocks noGrp="1" noChangeAspect="1"/>
          </p:cNvPicPr>
          <p:nvPr>
            <p:ph idx="1"/>
          </p:nvPr>
        </p:nvPicPr>
        <p:blipFill rotWithShape="1">
          <a:blip r:embed="rId2"/>
          <a:srcRect r="42267"/>
          <a:stretch/>
        </p:blipFill>
        <p:spPr>
          <a:xfrm>
            <a:off x="7040213" y="2461278"/>
            <a:ext cx="3482881" cy="1540016"/>
          </a:xfrm>
          <a:prstGeom prst="rect">
            <a:avLst/>
          </a:prstGeom>
        </p:spPr>
      </p:pic>
      <p:sp>
        <p:nvSpPr>
          <p:cNvPr id="5" name="Marcador de contenido 2"/>
          <p:cNvSpPr txBox="1">
            <a:spLocks/>
          </p:cNvSpPr>
          <p:nvPr/>
        </p:nvSpPr>
        <p:spPr>
          <a:xfrm>
            <a:off x="838200" y="18256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dirty="0" smtClean="0"/>
          </a:p>
        </p:txBody>
      </p:sp>
      <p:sp>
        <p:nvSpPr>
          <p:cNvPr id="6" name="Marcador de contenido 2"/>
          <p:cNvSpPr txBox="1">
            <a:spLocks/>
          </p:cNvSpPr>
          <p:nvPr/>
        </p:nvSpPr>
        <p:spPr>
          <a:xfrm>
            <a:off x="990600" y="19780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Duda, si la clasificación se hace caso a caso, como se lidia con dos imágenes con diagnósticos distintos?</a:t>
            </a:r>
          </a:p>
          <a:p>
            <a:endParaRPr lang="es-ES" dirty="0"/>
          </a:p>
          <a:p>
            <a:r>
              <a:rPr lang="es-ES" dirty="0" smtClean="0"/>
              <a:t>Solución, descargar </a:t>
            </a:r>
            <a:r>
              <a:rPr lang="es-ES" dirty="0" err="1" smtClean="0"/>
              <a:t>diagnostic</a:t>
            </a:r>
            <a:r>
              <a:rPr lang="es-ES" dirty="0" smtClean="0"/>
              <a:t> </a:t>
            </a:r>
            <a:r>
              <a:rPr lang="es-ES" dirty="0" err="1" smtClean="0"/>
              <a:t>slides</a:t>
            </a:r>
            <a:r>
              <a:rPr lang="es-ES" dirty="0" smtClean="0"/>
              <a:t> no </a:t>
            </a:r>
            <a:r>
              <a:rPr lang="es-ES" dirty="0" err="1" smtClean="0"/>
              <a:t>tissue</a:t>
            </a:r>
            <a:r>
              <a:rPr lang="es-ES" dirty="0" smtClean="0"/>
              <a:t> </a:t>
            </a:r>
            <a:r>
              <a:rPr lang="es-ES" dirty="0" err="1" smtClean="0"/>
              <a:t>slides</a:t>
            </a:r>
            <a:endParaRPr lang="es-ES" dirty="0"/>
          </a:p>
        </p:txBody>
      </p:sp>
    </p:spTree>
    <p:extLst>
      <p:ext uri="{BB962C8B-B14F-4D97-AF65-F5344CB8AC3E}">
        <p14:creationId xmlns:p14="http://schemas.microsoft.com/office/powerpoint/2010/main" val="3556795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Siguientes pasos</a:t>
            </a:r>
            <a:endParaRPr lang="es-ES" dirty="0"/>
          </a:p>
        </p:txBody>
      </p:sp>
      <p:sp>
        <p:nvSpPr>
          <p:cNvPr id="3" name="Marcador de contenido 2"/>
          <p:cNvSpPr>
            <a:spLocks noGrp="1"/>
          </p:cNvSpPr>
          <p:nvPr>
            <p:ph idx="1"/>
          </p:nvPr>
        </p:nvSpPr>
        <p:spPr/>
        <p:txBody>
          <a:bodyPr>
            <a:normAutofit/>
          </a:bodyPr>
          <a:lstStyle/>
          <a:p>
            <a:pPr marL="0" indent="0">
              <a:buNone/>
            </a:pPr>
            <a:r>
              <a:rPr lang="es-ES" dirty="0" smtClean="0"/>
              <a:t>WSI</a:t>
            </a:r>
            <a:endParaRPr lang="es-ES" dirty="0"/>
          </a:p>
          <a:p>
            <a:r>
              <a:rPr lang="es-ES" dirty="0" smtClean="0"/>
              <a:t>La clasificación </a:t>
            </a:r>
            <a:r>
              <a:rPr lang="es-ES" dirty="0" err="1" smtClean="0"/>
              <a:t>image-wise</a:t>
            </a:r>
            <a:r>
              <a:rPr lang="es-ES" dirty="0" smtClean="0"/>
              <a:t>, debería ser case-</a:t>
            </a:r>
            <a:r>
              <a:rPr lang="es-ES" dirty="0" err="1" smtClean="0"/>
              <a:t>wise</a:t>
            </a:r>
            <a:r>
              <a:rPr lang="es-ES" dirty="0" smtClean="0"/>
              <a:t>.</a:t>
            </a:r>
            <a:endParaRPr lang="es-ES" dirty="0"/>
          </a:p>
          <a:p>
            <a:endParaRPr lang="es-ES" dirty="0" smtClean="0"/>
          </a:p>
          <a:p>
            <a:pPr marL="0" indent="0">
              <a:buNone/>
            </a:pPr>
            <a:r>
              <a:rPr lang="es-ES" dirty="0" err="1" smtClean="0"/>
              <a:t>RNASeq</a:t>
            </a:r>
            <a:endParaRPr lang="es-ES" dirty="0"/>
          </a:p>
          <a:p>
            <a:r>
              <a:rPr lang="es-ES" dirty="0"/>
              <a:t>Para descargar </a:t>
            </a:r>
            <a:r>
              <a:rPr lang="es-ES" dirty="0" err="1"/>
              <a:t>RNAseq</a:t>
            </a:r>
            <a:r>
              <a:rPr lang="es-ES" dirty="0"/>
              <a:t>, como selecciono los datos</a:t>
            </a:r>
            <a:r>
              <a:rPr lang="es-ES" dirty="0" smtClean="0"/>
              <a:t>? STAR-COUNT</a:t>
            </a:r>
          </a:p>
          <a:p>
            <a:endParaRPr lang="es-ES" dirty="0" smtClean="0"/>
          </a:p>
          <a:p>
            <a:r>
              <a:rPr lang="es-ES" dirty="0" smtClean="0"/>
              <a:t>Problema, parece que todos los casos para estos datos son positivos</a:t>
            </a:r>
          </a:p>
          <a:p>
            <a:endParaRPr lang="es-ES" dirty="0"/>
          </a:p>
          <a:p>
            <a:endParaRPr lang="es-ES" dirty="0"/>
          </a:p>
          <a:p>
            <a:endParaRPr lang="es-ES" dirty="0"/>
          </a:p>
        </p:txBody>
      </p:sp>
    </p:spTree>
    <p:extLst>
      <p:ext uri="{BB962C8B-B14F-4D97-AF65-F5344CB8AC3E}">
        <p14:creationId xmlns:p14="http://schemas.microsoft.com/office/powerpoint/2010/main" val="1889312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22/06/22</a:t>
            </a:r>
            <a:endParaRPr lang="es-ES" dirty="0"/>
          </a:p>
        </p:txBody>
      </p:sp>
    </p:spTree>
    <p:extLst>
      <p:ext uri="{BB962C8B-B14F-4D97-AF65-F5344CB8AC3E}">
        <p14:creationId xmlns:p14="http://schemas.microsoft.com/office/powerpoint/2010/main" val="2165125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Falta de datos</a:t>
            </a:r>
            <a:endParaRPr lang="es-ES" dirty="0"/>
          </a:p>
        </p:txBody>
      </p:sp>
      <p:sp>
        <p:nvSpPr>
          <p:cNvPr id="3" name="Marcador de contenido 2"/>
          <p:cNvSpPr>
            <a:spLocks noGrp="1"/>
          </p:cNvSpPr>
          <p:nvPr>
            <p:ph idx="1"/>
          </p:nvPr>
        </p:nvSpPr>
        <p:spPr/>
        <p:txBody>
          <a:bodyPr/>
          <a:lstStyle/>
          <a:p>
            <a:r>
              <a:rPr lang="es-ES" dirty="0" smtClean="0"/>
              <a:t>Para </a:t>
            </a:r>
            <a:r>
              <a:rPr lang="es-ES" dirty="0" err="1" smtClean="0"/>
              <a:t>RNASeq</a:t>
            </a:r>
            <a:r>
              <a:rPr lang="es-ES" dirty="0" smtClean="0"/>
              <a:t> y otros datos hay menos de 10 </a:t>
            </a:r>
            <a:r>
              <a:rPr lang="es-ES" dirty="0" err="1" smtClean="0"/>
              <a:t>samples</a:t>
            </a:r>
            <a:r>
              <a:rPr lang="es-ES" dirty="0"/>
              <a:t> </a:t>
            </a:r>
            <a:r>
              <a:rPr lang="es-ES" dirty="0" smtClean="0"/>
              <a:t>positivas para páncreas.</a:t>
            </a:r>
          </a:p>
          <a:p>
            <a:endParaRPr lang="es-ES" dirty="0"/>
          </a:p>
          <a:p>
            <a:r>
              <a:rPr lang="es-ES" dirty="0" smtClean="0"/>
              <a:t>Solución: Usar otro set</a:t>
            </a:r>
          </a:p>
          <a:p>
            <a:endParaRPr lang="es-ES" dirty="0" smtClean="0"/>
          </a:p>
          <a:p>
            <a:endParaRPr lang="es-ES" dirty="0"/>
          </a:p>
        </p:txBody>
      </p:sp>
    </p:spTree>
    <p:extLst>
      <p:ext uri="{BB962C8B-B14F-4D97-AF65-F5344CB8AC3E}">
        <p14:creationId xmlns:p14="http://schemas.microsoft.com/office/powerpoint/2010/main" val="229667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TGCA: READ-COAD</a:t>
            </a:r>
            <a:endParaRPr lang="es-ES" dirty="0"/>
          </a:p>
        </p:txBody>
      </p:sp>
      <p:sp>
        <p:nvSpPr>
          <p:cNvPr id="3" name="Marcador de contenido 2"/>
          <p:cNvSpPr>
            <a:spLocks noGrp="1"/>
          </p:cNvSpPr>
          <p:nvPr>
            <p:ph idx="1"/>
          </p:nvPr>
        </p:nvSpPr>
        <p:spPr>
          <a:xfrm>
            <a:off x="6342425" y="1690689"/>
            <a:ext cx="5011374" cy="4486274"/>
          </a:xfrm>
        </p:spPr>
        <p:txBody>
          <a:bodyPr/>
          <a:lstStyle/>
          <a:p>
            <a:r>
              <a:rPr lang="es-ES" dirty="0" smtClean="0"/>
              <a:t>Problema de 3 clases</a:t>
            </a:r>
          </a:p>
          <a:p>
            <a:endParaRPr lang="es-ES" dirty="0" smtClean="0"/>
          </a:p>
          <a:p>
            <a:r>
              <a:rPr lang="es-ES" dirty="0" smtClean="0"/>
              <a:t>Más casos, 627 en vez de 185</a:t>
            </a:r>
            <a:endParaRPr lang="es-ES" dirty="0"/>
          </a:p>
        </p:txBody>
      </p:sp>
      <p:pic>
        <p:nvPicPr>
          <p:cNvPr id="4100" name="Picture 4" descr="https://lh3.googleusercontent.com/CIVC0nmtD4iqwrERreEqJr1uCltYXPF3nrVOcUETQ74yCeDkYdvovoTmGJAjIbGsq5GjsVxfrhz2IzaIwLfeVs4dbfuxz4Lnoha74oOWw-9isCntRXYm6OTgOIdHCVbEbu8SG24uQIc4d8P1QKbg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984" y="3007843"/>
            <a:ext cx="5287441" cy="163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462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Usar </a:t>
            </a:r>
            <a:r>
              <a:rPr lang="es-ES" dirty="0" err="1" smtClean="0"/>
              <a:t>tissue</a:t>
            </a:r>
            <a:r>
              <a:rPr lang="es-ES" dirty="0" smtClean="0"/>
              <a:t> </a:t>
            </a:r>
            <a:r>
              <a:rPr lang="es-ES" dirty="0" err="1" smtClean="0"/>
              <a:t>slide</a:t>
            </a:r>
            <a:r>
              <a:rPr lang="es-ES" dirty="0" smtClean="0"/>
              <a:t> (TS) o </a:t>
            </a:r>
            <a:r>
              <a:rPr lang="es-ES" dirty="0" err="1" smtClean="0"/>
              <a:t>diagnostic</a:t>
            </a:r>
            <a:r>
              <a:rPr lang="es-ES" dirty="0" smtClean="0"/>
              <a:t> </a:t>
            </a:r>
            <a:r>
              <a:rPr lang="es-ES" dirty="0" err="1" smtClean="0"/>
              <a:t>slide</a:t>
            </a:r>
            <a:r>
              <a:rPr lang="es-ES" dirty="0" smtClean="0"/>
              <a:t> (DX) o los dos</a:t>
            </a:r>
          </a:p>
          <a:p>
            <a:pPr marL="0" indent="0">
              <a:buNone/>
            </a:pPr>
            <a:endParaRPr lang="es-ES" dirty="0"/>
          </a:p>
          <a:p>
            <a:r>
              <a:rPr lang="es-ES" dirty="0" err="1" smtClean="0"/>
              <a:t>Diagnostic</a:t>
            </a:r>
            <a:r>
              <a:rPr lang="es-ES" dirty="0" smtClean="0"/>
              <a:t> </a:t>
            </a:r>
            <a:r>
              <a:rPr lang="es-ES" dirty="0" err="1" smtClean="0"/>
              <a:t>slide</a:t>
            </a:r>
            <a:r>
              <a:rPr lang="es-ES" dirty="0" smtClean="0"/>
              <a:t>: </a:t>
            </a:r>
            <a:r>
              <a:rPr lang="es-ES" dirty="0" err="1" smtClean="0"/>
              <a:t>Samples</a:t>
            </a:r>
            <a:r>
              <a:rPr lang="es-ES" dirty="0" smtClean="0"/>
              <a:t> usadas para diagnóstico. Mejor calidad de imágenes</a:t>
            </a:r>
          </a:p>
          <a:p>
            <a:endParaRPr lang="es-ES" dirty="0"/>
          </a:p>
          <a:p>
            <a:r>
              <a:rPr lang="es-ES" dirty="0" err="1" smtClean="0"/>
              <a:t>Tissue</a:t>
            </a:r>
            <a:r>
              <a:rPr lang="es-ES" dirty="0" smtClean="0"/>
              <a:t> </a:t>
            </a:r>
            <a:r>
              <a:rPr lang="es-ES" u="sng" dirty="0" err="1" smtClean="0"/>
              <a:t>slide</a:t>
            </a:r>
            <a:r>
              <a:rPr lang="es-ES" dirty="0" smtClean="0"/>
              <a:t>: </a:t>
            </a:r>
            <a:r>
              <a:rPr lang="es-ES" dirty="0" err="1" smtClean="0"/>
              <a:t>Samples</a:t>
            </a:r>
            <a:r>
              <a:rPr lang="es-ES" dirty="0" smtClean="0"/>
              <a:t> tomadas para hacer otros estudios</a:t>
            </a:r>
            <a:endParaRPr lang="es-ES" dirty="0"/>
          </a:p>
        </p:txBody>
      </p:sp>
    </p:spTree>
    <p:extLst>
      <p:ext uri="{BB962C8B-B14F-4D97-AF65-F5344CB8AC3E}">
        <p14:creationId xmlns:p14="http://schemas.microsoft.com/office/powerpoint/2010/main" val="3290634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77392"/>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20/07/22</a:t>
            </a:r>
            <a:endParaRPr lang="es-ES" dirty="0"/>
          </a:p>
        </p:txBody>
      </p:sp>
    </p:spTree>
    <p:extLst>
      <p:ext uri="{BB962C8B-B14F-4D97-AF65-F5344CB8AC3E}">
        <p14:creationId xmlns:p14="http://schemas.microsoft.com/office/powerpoint/2010/main" val="2917950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GDC+GTEx</a:t>
            </a:r>
            <a:r>
              <a:rPr lang="es-ES" dirty="0" smtClean="0"/>
              <a:t> (WSI)</a:t>
            </a:r>
            <a:endParaRPr lang="es-ES" dirty="0"/>
          </a:p>
        </p:txBody>
      </p:sp>
      <p:sp>
        <p:nvSpPr>
          <p:cNvPr id="3" name="Marcador de contenido 2"/>
          <p:cNvSpPr>
            <a:spLocks noGrp="1"/>
          </p:cNvSpPr>
          <p:nvPr>
            <p:ph idx="1"/>
          </p:nvPr>
        </p:nvSpPr>
        <p:spPr>
          <a:xfrm>
            <a:off x="838200" y="1825625"/>
            <a:ext cx="6836764" cy="4351338"/>
          </a:xfrm>
        </p:spPr>
        <p:txBody>
          <a:bodyPr/>
          <a:lstStyle/>
          <a:p>
            <a:r>
              <a:rPr lang="es-ES" dirty="0" err="1"/>
              <a:t>Patches</a:t>
            </a:r>
            <a:r>
              <a:rPr lang="es-ES" dirty="0"/>
              <a:t> </a:t>
            </a:r>
            <a:r>
              <a:rPr lang="es-ES" dirty="0" err="1"/>
              <a:t>for</a:t>
            </a:r>
            <a:r>
              <a:rPr lang="es-ES" dirty="0"/>
              <a:t> training: </a:t>
            </a:r>
            <a:r>
              <a:rPr lang="es-ES" dirty="0" smtClean="0"/>
              <a:t>70013</a:t>
            </a:r>
          </a:p>
          <a:p>
            <a:r>
              <a:rPr lang="es-ES" dirty="0" err="1" smtClean="0"/>
              <a:t>Patches</a:t>
            </a:r>
            <a:r>
              <a:rPr lang="es-ES" dirty="0" smtClean="0"/>
              <a:t> </a:t>
            </a:r>
            <a:r>
              <a:rPr lang="es-ES" dirty="0" err="1"/>
              <a:t>for</a:t>
            </a:r>
            <a:r>
              <a:rPr lang="es-ES" dirty="0"/>
              <a:t> </a:t>
            </a:r>
            <a:r>
              <a:rPr lang="es-ES" dirty="0" err="1"/>
              <a:t>validation</a:t>
            </a:r>
            <a:r>
              <a:rPr lang="es-ES" dirty="0"/>
              <a:t>: </a:t>
            </a:r>
            <a:r>
              <a:rPr lang="es-ES" dirty="0" smtClean="0"/>
              <a:t>8209</a:t>
            </a:r>
          </a:p>
          <a:p>
            <a:r>
              <a:rPr lang="es-ES" dirty="0" err="1" smtClean="0"/>
              <a:t>Patches</a:t>
            </a:r>
            <a:r>
              <a:rPr lang="es-ES" dirty="0" smtClean="0"/>
              <a:t> </a:t>
            </a:r>
            <a:r>
              <a:rPr lang="es-ES" dirty="0" err="1" smtClean="0"/>
              <a:t>for</a:t>
            </a:r>
            <a:r>
              <a:rPr lang="es-ES" dirty="0" smtClean="0"/>
              <a:t> test: 8207</a:t>
            </a:r>
          </a:p>
          <a:p>
            <a:endParaRPr lang="es-ES" dirty="0"/>
          </a:p>
          <a:p>
            <a:r>
              <a:rPr lang="es-ES" dirty="0" smtClean="0"/>
              <a:t>Nº Imágenes: 536 </a:t>
            </a:r>
          </a:p>
          <a:p>
            <a:pPr marL="0" indent="0">
              <a:buNone/>
            </a:pPr>
            <a:r>
              <a:rPr lang="es-ES" dirty="0" smtClean="0"/>
              <a:t>Nº </a:t>
            </a:r>
            <a:r>
              <a:rPr lang="es-ES" dirty="0" err="1" smtClean="0"/>
              <a:t>Samples</a:t>
            </a:r>
            <a:r>
              <a:rPr lang="es-ES" dirty="0" smtClean="0"/>
              <a:t>: 517</a:t>
            </a:r>
          </a:p>
          <a:p>
            <a:pPr marL="0" indent="0">
              <a:buNone/>
            </a:pPr>
            <a:r>
              <a:rPr lang="es-ES" dirty="0" smtClean="0"/>
              <a:t>189 GDC (183 Positivas 6 Negativas)</a:t>
            </a:r>
          </a:p>
          <a:p>
            <a:pPr marL="0" indent="0">
              <a:buNone/>
            </a:pPr>
            <a:r>
              <a:rPr lang="es-ES" dirty="0" smtClean="0"/>
              <a:t>328 </a:t>
            </a:r>
            <a:r>
              <a:rPr lang="es-ES" dirty="0" err="1" smtClean="0"/>
              <a:t>GTEx</a:t>
            </a:r>
            <a:r>
              <a:rPr lang="es-ES" dirty="0" smtClean="0"/>
              <a:t> (</a:t>
            </a:r>
            <a:r>
              <a:rPr lang="es-ES" dirty="0" err="1" smtClean="0"/>
              <a:t>Samples</a:t>
            </a:r>
            <a:r>
              <a:rPr lang="es-ES" dirty="0" smtClean="0"/>
              <a:t> con </a:t>
            </a:r>
            <a:r>
              <a:rPr lang="es-ES" dirty="0" err="1" smtClean="0"/>
              <a:t>RNASeq</a:t>
            </a:r>
            <a:r>
              <a:rPr lang="es-ES" dirty="0" smtClean="0"/>
              <a:t> e imágenes)</a:t>
            </a:r>
            <a:endParaRPr lang="es-ES" dirty="0"/>
          </a:p>
        </p:txBody>
      </p:sp>
    </p:spTree>
    <p:extLst>
      <p:ext uri="{BB962C8B-B14F-4D97-AF65-F5344CB8AC3E}">
        <p14:creationId xmlns:p14="http://schemas.microsoft.com/office/powerpoint/2010/main" val="358644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pic>
        <p:nvPicPr>
          <p:cNvPr id="4" name="Marcador de contenido 3"/>
          <p:cNvPicPr>
            <a:picLocks noGrp="1" noChangeAspect="1"/>
          </p:cNvPicPr>
          <p:nvPr>
            <p:ph idx="1"/>
          </p:nvPr>
        </p:nvPicPr>
        <p:blipFill>
          <a:blip r:embed="rId2"/>
          <a:stretch>
            <a:fillRect/>
          </a:stretch>
        </p:blipFill>
        <p:spPr>
          <a:xfrm>
            <a:off x="838200" y="1921814"/>
            <a:ext cx="5166808" cy="3589331"/>
          </a:xfrm>
          <a:prstGeom prst="rect">
            <a:avLst/>
          </a:prstGeom>
        </p:spPr>
      </p:pic>
      <p:sp>
        <p:nvSpPr>
          <p:cNvPr id="5" name="Subtítulo 2"/>
          <p:cNvSpPr txBox="1">
            <a:spLocks/>
          </p:cNvSpPr>
          <p:nvPr/>
        </p:nvSpPr>
        <p:spPr>
          <a:xfrm>
            <a:off x="6280878" y="1755648"/>
            <a:ext cx="4387121" cy="3502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smtClean="0"/>
          </a:p>
          <a:p>
            <a:r>
              <a:rPr lang="es-ES" dirty="0" smtClean="0"/>
              <a:t>7 </a:t>
            </a:r>
            <a:r>
              <a:rPr lang="es-ES" dirty="0" err="1" smtClean="0"/>
              <a:t>epochs</a:t>
            </a:r>
            <a:r>
              <a:rPr lang="es-ES" dirty="0" smtClean="0"/>
              <a:t> por </a:t>
            </a:r>
            <a:r>
              <a:rPr lang="es-ES" dirty="0" err="1" smtClean="0"/>
              <a:t>early</a:t>
            </a:r>
            <a:r>
              <a:rPr lang="es-ES" dirty="0" smtClean="0"/>
              <a:t> </a:t>
            </a:r>
            <a:r>
              <a:rPr lang="es-ES" dirty="0" err="1" smtClean="0"/>
              <a:t>stopping</a:t>
            </a:r>
            <a:endParaRPr lang="es-ES" dirty="0" smtClean="0"/>
          </a:p>
          <a:p>
            <a:endParaRPr lang="es-ES" dirty="0"/>
          </a:p>
        </p:txBody>
      </p:sp>
    </p:spTree>
    <p:extLst>
      <p:ext uri="{BB962C8B-B14F-4D97-AF65-F5344CB8AC3E}">
        <p14:creationId xmlns:p14="http://schemas.microsoft.com/office/powerpoint/2010/main" val="1715255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Test, </a:t>
            </a:r>
            <a:r>
              <a:rPr lang="es-ES" dirty="0" err="1" smtClean="0"/>
              <a:t>Sample-Wise</a:t>
            </a:r>
            <a:endParaRPr lang="es-ES" dirty="0"/>
          </a:p>
        </p:txBody>
      </p:sp>
      <p:sp>
        <p:nvSpPr>
          <p:cNvPr id="3" name="Marcador de contenido 2"/>
          <p:cNvSpPr>
            <a:spLocks noGrp="1"/>
          </p:cNvSpPr>
          <p:nvPr>
            <p:ph idx="1"/>
          </p:nvPr>
        </p:nvSpPr>
        <p:spPr>
          <a:xfrm>
            <a:off x="4871802" y="1825625"/>
            <a:ext cx="6481997" cy="4351338"/>
          </a:xfrm>
        </p:spPr>
        <p:txBody>
          <a:bodyPr/>
          <a:lstStyle/>
          <a:p>
            <a:r>
              <a:rPr lang="es-ES" dirty="0" smtClean="0"/>
              <a:t>Buenos resultados</a:t>
            </a:r>
          </a:p>
          <a:p>
            <a:r>
              <a:rPr lang="es-ES" dirty="0" smtClean="0"/>
              <a:t>Balance de los parches bueno, aun sin </a:t>
            </a:r>
            <a:r>
              <a:rPr lang="es-ES" dirty="0" err="1" smtClean="0"/>
              <a:t>undersampling</a:t>
            </a:r>
            <a:endParaRPr lang="es-ES" dirty="0"/>
          </a:p>
          <a:p>
            <a:r>
              <a:rPr lang="es-ES" dirty="0" smtClean="0"/>
              <a:t>Podría coger más </a:t>
            </a:r>
            <a:r>
              <a:rPr lang="es-ES" dirty="0" err="1" smtClean="0"/>
              <a:t>patches</a:t>
            </a:r>
            <a:r>
              <a:rPr lang="es-ES" dirty="0" smtClean="0"/>
              <a:t> y hacer fine </a:t>
            </a:r>
            <a:r>
              <a:rPr lang="es-ES" dirty="0" err="1" smtClean="0"/>
              <a:t>tuning</a:t>
            </a:r>
            <a:endParaRPr lang="es-ES" dirty="0"/>
          </a:p>
        </p:txBody>
      </p:sp>
      <p:pic>
        <p:nvPicPr>
          <p:cNvPr id="5" name="Imagen 4"/>
          <p:cNvPicPr>
            <a:picLocks noChangeAspect="1"/>
          </p:cNvPicPr>
          <p:nvPr/>
        </p:nvPicPr>
        <p:blipFill>
          <a:blip r:embed="rId2"/>
          <a:stretch>
            <a:fillRect/>
          </a:stretch>
        </p:blipFill>
        <p:spPr>
          <a:xfrm>
            <a:off x="838200" y="1825625"/>
            <a:ext cx="3886537" cy="4298052"/>
          </a:xfrm>
          <a:prstGeom prst="rect">
            <a:avLst/>
          </a:prstGeom>
        </p:spPr>
      </p:pic>
    </p:spTree>
    <p:extLst>
      <p:ext uri="{BB962C8B-B14F-4D97-AF65-F5344CB8AC3E}">
        <p14:creationId xmlns:p14="http://schemas.microsoft.com/office/powerpoint/2010/main" val="2353490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10CV</a:t>
            </a:r>
            <a:endParaRPr lang="es-ES" dirty="0"/>
          </a:p>
        </p:txBody>
      </p:sp>
      <p:sp>
        <p:nvSpPr>
          <p:cNvPr id="3" name="Marcador de contenido 2"/>
          <p:cNvSpPr>
            <a:spLocks noGrp="1"/>
          </p:cNvSpPr>
          <p:nvPr>
            <p:ph idx="1"/>
          </p:nvPr>
        </p:nvSpPr>
        <p:spPr/>
        <p:txBody>
          <a:bodyPr/>
          <a:lstStyle/>
          <a:p>
            <a:r>
              <a:rPr lang="es-ES" dirty="0" smtClean="0"/>
              <a:t>(333 negativas +183 positivas)</a:t>
            </a:r>
          </a:p>
          <a:p>
            <a:endParaRPr lang="es-ES" dirty="0"/>
          </a:p>
          <a:p>
            <a:r>
              <a:rPr lang="es-ES" dirty="0" smtClean="0"/>
              <a:t>ACC = 0.9888</a:t>
            </a:r>
          </a:p>
          <a:p>
            <a:r>
              <a:rPr lang="es-ES" dirty="0" smtClean="0"/>
              <a:t>F1 = 0.9914</a:t>
            </a:r>
          </a:p>
          <a:p>
            <a:endParaRPr lang="es-ES" dirty="0"/>
          </a:p>
          <a:p>
            <a:r>
              <a:rPr lang="es-ES" dirty="0" smtClean="0"/>
              <a:t>6 Falsos positivos</a:t>
            </a:r>
            <a:endParaRPr lang="es-ES" dirty="0"/>
          </a:p>
          <a:p>
            <a:endParaRPr lang="es-ES" dirty="0"/>
          </a:p>
        </p:txBody>
      </p:sp>
      <p:pic>
        <p:nvPicPr>
          <p:cNvPr id="4" name="Imagen 3"/>
          <p:cNvPicPr>
            <a:picLocks noChangeAspect="1"/>
          </p:cNvPicPr>
          <p:nvPr/>
        </p:nvPicPr>
        <p:blipFill>
          <a:blip r:embed="rId2"/>
          <a:stretch>
            <a:fillRect/>
          </a:stretch>
        </p:blipFill>
        <p:spPr>
          <a:xfrm>
            <a:off x="5964835" y="1930556"/>
            <a:ext cx="5142876" cy="3657407"/>
          </a:xfrm>
          <a:prstGeom prst="rect">
            <a:avLst/>
          </a:prstGeom>
        </p:spPr>
      </p:pic>
    </p:spTree>
    <p:extLst>
      <p:ext uri="{BB962C8B-B14F-4D97-AF65-F5344CB8AC3E}">
        <p14:creationId xmlns:p14="http://schemas.microsoft.com/office/powerpoint/2010/main" val="1515107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Problemas</a:t>
            </a:r>
            <a:endParaRPr lang="es-ES" dirty="0"/>
          </a:p>
        </p:txBody>
      </p:sp>
      <p:sp>
        <p:nvSpPr>
          <p:cNvPr id="3" name="Marcador de contenido 2"/>
          <p:cNvSpPr>
            <a:spLocks noGrp="1"/>
          </p:cNvSpPr>
          <p:nvPr>
            <p:ph idx="1"/>
          </p:nvPr>
        </p:nvSpPr>
        <p:spPr/>
        <p:txBody>
          <a:bodyPr>
            <a:normAutofit fontScale="85000" lnSpcReduction="20000"/>
          </a:bodyPr>
          <a:lstStyle/>
          <a:p>
            <a:r>
              <a:rPr lang="es-ES" dirty="0" smtClean="0"/>
              <a:t>Resultados muy buenos</a:t>
            </a:r>
          </a:p>
          <a:p>
            <a:pPr>
              <a:buFontTx/>
              <a:buChar char="-"/>
            </a:pPr>
            <a:r>
              <a:rPr lang="es-ES" dirty="0" smtClean="0"/>
              <a:t>Hay espacio para mejora usando </a:t>
            </a:r>
            <a:r>
              <a:rPr lang="es-ES" dirty="0" err="1" smtClean="0"/>
              <a:t>RNASeq</a:t>
            </a:r>
            <a:r>
              <a:rPr lang="es-ES" dirty="0" smtClean="0"/>
              <a:t>?</a:t>
            </a:r>
          </a:p>
          <a:p>
            <a:pPr>
              <a:buFontTx/>
              <a:buChar char="-"/>
            </a:pPr>
            <a:endParaRPr lang="es-ES" dirty="0"/>
          </a:p>
          <a:p>
            <a:r>
              <a:rPr lang="es-ES" dirty="0" smtClean="0"/>
              <a:t>Paquete </a:t>
            </a:r>
            <a:r>
              <a:rPr lang="es-ES" dirty="0" err="1" smtClean="0"/>
              <a:t>KnowSeq</a:t>
            </a:r>
            <a:r>
              <a:rPr lang="es-ES" dirty="0" smtClean="0"/>
              <a:t> está anticuado para el nuevo formato de COUNTS de GDC</a:t>
            </a:r>
          </a:p>
          <a:p>
            <a:pPr>
              <a:buFontTx/>
              <a:buChar char="-"/>
            </a:pPr>
            <a:r>
              <a:rPr lang="es-ES" dirty="0" smtClean="0"/>
              <a:t>Intentando adaptarlo</a:t>
            </a:r>
          </a:p>
          <a:p>
            <a:pPr>
              <a:buFontTx/>
              <a:buChar char="-"/>
            </a:pPr>
            <a:r>
              <a:rPr lang="es-ES" dirty="0" smtClean="0"/>
              <a:t>Peleándome con R y con el paquete </a:t>
            </a:r>
            <a:r>
              <a:rPr lang="es-ES" dirty="0" err="1" smtClean="0"/>
              <a:t>KnowSeq</a:t>
            </a:r>
            <a:endParaRPr lang="es-ES" dirty="0" smtClean="0"/>
          </a:p>
          <a:p>
            <a:pPr>
              <a:buFontTx/>
              <a:buChar char="-"/>
            </a:pPr>
            <a:endParaRPr lang="es-ES" dirty="0"/>
          </a:p>
          <a:p>
            <a:r>
              <a:rPr lang="es-ES" dirty="0" smtClean="0"/>
              <a:t>Integración de </a:t>
            </a:r>
            <a:r>
              <a:rPr lang="es-ES" dirty="0" err="1" smtClean="0"/>
              <a:t>GTEx</a:t>
            </a:r>
            <a:r>
              <a:rPr lang="es-ES" dirty="0" smtClean="0"/>
              <a:t> con GDC? </a:t>
            </a:r>
            <a:r>
              <a:rPr lang="es-ES" dirty="0" err="1" smtClean="0"/>
              <a:t>Batch</a:t>
            </a:r>
            <a:r>
              <a:rPr lang="es-ES" dirty="0" smtClean="0"/>
              <a:t> </a:t>
            </a:r>
            <a:r>
              <a:rPr lang="es-ES" dirty="0" err="1" smtClean="0"/>
              <a:t>effect</a:t>
            </a:r>
            <a:r>
              <a:rPr lang="es-ES" dirty="0" smtClean="0"/>
              <a:t> </a:t>
            </a:r>
            <a:r>
              <a:rPr lang="es-ES" dirty="0" err="1" smtClean="0"/>
              <a:t>correction</a:t>
            </a:r>
            <a:r>
              <a:rPr lang="es-ES" dirty="0" smtClean="0"/>
              <a:t>?</a:t>
            </a:r>
          </a:p>
          <a:p>
            <a:endParaRPr lang="es-ES" dirty="0"/>
          </a:p>
          <a:p>
            <a:r>
              <a:rPr lang="es-ES" dirty="0" smtClean="0"/>
              <a:t>En GDC y </a:t>
            </a:r>
            <a:r>
              <a:rPr lang="es-ES" dirty="0" err="1" smtClean="0"/>
              <a:t>GTEx</a:t>
            </a:r>
            <a:r>
              <a:rPr lang="es-ES" dirty="0" smtClean="0"/>
              <a:t> los genes tienen la siguiente </a:t>
            </a:r>
            <a:r>
              <a:rPr lang="es-ES"/>
              <a:t>forma ENSG00000000457.14 y ENSG00000002586.20_PAR_Y, </a:t>
            </a:r>
            <a:r>
              <a:rPr lang="es-ES" dirty="0" smtClean="0"/>
              <a:t>esto </a:t>
            </a:r>
            <a:r>
              <a:rPr lang="es-ES" smtClean="0"/>
              <a:t>da problemas</a:t>
            </a:r>
            <a:endParaRPr lang="es-ES" dirty="0" smtClean="0"/>
          </a:p>
          <a:p>
            <a:endParaRPr lang="es-ES" dirty="0" smtClean="0"/>
          </a:p>
          <a:p>
            <a:pPr marL="0" indent="0">
              <a:buNone/>
            </a:pPr>
            <a:endParaRPr lang="es-ES" dirty="0"/>
          </a:p>
        </p:txBody>
      </p:sp>
    </p:spTree>
    <p:extLst>
      <p:ext uri="{BB962C8B-B14F-4D97-AF65-F5344CB8AC3E}">
        <p14:creationId xmlns:p14="http://schemas.microsoft.com/office/powerpoint/2010/main" val="14978125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77392"/>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05/09/22</a:t>
            </a:r>
            <a:endParaRPr lang="es-ES" dirty="0"/>
          </a:p>
        </p:txBody>
      </p:sp>
    </p:spTree>
    <p:extLst>
      <p:ext uri="{BB962C8B-B14F-4D97-AF65-F5344CB8AC3E}">
        <p14:creationId xmlns:p14="http://schemas.microsoft.com/office/powerpoint/2010/main" val="2593192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Resumen:</a:t>
            </a:r>
            <a:endParaRPr lang="es-ES" dirty="0"/>
          </a:p>
        </p:txBody>
      </p:sp>
      <p:sp>
        <p:nvSpPr>
          <p:cNvPr id="3" name="Marcador de contenido 2"/>
          <p:cNvSpPr>
            <a:spLocks noGrp="1"/>
          </p:cNvSpPr>
          <p:nvPr>
            <p:ph idx="1"/>
          </p:nvPr>
        </p:nvSpPr>
        <p:spPr/>
        <p:txBody>
          <a:bodyPr/>
          <a:lstStyle/>
          <a:p>
            <a:pPr marL="0" indent="0">
              <a:buNone/>
            </a:pPr>
            <a:r>
              <a:rPr lang="es-ES" dirty="0" smtClean="0"/>
              <a:t>Dos posibles problemas para estudiar:</a:t>
            </a:r>
          </a:p>
          <a:p>
            <a:pPr marL="0" indent="0">
              <a:buNone/>
            </a:pPr>
            <a:endParaRPr lang="es-ES" dirty="0"/>
          </a:p>
          <a:p>
            <a:r>
              <a:rPr lang="es-ES" dirty="0"/>
              <a:t>Problema A:</a:t>
            </a:r>
          </a:p>
          <a:p>
            <a:pPr marL="0" indent="0">
              <a:buNone/>
            </a:pPr>
            <a:r>
              <a:rPr lang="es-ES" dirty="0"/>
              <a:t>Fusionar </a:t>
            </a:r>
            <a:r>
              <a:rPr lang="es-ES" dirty="0" err="1"/>
              <a:t>RNASeq+Imágenes</a:t>
            </a:r>
            <a:r>
              <a:rPr lang="es-ES" dirty="0"/>
              <a:t> usando las bases </a:t>
            </a:r>
            <a:r>
              <a:rPr lang="es-ES" dirty="0" err="1"/>
              <a:t>GTEx</a:t>
            </a:r>
            <a:r>
              <a:rPr lang="es-ES" dirty="0"/>
              <a:t> y </a:t>
            </a:r>
            <a:r>
              <a:rPr lang="es-ES" dirty="0" smtClean="0"/>
              <a:t>GDC</a:t>
            </a:r>
          </a:p>
          <a:p>
            <a:endParaRPr lang="es-ES" dirty="0" smtClean="0"/>
          </a:p>
          <a:p>
            <a:r>
              <a:rPr lang="es-ES" dirty="0" smtClean="0"/>
              <a:t>Problema B: </a:t>
            </a:r>
          </a:p>
          <a:p>
            <a:pPr marL="0" indent="0">
              <a:buNone/>
            </a:pPr>
            <a:r>
              <a:rPr lang="es-ES" dirty="0" smtClean="0"/>
              <a:t>Estadio </a:t>
            </a:r>
            <a:r>
              <a:rPr lang="es-ES" dirty="0"/>
              <a:t>de cáncer &lt;=IIA y &gt;</a:t>
            </a:r>
            <a:r>
              <a:rPr lang="es-ES" dirty="0" smtClean="0"/>
              <a:t>IIA usando </a:t>
            </a:r>
            <a:r>
              <a:rPr lang="es-ES" dirty="0" err="1" smtClean="0"/>
              <a:t>RNASeq</a:t>
            </a:r>
            <a:endParaRPr lang="es-ES" dirty="0" smtClean="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284988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A: (WSI)</a:t>
            </a:r>
            <a:endParaRPr lang="es-ES" dirty="0"/>
          </a:p>
        </p:txBody>
      </p:sp>
      <p:sp>
        <p:nvSpPr>
          <p:cNvPr id="3" name="Marcador de contenido 2"/>
          <p:cNvSpPr>
            <a:spLocks noGrp="1"/>
          </p:cNvSpPr>
          <p:nvPr>
            <p:ph idx="1"/>
          </p:nvPr>
        </p:nvSpPr>
        <p:spPr/>
        <p:txBody>
          <a:bodyPr/>
          <a:lstStyle/>
          <a:p>
            <a:pPr marL="0" indent="0">
              <a:buNone/>
            </a:pPr>
            <a:r>
              <a:rPr lang="es-ES" dirty="0" smtClean="0"/>
              <a:t>Resultados 10CV</a:t>
            </a:r>
          </a:p>
          <a:p>
            <a:pPr marL="0" indent="0">
              <a:buNone/>
            </a:pPr>
            <a:endParaRPr lang="es-ES" dirty="0" smtClean="0"/>
          </a:p>
          <a:p>
            <a:r>
              <a:rPr lang="es-ES" dirty="0" smtClean="0"/>
              <a:t>(333 negativas +183 positivas)</a:t>
            </a:r>
          </a:p>
          <a:p>
            <a:endParaRPr lang="es-ES" dirty="0"/>
          </a:p>
          <a:p>
            <a:r>
              <a:rPr lang="es-ES" dirty="0" smtClean="0"/>
              <a:t>ACC = 0.9888</a:t>
            </a:r>
          </a:p>
          <a:p>
            <a:r>
              <a:rPr lang="es-ES" dirty="0" smtClean="0"/>
              <a:t>F1 = 0.9914</a:t>
            </a:r>
          </a:p>
          <a:p>
            <a:endParaRPr lang="es-ES" dirty="0"/>
          </a:p>
          <a:p>
            <a:r>
              <a:rPr lang="es-ES" dirty="0" smtClean="0"/>
              <a:t>6 Falsos positivos</a:t>
            </a:r>
            <a:endParaRPr lang="es-ES" dirty="0"/>
          </a:p>
          <a:p>
            <a:endParaRPr lang="es-ES" dirty="0"/>
          </a:p>
        </p:txBody>
      </p:sp>
      <p:pic>
        <p:nvPicPr>
          <p:cNvPr id="4" name="Imagen 3"/>
          <p:cNvPicPr>
            <a:picLocks noChangeAspect="1"/>
          </p:cNvPicPr>
          <p:nvPr/>
        </p:nvPicPr>
        <p:blipFill>
          <a:blip r:embed="rId2"/>
          <a:stretch>
            <a:fillRect/>
          </a:stretch>
        </p:blipFill>
        <p:spPr>
          <a:xfrm>
            <a:off x="5964835" y="1930556"/>
            <a:ext cx="5142876" cy="3657407"/>
          </a:xfrm>
          <a:prstGeom prst="rect">
            <a:avLst/>
          </a:prstGeom>
        </p:spPr>
      </p:pic>
    </p:spTree>
    <p:extLst>
      <p:ext uri="{BB962C8B-B14F-4D97-AF65-F5344CB8AC3E}">
        <p14:creationId xmlns:p14="http://schemas.microsoft.com/office/powerpoint/2010/main" val="33128389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A: (</a:t>
            </a:r>
            <a:r>
              <a:rPr lang="es-ES" dirty="0" err="1" smtClean="0"/>
              <a:t>RNASeq</a:t>
            </a:r>
            <a:r>
              <a:rPr lang="es-ES" dirty="0" smtClean="0"/>
              <a:t>)</a:t>
            </a:r>
            <a:endParaRPr lang="es-ES" dirty="0"/>
          </a:p>
        </p:txBody>
      </p:sp>
      <p:sp>
        <p:nvSpPr>
          <p:cNvPr id="3" name="Marcador de contenido 2"/>
          <p:cNvSpPr>
            <a:spLocks noGrp="1"/>
          </p:cNvSpPr>
          <p:nvPr>
            <p:ph idx="1"/>
          </p:nvPr>
        </p:nvSpPr>
        <p:spPr/>
        <p:txBody>
          <a:bodyPr/>
          <a:lstStyle/>
          <a:p>
            <a:r>
              <a:rPr lang="es-ES" dirty="0" smtClean="0"/>
              <a:t>Fusión de dos bases de datos con </a:t>
            </a:r>
            <a:r>
              <a:rPr lang="es-ES" dirty="0" err="1" smtClean="0"/>
              <a:t>preprocesamiento</a:t>
            </a:r>
            <a:r>
              <a:rPr lang="es-ES" dirty="0" smtClean="0"/>
              <a:t> distinto:</a:t>
            </a:r>
          </a:p>
          <a:p>
            <a:pPr marL="0" indent="0">
              <a:buNone/>
            </a:pPr>
            <a:r>
              <a:rPr lang="es-ES" b="1" dirty="0" err="1"/>
              <a:t>Unifying</a:t>
            </a:r>
            <a:r>
              <a:rPr lang="es-ES" b="1" dirty="0"/>
              <a:t> </a:t>
            </a:r>
            <a:r>
              <a:rPr lang="es-ES" b="1" dirty="0" smtClean="0"/>
              <a:t>cáncer </a:t>
            </a:r>
            <a:r>
              <a:rPr lang="en-US" b="1" dirty="0" smtClean="0"/>
              <a:t>and </a:t>
            </a:r>
            <a:r>
              <a:rPr lang="en-US" b="1" dirty="0"/>
              <a:t>normal RNA sequencing </a:t>
            </a:r>
            <a:r>
              <a:rPr lang="en-US" b="1" dirty="0" smtClean="0"/>
              <a:t>data </a:t>
            </a:r>
            <a:r>
              <a:rPr lang="es-ES" b="1" dirty="0" err="1" smtClean="0"/>
              <a:t>from</a:t>
            </a:r>
            <a:r>
              <a:rPr lang="es-ES" b="1" dirty="0" smtClean="0"/>
              <a:t> </a:t>
            </a:r>
            <a:r>
              <a:rPr lang="es-ES" b="1" dirty="0" err="1"/>
              <a:t>different</a:t>
            </a:r>
            <a:r>
              <a:rPr lang="es-ES" b="1" dirty="0"/>
              <a:t> </a:t>
            </a:r>
            <a:r>
              <a:rPr lang="es-ES" b="1" dirty="0" err="1" smtClean="0"/>
              <a:t>sources</a:t>
            </a:r>
            <a:r>
              <a:rPr lang="es-ES" b="1" dirty="0"/>
              <a:t> </a:t>
            </a:r>
            <a:endParaRPr lang="es-ES" b="1" dirty="0" smtClean="0"/>
          </a:p>
          <a:p>
            <a:pPr marL="0" indent="0">
              <a:buNone/>
            </a:pPr>
            <a:r>
              <a:rPr lang="es-ES" dirty="0" smtClean="0"/>
              <a:t>DOI</a:t>
            </a:r>
            <a:r>
              <a:rPr lang="es-ES" dirty="0"/>
              <a:t>: </a:t>
            </a:r>
            <a:r>
              <a:rPr lang="es-ES" dirty="0" smtClean="0"/>
              <a:t>10.1038/sdata.2018.61 (2018)</a:t>
            </a:r>
          </a:p>
          <a:p>
            <a:pPr marL="0" indent="0">
              <a:buNone/>
            </a:pPr>
            <a:endParaRPr lang="es-ES" dirty="0"/>
          </a:p>
          <a:p>
            <a:pPr marL="0" indent="0">
              <a:buNone/>
            </a:pPr>
            <a:r>
              <a:rPr lang="es-ES" dirty="0" smtClean="0"/>
              <a:t>Dos procesos para normalizar las bases de datos:</a:t>
            </a:r>
          </a:p>
          <a:p>
            <a:pPr marL="514350" indent="-514350">
              <a:buAutoNum type="arabicPeriod"/>
            </a:pPr>
            <a:r>
              <a:rPr lang="es-ES" dirty="0" err="1" smtClean="0"/>
              <a:t>Preprocesamiento</a:t>
            </a:r>
            <a:r>
              <a:rPr lang="es-ES" dirty="0" smtClean="0"/>
              <a:t> uniforme.  STAR </a:t>
            </a:r>
            <a:r>
              <a:rPr lang="es-ES" dirty="0" err="1" smtClean="0"/>
              <a:t>Aligment</a:t>
            </a:r>
            <a:r>
              <a:rPr lang="es-ES" dirty="0" smtClean="0"/>
              <a:t> de los datos CRUDOS </a:t>
            </a:r>
          </a:p>
          <a:p>
            <a:pPr marL="514350" indent="-514350">
              <a:buAutoNum type="arabicPeriod"/>
            </a:pPr>
            <a:r>
              <a:rPr lang="es-ES" dirty="0" err="1" smtClean="0"/>
              <a:t>Batch</a:t>
            </a:r>
            <a:r>
              <a:rPr lang="es-ES" dirty="0" smtClean="0"/>
              <a:t> </a:t>
            </a:r>
            <a:r>
              <a:rPr lang="es-ES" dirty="0" err="1" smtClean="0"/>
              <a:t>effect</a:t>
            </a:r>
            <a:r>
              <a:rPr lang="es-ES" dirty="0" smtClean="0"/>
              <a:t> </a:t>
            </a:r>
            <a:r>
              <a:rPr lang="es-ES" dirty="0" err="1" smtClean="0"/>
              <a:t>removal</a:t>
            </a:r>
            <a:r>
              <a:rPr lang="es-ES" dirty="0" smtClean="0"/>
              <a:t>.</a:t>
            </a:r>
          </a:p>
          <a:p>
            <a:pPr marL="0" indent="0">
              <a:buNone/>
            </a:pPr>
            <a:endParaRPr lang="es-ES" dirty="0"/>
          </a:p>
        </p:txBody>
      </p:sp>
    </p:spTree>
    <p:extLst>
      <p:ext uri="{BB962C8B-B14F-4D97-AF65-F5344CB8AC3E}">
        <p14:creationId xmlns:p14="http://schemas.microsoft.com/office/powerpoint/2010/main" val="3337403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en el </a:t>
            </a:r>
            <a:r>
              <a:rPr lang="es-ES" dirty="0" err="1" smtClean="0"/>
              <a:t>paper</a:t>
            </a:r>
            <a:r>
              <a:rPr lang="es-ES" dirty="0" smtClean="0"/>
              <a:t>:</a:t>
            </a:r>
            <a:endParaRPr lang="es-ES" dirty="0"/>
          </a:p>
        </p:txBody>
      </p:sp>
      <p:pic>
        <p:nvPicPr>
          <p:cNvPr id="4" name="Marcador de contenido 3"/>
          <p:cNvPicPr>
            <a:picLocks noGrp="1" noChangeAspect="1"/>
          </p:cNvPicPr>
          <p:nvPr>
            <p:ph idx="1"/>
          </p:nvPr>
        </p:nvPicPr>
        <p:blipFill>
          <a:blip r:embed="rId2"/>
          <a:stretch>
            <a:fillRect/>
          </a:stretch>
        </p:blipFill>
        <p:spPr>
          <a:xfrm>
            <a:off x="838200" y="1939611"/>
            <a:ext cx="9670618" cy="3703641"/>
          </a:xfrm>
          <a:prstGeom prst="rect">
            <a:avLst/>
          </a:prstGeom>
        </p:spPr>
      </p:pic>
    </p:spTree>
    <p:extLst>
      <p:ext uri="{BB962C8B-B14F-4D97-AF65-F5344CB8AC3E}">
        <p14:creationId xmlns:p14="http://schemas.microsoft.com/office/powerpoint/2010/main" val="39602475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 A: (</a:t>
            </a:r>
            <a:r>
              <a:rPr lang="es-ES" dirty="0" err="1"/>
              <a:t>RNASeq</a:t>
            </a:r>
            <a:r>
              <a:rPr lang="es-ES" dirty="0"/>
              <a:t>)</a:t>
            </a:r>
          </a:p>
        </p:txBody>
      </p:sp>
      <p:sp>
        <p:nvSpPr>
          <p:cNvPr id="3" name="Marcador de contenido 2"/>
          <p:cNvSpPr>
            <a:spLocks noGrp="1"/>
          </p:cNvSpPr>
          <p:nvPr>
            <p:ph idx="1"/>
          </p:nvPr>
        </p:nvSpPr>
        <p:spPr/>
        <p:txBody>
          <a:bodyPr/>
          <a:lstStyle/>
          <a:p>
            <a:r>
              <a:rPr lang="es-ES" dirty="0" smtClean="0"/>
              <a:t>Desafortunadamente no tengo acceso a los datos crudos (BAM) por lo que el </a:t>
            </a:r>
            <a:r>
              <a:rPr lang="es-ES" dirty="0" err="1" smtClean="0"/>
              <a:t>preprocesamiento</a:t>
            </a:r>
            <a:r>
              <a:rPr lang="es-ES" dirty="0" smtClean="0"/>
              <a:t> uniforme no es posible, y en el </a:t>
            </a:r>
            <a:r>
              <a:rPr lang="es-ES" dirty="0" err="1" smtClean="0"/>
              <a:t>paper</a:t>
            </a:r>
            <a:r>
              <a:rPr lang="es-ES" dirty="0" smtClean="0"/>
              <a:t> descubren que con corrección del efecto de lotes (</a:t>
            </a:r>
            <a:r>
              <a:rPr lang="es-ES" dirty="0" err="1" smtClean="0"/>
              <a:t>batch</a:t>
            </a:r>
            <a:r>
              <a:rPr lang="es-ES" dirty="0" smtClean="0"/>
              <a:t> </a:t>
            </a:r>
            <a:r>
              <a:rPr lang="es-ES" dirty="0" err="1" smtClean="0"/>
              <a:t>effect</a:t>
            </a:r>
            <a:r>
              <a:rPr lang="es-ES" dirty="0" smtClean="0"/>
              <a:t>) no es suficiente aun así decido comprobarlo.</a:t>
            </a:r>
            <a:endParaRPr lang="es-ES" dirty="0"/>
          </a:p>
        </p:txBody>
      </p:sp>
    </p:spTree>
    <p:extLst>
      <p:ext uri="{BB962C8B-B14F-4D97-AF65-F5344CB8AC3E}">
        <p14:creationId xmlns:p14="http://schemas.microsoft.com/office/powerpoint/2010/main" val="117626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PCA </a:t>
            </a:r>
            <a:r>
              <a:rPr lang="es-ES" dirty="0" err="1" smtClean="0"/>
              <a:t>RNASeq</a:t>
            </a:r>
            <a:endParaRPr lang="es-ES" dirty="0"/>
          </a:p>
        </p:txBody>
      </p:sp>
      <p:sp>
        <p:nvSpPr>
          <p:cNvPr id="3" name="Marcador de contenido 2"/>
          <p:cNvSpPr>
            <a:spLocks noGrp="1"/>
          </p:cNvSpPr>
          <p:nvPr>
            <p:ph idx="1"/>
          </p:nvPr>
        </p:nvSpPr>
        <p:spPr/>
        <p:txBody>
          <a:bodyPr/>
          <a:lstStyle/>
          <a:p>
            <a:r>
              <a:rPr lang="es-ES" dirty="0" smtClean="0"/>
              <a:t>Se toma la expresión diferencial y se hace un análisis de componentes principales de dos componentes para los datos con y sin </a:t>
            </a:r>
            <a:r>
              <a:rPr lang="es-ES" dirty="0" err="1" smtClean="0"/>
              <a:t>batch</a:t>
            </a:r>
            <a:r>
              <a:rPr lang="es-ES" dirty="0" smtClean="0"/>
              <a:t> </a:t>
            </a:r>
            <a:r>
              <a:rPr lang="es-ES" dirty="0" err="1" smtClean="0"/>
              <a:t>effect</a:t>
            </a:r>
            <a:r>
              <a:rPr lang="es-ES" dirty="0" smtClean="0"/>
              <a:t> </a:t>
            </a:r>
            <a:r>
              <a:rPr lang="es-ES" dirty="0" err="1" smtClean="0"/>
              <a:t>removal</a:t>
            </a:r>
            <a:r>
              <a:rPr lang="es-ES" dirty="0" smtClean="0"/>
              <a: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342" y="3681413"/>
            <a:ext cx="3781425" cy="249555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778" y="3681413"/>
            <a:ext cx="3724275" cy="2495550"/>
          </a:xfrm>
          <a:prstGeom prst="rect">
            <a:avLst/>
          </a:prstGeom>
        </p:spPr>
      </p:pic>
    </p:spTree>
    <p:extLst>
      <p:ext uri="{BB962C8B-B14F-4D97-AF65-F5344CB8AC3E}">
        <p14:creationId xmlns:p14="http://schemas.microsoft.com/office/powerpoint/2010/main" val="1948534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PCA </a:t>
            </a:r>
            <a:r>
              <a:rPr lang="es-ES" dirty="0" err="1"/>
              <a:t>RNASeq</a:t>
            </a:r>
            <a:endParaRPr lang="es-ES" dirty="0"/>
          </a:p>
        </p:txBody>
      </p:sp>
      <p:sp>
        <p:nvSpPr>
          <p:cNvPr id="3" name="Marcador de contenido 2"/>
          <p:cNvSpPr>
            <a:spLocks noGrp="1"/>
          </p:cNvSpPr>
          <p:nvPr>
            <p:ph idx="1"/>
          </p:nvPr>
        </p:nvSpPr>
        <p:spPr/>
        <p:txBody>
          <a:bodyPr/>
          <a:lstStyle/>
          <a:p>
            <a:r>
              <a:rPr lang="es-ES" dirty="0"/>
              <a:t>D</a:t>
            </a:r>
            <a:r>
              <a:rPr lang="es-ES" dirty="0" smtClean="0"/>
              <a:t>e </a:t>
            </a:r>
            <a:r>
              <a:rPr lang="es-ES" dirty="0"/>
              <a:t>acuerdo con el artículo las bases de datos bien normalizadas deberían ser </a:t>
            </a:r>
            <a:r>
              <a:rPr lang="es-ES" dirty="0" smtClean="0"/>
              <a:t>similares</a:t>
            </a:r>
            <a:endParaRPr lang="es-ES" dirty="0"/>
          </a:p>
          <a:p>
            <a:endParaRPr lang="es-ES" dirty="0" smtClean="0"/>
          </a:p>
          <a:p>
            <a:r>
              <a:rPr lang="es-ES" dirty="0" smtClean="0"/>
              <a:t>Se confirma que el </a:t>
            </a:r>
            <a:r>
              <a:rPr lang="es-ES" dirty="0" err="1" smtClean="0"/>
              <a:t>preprocesamiento</a:t>
            </a:r>
            <a:r>
              <a:rPr lang="es-ES" dirty="0" smtClean="0"/>
              <a:t> uniforme es una parte vital de la normalización</a:t>
            </a:r>
            <a:endParaRPr lang="es-ES" dirty="0"/>
          </a:p>
          <a:p>
            <a:endParaRPr lang="es-ES" dirty="0"/>
          </a:p>
        </p:txBody>
      </p:sp>
    </p:spTree>
    <p:extLst>
      <p:ext uri="{BB962C8B-B14F-4D97-AF65-F5344CB8AC3E}">
        <p14:creationId xmlns:p14="http://schemas.microsoft.com/office/powerpoint/2010/main" val="24528569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Resumen problema A</a:t>
            </a:r>
            <a:endParaRPr lang="es-ES" dirty="0"/>
          </a:p>
        </p:txBody>
      </p:sp>
      <p:sp>
        <p:nvSpPr>
          <p:cNvPr id="3" name="Marcador de contenido 2"/>
          <p:cNvSpPr>
            <a:spLocks noGrp="1"/>
          </p:cNvSpPr>
          <p:nvPr>
            <p:ph idx="1"/>
          </p:nvPr>
        </p:nvSpPr>
        <p:spPr/>
        <p:txBody>
          <a:bodyPr/>
          <a:lstStyle/>
          <a:p>
            <a:pPr marL="0" indent="0">
              <a:buNone/>
            </a:pPr>
            <a:r>
              <a:rPr lang="es-ES" dirty="0" smtClean="0"/>
              <a:t>Se encuentran dos problema</a:t>
            </a:r>
          </a:p>
          <a:p>
            <a:pPr marL="0" indent="0">
              <a:buNone/>
            </a:pPr>
            <a:endParaRPr lang="es-ES" dirty="0"/>
          </a:p>
          <a:p>
            <a:pPr marL="514350" indent="-514350">
              <a:buAutoNum type="arabicPeriod"/>
            </a:pPr>
            <a:r>
              <a:rPr lang="es-ES" dirty="0" err="1" smtClean="0"/>
              <a:t>Accuracy</a:t>
            </a:r>
            <a:r>
              <a:rPr lang="es-ES" dirty="0" smtClean="0"/>
              <a:t> del 98.9% para solo imágenes, es difícil observar una mejora usando fusión con la expresión de gen</a:t>
            </a:r>
          </a:p>
          <a:p>
            <a:pPr marL="514350" indent="-514350">
              <a:buAutoNum type="arabicPeriod"/>
            </a:pPr>
            <a:r>
              <a:rPr lang="es-ES" dirty="0" smtClean="0"/>
              <a:t>Normalización de los datos no parece posible sin tener acceso a los ficheros BAM</a:t>
            </a:r>
          </a:p>
          <a:p>
            <a:pPr marL="514350" indent="-514350">
              <a:buAutoNum type="arabicPeriod"/>
            </a:pPr>
            <a:endParaRPr lang="es-ES" dirty="0" smtClean="0"/>
          </a:p>
        </p:txBody>
      </p:sp>
    </p:spTree>
    <p:extLst>
      <p:ext uri="{BB962C8B-B14F-4D97-AF65-F5344CB8AC3E}">
        <p14:creationId xmlns:p14="http://schemas.microsoft.com/office/powerpoint/2010/main" val="34185454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Procesamiento de los datos </a:t>
            </a:r>
            <a:r>
              <a:rPr lang="es-ES" dirty="0" smtClean="0"/>
              <a:t>crudos GDC</a:t>
            </a:r>
            <a:endParaRPr lang="es-ES" dirty="0"/>
          </a:p>
        </p:txBody>
      </p:sp>
      <p:pic>
        <p:nvPicPr>
          <p:cNvPr id="4" name="Marcador de contenido 3"/>
          <p:cNvPicPr>
            <a:picLocks noGrp="1" noChangeAspect="1"/>
          </p:cNvPicPr>
          <p:nvPr>
            <p:ph idx="1"/>
          </p:nvPr>
        </p:nvPicPr>
        <p:blipFill>
          <a:blip r:embed="rId2"/>
          <a:stretch>
            <a:fillRect/>
          </a:stretch>
        </p:blipFill>
        <p:spPr>
          <a:xfrm>
            <a:off x="1763654" y="1882750"/>
            <a:ext cx="8664691" cy="4237087"/>
          </a:xfrm>
          <a:prstGeom prst="rect">
            <a:avLst/>
          </a:prstGeom>
        </p:spPr>
      </p:pic>
    </p:spTree>
    <p:extLst>
      <p:ext uri="{BB962C8B-B14F-4D97-AF65-F5344CB8AC3E}">
        <p14:creationId xmlns:p14="http://schemas.microsoft.com/office/powerpoint/2010/main" val="2378024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B:</a:t>
            </a:r>
            <a:endParaRPr lang="es-ES" dirty="0"/>
          </a:p>
        </p:txBody>
      </p:sp>
      <p:sp>
        <p:nvSpPr>
          <p:cNvPr id="3" name="Marcador de contenido 2"/>
          <p:cNvSpPr>
            <a:spLocks noGrp="1"/>
          </p:cNvSpPr>
          <p:nvPr>
            <p:ph idx="1"/>
          </p:nvPr>
        </p:nvSpPr>
        <p:spPr/>
        <p:txBody>
          <a:bodyPr/>
          <a:lstStyle/>
          <a:p>
            <a:pPr marL="0" indent="0">
              <a:buNone/>
            </a:pPr>
            <a:r>
              <a:rPr lang="es-ES" dirty="0" smtClean="0"/>
              <a:t>Interés de este problema</a:t>
            </a:r>
          </a:p>
          <a:p>
            <a:r>
              <a:rPr lang="es-ES" dirty="0" smtClean="0"/>
              <a:t>No existe nada en la bibliografía. </a:t>
            </a:r>
          </a:p>
          <a:p>
            <a:r>
              <a:rPr lang="es-ES" dirty="0" smtClean="0"/>
              <a:t>Posibles aplicaciones clínicas para ver si un tumor se puede operar (</a:t>
            </a:r>
            <a:r>
              <a:rPr lang="es-ES" dirty="0" err="1" smtClean="0"/>
              <a:t>resecable</a:t>
            </a:r>
            <a:r>
              <a:rPr lang="es-ES" dirty="0" smtClean="0"/>
              <a:t> o no </a:t>
            </a:r>
            <a:r>
              <a:rPr lang="es-ES" dirty="0" err="1" smtClean="0"/>
              <a:t>resecable</a:t>
            </a:r>
            <a:r>
              <a:rPr lang="es-ES" dirty="0" smtClean="0"/>
              <a:t>)</a:t>
            </a:r>
          </a:p>
          <a:p>
            <a:r>
              <a:rPr lang="es-ES" dirty="0" smtClean="0"/>
              <a:t>Descubrir si existe o no una expresión diferencial genética para el estadio de cáncer de páncreas</a:t>
            </a:r>
            <a:endParaRPr lang="es-ES" dirty="0"/>
          </a:p>
        </p:txBody>
      </p:sp>
    </p:spTree>
    <p:extLst>
      <p:ext uri="{BB962C8B-B14F-4D97-AF65-F5344CB8AC3E}">
        <p14:creationId xmlns:p14="http://schemas.microsoft.com/office/powerpoint/2010/main" val="4218925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 B:</a:t>
            </a:r>
          </a:p>
        </p:txBody>
      </p:sp>
      <p:sp>
        <p:nvSpPr>
          <p:cNvPr id="3" name="Marcador de contenido 2"/>
          <p:cNvSpPr>
            <a:spLocks noGrp="1"/>
          </p:cNvSpPr>
          <p:nvPr>
            <p:ph idx="1"/>
          </p:nvPr>
        </p:nvSpPr>
        <p:spPr/>
        <p:txBody>
          <a:bodyPr/>
          <a:lstStyle/>
          <a:p>
            <a:r>
              <a:rPr lang="es-ES" dirty="0"/>
              <a:t>No se encuentran genes expresados diferencialmente, se prueba a variar LFC desde 0.5 a 2</a:t>
            </a:r>
          </a:p>
          <a:p>
            <a:endParaRPr lang="es-ES" dirty="0"/>
          </a:p>
        </p:txBody>
      </p:sp>
      <p:sp>
        <p:nvSpPr>
          <p:cNvPr id="4" name="Rectángulo 3"/>
          <p:cNvSpPr/>
          <p:nvPr/>
        </p:nvSpPr>
        <p:spPr>
          <a:xfrm>
            <a:off x="5432452" y="3244334"/>
            <a:ext cx="184731" cy="369332"/>
          </a:xfrm>
          <a:prstGeom prst="rect">
            <a:avLst/>
          </a:prstGeom>
        </p:spPr>
        <p:txBody>
          <a:bodyPr wrap="none">
            <a:spAutoFit/>
          </a:bodyPr>
          <a:lstStyle/>
          <a:p>
            <a:endParaRPr lang="es-ES" dirty="0"/>
          </a:p>
        </p:txBody>
      </p:sp>
    </p:spTree>
    <p:extLst>
      <p:ext uri="{BB962C8B-B14F-4D97-AF65-F5344CB8AC3E}">
        <p14:creationId xmlns:p14="http://schemas.microsoft.com/office/powerpoint/2010/main" val="18171786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Posibles soluciones</a:t>
            </a:r>
            <a:endParaRPr lang="es-ES" dirty="0"/>
          </a:p>
        </p:txBody>
      </p:sp>
      <p:sp>
        <p:nvSpPr>
          <p:cNvPr id="3" name="Marcador de contenido 2"/>
          <p:cNvSpPr>
            <a:spLocks noGrp="1"/>
          </p:cNvSpPr>
          <p:nvPr>
            <p:ph idx="1"/>
          </p:nvPr>
        </p:nvSpPr>
        <p:spPr/>
        <p:txBody>
          <a:bodyPr>
            <a:normAutofit lnSpcReduction="10000"/>
          </a:bodyPr>
          <a:lstStyle/>
          <a:p>
            <a:r>
              <a:rPr lang="es-ES" dirty="0"/>
              <a:t>Intentar obtener acceso a los datos crudos de GDC y GTEX:</a:t>
            </a:r>
          </a:p>
          <a:p>
            <a:pPr lvl="1">
              <a:buFontTx/>
              <a:buChar char="-"/>
            </a:pPr>
            <a:r>
              <a:rPr lang="es-ES" dirty="0"/>
              <a:t>GDC puede tardar semanas en responder, </a:t>
            </a:r>
            <a:r>
              <a:rPr lang="es-ES" dirty="0" err="1"/>
              <a:t>GTEx</a:t>
            </a:r>
            <a:r>
              <a:rPr lang="es-ES" dirty="0"/>
              <a:t> parece responder pronto. </a:t>
            </a:r>
          </a:p>
          <a:p>
            <a:pPr lvl="1">
              <a:buFontTx/>
              <a:buChar char="-"/>
            </a:pPr>
            <a:r>
              <a:rPr lang="es-ES" dirty="0" err="1"/>
              <a:t>Accuracy</a:t>
            </a:r>
            <a:r>
              <a:rPr lang="es-ES" dirty="0"/>
              <a:t> cercano al 100%</a:t>
            </a:r>
          </a:p>
          <a:p>
            <a:pPr marL="0" indent="0">
              <a:buNone/>
            </a:pPr>
            <a:endParaRPr lang="es-ES" dirty="0"/>
          </a:p>
          <a:p>
            <a:r>
              <a:rPr lang="es-ES" dirty="0"/>
              <a:t>Continuar con cáncer </a:t>
            </a:r>
            <a:r>
              <a:rPr lang="es-ES" dirty="0" err="1"/>
              <a:t>colorectal</a:t>
            </a:r>
            <a:r>
              <a:rPr lang="es-ES" dirty="0"/>
              <a:t>:</a:t>
            </a:r>
          </a:p>
          <a:p>
            <a:pPr lvl="1">
              <a:buFontTx/>
              <a:buChar char="-"/>
            </a:pPr>
            <a:r>
              <a:rPr lang="es-ES" dirty="0"/>
              <a:t>No es un problema de 3 clases, no es posible distinguir COAD de READ Por lo que </a:t>
            </a:r>
            <a:r>
              <a:rPr lang="es-ES" dirty="0" err="1"/>
              <a:t>accuracy</a:t>
            </a:r>
            <a:r>
              <a:rPr lang="es-ES" dirty="0"/>
              <a:t> cercano al 100% sin </a:t>
            </a:r>
            <a:r>
              <a:rPr lang="es-ES" dirty="0" err="1"/>
              <a:t>multiómicas</a:t>
            </a:r>
            <a:r>
              <a:rPr lang="es-ES" dirty="0" smtClean="0"/>
              <a:t>.</a:t>
            </a:r>
          </a:p>
          <a:p>
            <a:endParaRPr lang="es-ES" dirty="0"/>
          </a:p>
          <a:p>
            <a:r>
              <a:rPr lang="es-ES" dirty="0" smtClean="0"/>
              <a:t>Hacer problema de pronóstico(?)</a:t>
            </a:r>
            <a:endParaRPr lang="es-ES" sz="2400" dirty="0" smtClean="0"/>
          </a:p>
          <a:p>
            <a:pPr marL="0" indent="0">
              <a:buNone/>
            </a:pPr>
            <a:r>
              <a:rPr lang="es-ES" sz="2400" dirty="0"/>
              <a:t> </a:t>
            </a:r>
            <a:r>
              <a:rPr lang="es-ES" sz="2400" dirty="0" smtClean="0"/>
              <a:t>      -  Están balanceados </a:t>
            </a:r>
            <a:r>
              <a:rPr lang="es-ES" sz="2400" smtClean="0"/>
              <a:t>los datos?</a:t>
            </a:r>
            <a:endParaRPr lang="es-ES" sz="2400" dirty="0"/>
          </a:p>
          <a:p>
            <a:pPr marL="0" indent="0">
              <a:buNone/>
            </a:pPr>
            <a:endParaRPr lang="es-ES" sz="2400" dirty="0" smtClean="0"/>
          </a:p>
          <a:p>
            <a:pPr marL="457200" lvl="1" indent="0">
              <a:buNone/>
            </a:pPr>
            <a:endParaRPr lang="es-ES" dirty="0" smtClean="0"/>
          </a:p>
          <a:p>
            <a:pPr marL="457200" lvl="1" indent="0">
              <a:buNone/>
            </a:pPr>
            <a:endParaRPr lang="es-ES" dirty="0"/>
          </a:p>
        </p:txBody>
      </p:sp>
    </p:spTree>
    <p:extLst>
      <p:ext uri="{BB962C8B-B14F-4D97-AF65-F5344CB8AC3E}">
        <p14:creationId xmlns:p14="http://schemas.microsoft.com/office/powerpoint/2010/main" val="1151012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Enlaces de interés</a:t>
            </a:r>
            <a:endParaRPr lang="es-ES" dirty="0"/>
          </a:p>
        </p:txBody>
      </p:sp>
      <p:sp>
        <p:nvSpPr>
          <p:cNvPr id="3" name="Marcador de contenido 2"/>
          <p:cNvSpPr>
            <a:spLocks noGrp="1"/>
          </p:cNvSpPr>
          <p:nvPr>
            <p:ph idx="1"/>
          </p:nvPr>
        </p:nvSpPr>
        <p:spPr/>
        <p:txBody>
          <a:bodyPr/>
          <a:lstStyle/>
          <a:p>
            <a:pPr marL="0" indent="0">
              <a:buNone/>
            </a:pPr>
            <a:endParaRPr lang="es-ES" dirty="0"/>
          </a:p>
          <a:p>
            <a:r>
              <a:rPr lang="es-ES" dirty="0" smtClean="0"/>
              <a:t>Obtener acceso a datos controlados GDC:</a:t>
            </a:r>
          </a:p>
          <a:p>
            <a:pPr marL="0" indent="0">
              <a:buNone/>
            </a:pPr>
            <a:r>
              <a:rPr lang="es-ES" dirty="0" smtClean="0"/>
              <a:t>https</a:t>
            </a:r>
            <a:r>
              <a:rPr lang="es-ES" dirty="0"/>
              <a:t>://gdc.cancer.gov/access-data/obtaining-access-controlled-data</a:t>
            </a:r>
          </a:p>
        </p:txBody>
      </p:sp>
    </p:spTree>
    <p:extLst>
      <p:ext uri="{BB962C8B-B14F-4D97-AF65-F5344CB8AC3E}">
        <p14:creationId xmlns:p14="http://schemas.microsoft.com/office/powerpoint/2010/main" val="177664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13222</TotalTime>
  <Words>2237</Words>
  <Application>Microsoft Office PowerPoint</Application>
  <PresentationFormat>Panorámica</PresentationFormat>
  <Paragraphs>428</Paragraphs>
  <Slides>77</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77</vt:i4>
      </vt:variant>
    </vt:vector>
  </HeadingPairs>
  <TitlesOfParts>
    <vt:vector size="83"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Cambio del data pipeline</vt:lpstr>
      <vt:lpstr>Entrenamiento con fine tuning y 10CV</vt:lpstr>
      <vt:lpstr>Entrenamiento con fine tuning y 10CV</vt:lpstr>
      <vt:lpstr>Modificar el data pipeline para poder albergar más datos</vt:lpstr>
      <vt:lpstr>Preguntas</vt:lpstr>
      <vt:lpstr>Probability fusion usando F1 para los pesos</vt:lpstr>
      <vt:lpstr>Fusión de datos heterogéneos: </vt:lpstr>
      <vt:lpstr>Preprocesamiento</vt:lpstr>
      <vt:lpstr>Curvas de aprendizaje para todos los datos 90% train 10% val</vt:lpstr>
      <vt:lpstr>Balance de los datos </vt:lpstr>
      <vt:lpstr>Overfitting</vt:lpstr>
      <vt:lpstr>Validation set no representativo</vt:lpstr>
      <vt:lpstr>Val set no representativo</vt:lpstr>
      <vt:lpstr>Problema</vt:lpstr>
      <vt:lpstr>Primer resultado</vt:lpstr>
      <vt:lpstr>Resultados en validation y train</vt:lpstr>
      <vt:lpstr>Clasificador case-wise</vt:lpstr>
      <vt:lpstr>Matriz de confusión</vt:lpstr>
      <vt:lpstr>ROC</vt:lpstr>
      <vt:lpstr>Casos de interés</vt:lpstr>
      <vt:lpstr>Casos de interés</vt:lpstr>
      <vt:lpstr>Por que baja tanto el accuracy de patch-wise a image-wise </vt:lpstr>
      <vt:lpstr>Confundido los image_id y los case_id</vt:lpstr>
      <vt:lpstr>Siguientes pasos</vt:lpstr>
      <vt:lpstr>Fusión de datos heterogéneos: </vt:lpstr>
      <vt:lpstr>Problema: Falta de datos</vt:lpstr>
      <vt:lpstr>TGCA: READ-COAD</vt:lpstr>
      <vt:lpstr>Problema</vt:lpstr>
      <vt:lpstr>Fusión de datos heterogéneos: </vt:lpstr>
      <vt:lpstr>Entrenamiento GDC+GTEx (WSI)</vt:lpstr>
      <vt:lpstr>Entrenamiento Patch-Wise</vt:lpstr>
      <vt:lpstr>Test, Sample-Wise</vt:lpstr>
      <vt:lpstr>Resultados 10CV</vt:lpstr>
      <vt:lpstr>Problemas</vt:lpstr>
      <vt:lpstr>Fusión de datos heterogéneos: </vt:lpstr>
      <vt:lpstr>Resumen:</vt:lpstr>
      <vt:lpstr>Problema A: (WSI)</vt:lpstr>
      <vt:lpstr>Problema A: (RNASeq)</vt:lpstr>
      <vt:lpstr>Resultados en el paper:</vt:lpstr>
      <vt:lpstr>Problema A: (RNASeq)</vt:lpstr>
      <vt:lpstr>PCA RNASeq</vt:lpstr>
      <vt:lpstr>PCA RNASeq</vt:lpstr>
      <vt:lpstr>Resumen problema A</vt:lpstr>
      <vt:lpstr>Procesamiento de los datos crudos GDC</vt:lpstr>
      <vt:lpstr>Problema B:</vt:lpstr>
      <vt:lpstr>Problema B:</vt:lpstr>
      <vt:lpstr>Posibles soluciones</vt:lpstr>
      <vt:lpstr>Enlaces de interés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179</cp:revision>
  <dcterms:created xsi:type="dcterms:W3CDTF">2022-04-25T08:12:57Z</dcterms:created>
  <dcterms:modified xsi:type="dcterms:W3CDTF">2022-09-05T10:21:56Z</dcterms:modified>
</cp:coreProperties>
</file>