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1" r:id="rId7"/>
    <p:sldId id="262" r:id="rId8"/>
    <p:sldId id="263" r:id="rId9"/>
    <p:sldId id="264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F87F-44A1-4E31-9270-0DCDFE5205C5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FC4C-B72E-49EE-850D-9BB576C167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50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F87F-44A1-4E31-9270-0DCDFE5205C5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FC4C-B72E-49EE-850D-9BB576C167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24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F87F-44A1-4E31-9270-0DCDFE5205C5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FC4C-B72E-49EE-850D-9BB576C167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66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F87F-44A1-4E31-9270-0DCDFE5205C5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FC4C-B72E-49EE-850D-9BB576C167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49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F87F-44A1-4E31-9270-0DCDFE5205C5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FC4C-B72E-49EE-850D-9BB576C167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59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F87F-44A1-4E31-9270-0DCDFE5205C5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FC4C-B72E-49EE-850D-9BB576C167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322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F87F-44A1-4E31-9270-0DCDFE5205C5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FC4C-B72E-49EE-850D-9BB576C167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44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F87F-44A1-4E31-9270-0DCDFE5205C5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FC4C-B72E-49EE-850D-9BB576C167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283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F87F-44A1-4E31-9270-0DCDFE5205C5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FC4C-B72E-49EE-850D-9BB576C167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14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F87F-44A1-4E31-9270-0DCDFE5205C5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FC4C-B72E-49EE-850D-9BB576C167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01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F87F-44A1-4E31-9270-0DCDFE5205C5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FC4C-B72E-49EE-850D-9BB576C167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40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2F87F-44A1-4E31-9270-0DCDFE5205C5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5FC4C-B72E-49EE-850D-9BB576C167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09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med.ncbi.nlm.nih.gov/31992588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142439032030615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8-020-76025-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Estudio </a:t>
            </a:r>
            <a:r>
              <a:rPr lang="es-ES" dirty="0" err="1" smtClean="0"/>
              <a:t>multiómico</a:t>
            </a:r>
            <a:r>
              <a:rPr lang="es-ES" dirty="0" smtClean="0"/>
              <a:t> de adenocarcinoma de páncreas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127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/>
              <a:t>Automatic</a:t>
            </a:r>
            <a:r>
              <a:rPr lang="es-ES" b="1" dirty="0"/>
              <a:t> </a:t>
            </a:r>
            <a:r>
              <a:rPr lang="es-ES" b="1" dirty="0" err="1"/>
              <a:t>Pancreatic</a:t>
            </a:r>
            <a:r>
              <a:rPr lang="es-ES" b="1" dirty="0"/>
              <a:t> </a:t>
            </a:r>
            <a:r>
              <a:rPr lang="es-ES" b="1" dirty="0" smtClean="0"/>
              <a:t>Ductal Adenocarcinoma </a:t>
            </a:r>
            <a:r>
              <a:rPr lang="es-ES" b="1" dirty="0" err="1"/>
              <a:t>Detection</a:t>
            </a:r>
            <a:r>
              <a:rPr lang="es-ES" b="1" dirty="0"/>
              <a:t> </a:t>
            </a:r>
            <a:r>
              <a:rPr lang="es-ES" b="1" dirty="0" smtClean="0"/>
              <a:t>in </a:t>
            </a:r>
            <a:r>
              <a:rPr lang="en-US" b="1" dirty="0" smtClean="0"/>
              <a:t>Whole </a:t>
            </a:r>
            <a:r>
              <a:rPr lang="en-US" b="1" dirty="0"/>
              <a:t>Slide Images Using </a:t>
            </a:r>
            <a:r>
              <a:rPr lang="en-US" b="1" dirty="0" smtClean="0"/>
              <a:t>Deep </a:t>
            </a:r>
            <a:r>
              <a:rPr lang="es-ES" b="1" dirty="0" err="1" smtClean="0"/>
              <a:t>Convolutional</a:t>
            </a:r>
            <a:r>
              <a:rPr lang="es-ES" b="1" dirty="0" smtClean="0"/>
              <a:t> </a:t>
            </a:r>
            <a:r>
              <a:rPr lang="es-ES" b="1" dirty="0"/>
              <a:t>Neural </a:t>
            </a:r>
            <a:r>
              <a:rPr lang="es-ES" b="1" dirty="0" smtClean="0"/>
              <a:t>Networks</a:t>
            </a:r>
          </a:p>
          <a:p>
            <a:pPr marL="0" indent="0">
              <a:buNone/>
            </a:pPr>
            <a:r>
              <a:rPr lang="es-ES" i="1" dirty="0" smtClean="0"/>
              <a:t>DOI: 10.3389/fonc.2021.665929</a:t>
            </a:r>
          </a:p>
          <a:p>
            <a:r>
              <a:rPr lang="es-ES" i="1" dirty="0" smtClean="0"/>
              <a:t>Datos: WSI, </a:t>
            </a:r>
            <a:r>
              <a:rPr lang="en-US" dirty="0"/>
              <a:t>Peking Union Medical College </a:t>
            </a:r>
            <a:r>
              <a:rPr lang="en-US" dirty="0" smtClean="0"/>
              <a:t>Hospital</a:t>
            </a:r>
          </a:p>
          <a:p>
            <a:r>
              <a:rPr lang="en-US" dirty="0" smtClean="0"/>
              <a:t>Model: Inception V3</a:t>
            </a:r>
          </a:p>
          <a:p>
            <a:r>
              <a:rPr lang="es-ES" dirty="0" smtClean="0"/>
              <a:t>Clases: Positivo/Negativo</a:t>
            </a:r>
            <a:endParaRPr lang="en-US" dirty="0" smtClean="0"/>
          </a:p>
          <a:p>
            <a:r>
              <a:rPr lang="en-US" dirty="0" err="1" smtClean="0"/>
              <a:t>Resultados</a:t>
            </a:r>
            <a:r>
              <a:rPr lang="en-US" dirty="0" smtClean="0"/>
              <a:t>: 100% Accuracy test set del 20% (47 </a:t>
            </a:r>
            <a:r>
              <a:rPr lang="en-US" dirty="0" err="1" smtClean="0"/>
              <a:t>Imágenes</a:t>
            </a:r>
            <a:r>
              <a:rPr lang="en-U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381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WSI </a:t>
            </a:r>
            <a:r>
              <a:rPr lang="es-ES" dirty="0" err="1" smtClean="0"/>
              <a:t>Pancreas</a:t>
            </a:r>
            <a:r>
              <a:rPr lang="es-ES" smtClean="0"/>
              <a:t> TGCA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https://link.springer.com/chapter/10.1007/978-3-030-32239-7_60</a:t>
            </a:r>
          </a:p>
        </p:txBody>
      </p:sp>
    </p:spTree>
    <p:extLst>
      <p:ext uri="{BB962C8B-B14F-4D97-AF65-F5344CB8AC3E}">
        <p14:creationId xmlns:p14="http://schemas.microsoft.com/office/powerpoint/2010/main" val="1997590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</a:t>
            </a:r>
            <a:r>
              <a:rPr lang="es-ES" dirty="0" smtClean="0"/>
              <a:t>reguntas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Existe un interés médico para predecir estos estadios?</a:t>
            </a:r>
          </a:p>
          <a:p>
            <a:endParaRPr lang="es-ES" dirty="0"/>
          </a:p>
          <a:p>
            <a:r>
              <a:rPr lang="es-ES" dirty="0" smtClean="0"/>
              <a:t>Existe una diferencia genética/de tejido para estos estadios?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298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 A: Diagnóstico usando imágenes y expresión de gen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Utilizar los datos de GDC de imágenes histológicas y expresión de gen de pacientes de cáncer</a:t>
            </a:r>
          </a:p>
          <a:p>
            <a:endParaRPr lang="es-ES" dirty="0" smtClean="0"/>
          </a:p>
          <a:p>
            <a:r>
              <a:rPr lang="es-ES" dirty="0" smtClean="0"/>
              <a:t>Completar con datos de </a:t>
            </a:r>
            <a:r>
              <a:rPr lang="es-ES" dirty="0" err="1" smtClean="0"/>
              <a:t>GTEx</a:t>
            </a:r>
            <a:r>
              <a:rPr lang="es-ES" dirty="0" smtClean="0"/>
              <a:t>, donantes sanos</a:t>
            </a:r>
          </a:p>
        </p:txBody>
      </p:sp>
    </p:spTree>
    <p:extLst>
      <p:ext uri="{BB962C8B-B14F-4D97-AF65-F5344CB8AC3E}">
        <p14:creationId xmlns:p14="http://schemas.microsoft.com/office/powerpoint/2010/main" val="306602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 B: Predicción de </a:t>
            </a:r>
            <a:r>
              <a:rPr lang="es-ES" dirty="0" err="1" smtClean="0"/>
              <a:t>estadío</a:t>
            </a:r>
            <a:r>
              <a:rPr lang="es-ES" dirty="0" smtClean="0"/>
              <a:t> usando cinco datos </a:t>
            </a:r>
            <a:r>
              <a:rPr lang="es-ES" dirty="0" err="1" smtClean="0"/>
              <a:t>ómicos</a:t>
            </a:r>
            <a:r>
              <a:rPr lang="es-ES" dirty="0" smtClean="0"/>
              <a:t> distintos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s-ES" dirty="0" smtClean="0"/>
          </a:p>
          <a:p>
            <a:r>
              <a:rPr lang="es-ES" dirty="0" smtClean="0"/>
              <a:t>Usando los datos de GDC predecir si el cáncer está en </a:t>
            </a:r>
            <a:r>
              <a:rPr lang="es-ES" dirty="0" err="1" smtClean="0"/>
              <a:t>estadío</a:t>
            </a:r>
            <a:r>
              <a:rPr lang="es-ES" dirty="0" smtClean="0"/>
              <a:t> menor o igual a IIA o si es mayor a IIB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Estadio IIA: el tumor mide más de 4 cm y se extiende más allá del páncreas. No se ha diseminado a las arterias, las venas, los ganglios linfáticos u otras partes del cuerpo (T3, N0, M0).</a:t>
            </a:r>
          </a:p>
          <a:p>
            <a:r>
              <a:rPr lang="es-ES" dirty="0" smtClean="0"/>
              <a:t>Estadio IIB: el tumor, de cualquier tamaño, no se ha diseminado a las arterias o venas cercanas. Se ha diseminado a 1 a 3 ganglios linfáticos regionales, pero no a otras partes del cuerpo (T1, T2 o T3; N1; M0).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57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Cantidad de estadios.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3735"/>
            <a:ext cx="4761905" cy="314920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4687"/>
            <a:ext cx="4761905" cy="31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1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Relevancia: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/>
              <a:t>Fusión de información de fuentes heterogéneas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Problema A</a:t>
            </a:r>
          </a:p>
          <a:p>
            <a:r>
              <a:rPr lang="es-ES" dirty="0" smtClean="0"/>
              <a:t>Usar dos bases de datos distintas para páncreas, no hay mucha bibliografía para diagnóstico, pero si para prognosis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smtClean="0"/>
              <a:t>Problema B</a:t>
            </a:r>
          </a:p>
          <a:p>
            <a:r>
              <a:rPr lang="es-ES" dirty="0" smtClean="0"/>
              <a:t>Predicción de estadio para páncreas usando </a:t>
            </a:r>
            <a:r>
              <a:rPr lang="es-ES" dirty="0" err="1" smtClean="0"/>
              <a:t>multiómicas</a:t>
            </a:r>
            <a:endParaRPr lang="es-ES" dirty="0" smtClean="0"/>
          </a:p>
          <a:p>
            <a:r>
              <a:rPr lang="es-ES" dirty="0" smtClean="0"/>
              <a:t>Existe una expresión genética diferencial para el estadio de cáncer? Que estadios se diferencian?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248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Predicted Prognosis of Patients with Pancreatic Cancer by Machine Learning – Yokoyama Et al.</a:t>
            </a:r>
            <a:endParaRPr lang="es-ES" dirty="0" smtClean="0">
              <a:hlinkClick r:id="rId2"/>
            </a:endParaRPr>
          </a:p>
          <a:p>
            <a:pPr marL="0" indent="0">
              <a:buNone/>
            </a:pPr>
            <a:r>
              <a:rPr lang="es-ES" dirty="0" smtClean="0">
                <a:hlinkClick r:id="rId2"/>
              </a:rPr>
              <a:t>https://pubmed.ncbi.nlm.nih.gov/31992588/</a:t>
            </a:r>
            <a:endParaRPr lang="es-ES" dirty="0" smtClean="0"/>
          </a:p>
          <a:p>
            <a:r>
              <a:rPr lang="es-ES" dirty="0" smtClean="0"/>
              <a:t>Datos: DNA </a:t>
            </a:r>
            <a:r>
              <a:rPr lang="es-ES" dirty="0" err="1" smtClean="0"/>
              <a:t>Methylation</a:t>
            </a:r>
            <a:r>
              <a:rPr lang="es-ES" dirty="0" smtClean="0"/>
              <a:t> (Mucinas) MUC</a:t>
            </a:r>
          </a:p>
          <a:p>
            <a:r>
              <a:rPr lang="es-ES" dirty="0" smtClean="0"/>
              <a:t>Clasificadores: SVM, NNET y </a:t>
            </a:r>
            <a:r>
              <a:rPr lang="es-ES" dirty="0" err="1" smtClean="0"/>
              <a:t>Multinom</a:t>
            </a:r>
            <a:r>
              <a:rPr lang="es-ES" dirty="0" smtClean="0"/>
              <a:t> log </a:t>
            </a:r>
            <a:r>
              <a:rPr lang="es-ES" dirty="0" err="1" smtClean="0"/>
              <a:t>reg</a:t>
            </a:r>
            <a:endParaRPr lang="es-ES" dirty="0" smtClean="0"/>
          </a:p>
          <a:p>
            <a:r>
              <a:rPr lang="es-ES" dirty="0" smtClean="0"/>
              <a:t>Clases: non </a:t>
            </a:r>
            <a:r>
              <a:rPr lang="es-ES" dirty="0" err="1" smtClean="0"/>
              <a:t>neoplasm</a:t>
            </a:r>
            <a:r>
              <a:rPr lang="es-ES" dirty="0" smtClean="0"/>
              <a:t> / </a:t>
            </a:r>
            <a:r>
              <a:rPr lang="es-ES" dirty="0" err="1" smtClean="0"/>
              <a:t>neoplasm</a:t>
            </a:r>
            <a:endParaRPr lang="es-ES" dirty="0" smtClean="0"/>
          </a:p>
          <a:p>
            <a:r>
              <a:rPr lang="es-ES" dirty="0" smtClean="0"/>
              <a:t>Resultados:  prognosis</a:t>
            </a:r>
          </a:p>
        </p:txBody>
      </p:sp>
    </p:spTree>
    <p:extLst>
      <p:ext uri="{BB962C8B-B14F-4D97-AF65-F5344CB8AC3E}">
        <p14:creationId xmlns:p14="http://schemas.microsoft.com/office/powerpoint/2010/main" val="280748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 machine learning approach identified a diagnostic model for pancreatic cancer through using circulating microRNA signatures</a:t>
            </a:r>
          </a:p>
          <a:p>
            <a:pPr marL="0" indent="0">
              <a:buNone/>
            </a:pPr>
            <a:r>
              <a:rPr lang="es-ES" dirty="0" smtClean="0">
                <a:hlinkClick r:id="rId2"/>
              </a:rPr>
              <a:t>https://www.sciencedirect.com/science/article/pii/S1424390320306153</a:t>
            </a:r>
            <a:endParaRPr lang="es-ES" dirty="0" smtClean="0"/>
          </a:p>
          <a:p>
            <a:r>
              <a:rPr lang="es-ES" dirty="0" smtClean="0"/>
              <a:t>Datos: </a:t>
            </a:r>
            <a:r>
              <a:rPr lang="es-ES" dirty="0" err="1" smtClean="0"/>
              <a:t>microRNA</a:t>
            </a:r>
            <a:endParaRPr lang="es-ES" dirty="0" smtClean="0"/>
          </a:p>
          <a:p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selection</a:t>
            </a:r>
            <a:r>
              <a:rPr lang="es-ES" dirty="0" smtClean="0"/>
              <a:t>: ANN+PSO y NCA</a:t>
            </a:r>
          </a:p>
          <a:p>
            <a:r>
              <a:rPr lang="es-ES" dirty="0" smtClean="0"/>
              <a:t>Clases: Positivo/Negativo</a:t>
            </a:r>
          </a:p>
          <a:p>
            <a:r>
              <a:rPr lang="es-ES" dirty="0" smtClean="0"/>
              <a:t>Resultados: ACC </a:t>
            </a:r>
            <a:r>
              <a:rPr lang="en-US" dirty="0" smtClean="0"/>
              <a:t>0.93, Sen 0.93, SPE 0.92</a:t>
            </a:r>
            <a:r>
              <a:rPr lang="es-ES" dirty="0" smtClean="0"/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903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Prediction of survival and recurrence in patients with pancreatic cancer by integrating multi-omics data</a:t>
            </a:r>
          </a:p>
          <a:p>
            <a:pPr marL="0" indent="0">
              <a:buNone/>
            </a:pPr>
            <a:r>
              <a:rPr lang="es-ES" dirty="0" smtClean="0">
                <a:hlinkClick r:id="rId2"/>
              </a:rPr>
              <a:t>https://www.nature.com/articles/s41598-020-76025-1</a:t>
            </a:r>
            <a:endParaRPr lang="es-ES" dirty="0" smtClean="0"/>
          </a:p>
          <a:p>
            <a:r>
              <a:rPr lang="es-ES" dirty="0" smtClean="0"/>
              <a:t>Datos: </a:t>
            </a:r>
            <a:r>
              <a:rPr lang="es-ES" dirty="0" err="1" smtClean="0"/>
              <a:t>multiomicos</a:t>
            </a:r>
            <a:r>
              <a:rPr lang="es-ES" dirty="0"/>
              <a:t> </a:t>
            </a:r>
            <a:r>
              <a:rPr lang="es-ES" dirty="0" smtClean="0"/>
              <a:t>(</a:t>
            </a:r>
            <a:r>
              <a:rPr lang="es-ES" dirty="0" err="1" smtClean="0"/>
              <a:t>DNAmet</a:t>
            </a:r>
            <a:r>
              <a:rPr lang="es-ES" dirty="0" smtClean="0"/>
              <a:t>, </a:t>
            </a:r>
            <a:r>
              <a:rPr lang="es-ES" dirty="0" err="1" smtClean="0"/>
              <a:t>mRNA</a:t>
            </a:r>
            <a:r>
              <a:rPr lang="es-ES" dirty="0" smtClean="0"/>
              <a:t> </a:t>
            </a:r>
            <a:r>
              <a:rPr lang="es-ES" dirty="0" err="1" smtClean="0"/>
              <a:t>miRNA</a:t>
            </a:r>
            <a:r>
              <a:rPr lang="es-ES" dirty="0" smtClean="0"/>
              <a:t>, </a:t>
            </a:r>
            <a:r>
              <a:rPr lang="es-ES" dirty="0" err="1" smtClean="0"/>
              <a:t>whole</a:t>
            </a:r>
            <a:r>
              <a:rPr lang="es-ES" dirty="0" smtClean="0"/>
              <a:t> </a:t>
            </a:r>
            <a:r>
              <a:rPr lang="es-ES" dirty="0" err="1" smtClean="0"/>
              <a:t>exome</a:t>
            </a:r>
            <a:r>
              <a:rPr lang="es-ES" dirty="0" smtClean="0"/>
              <a:t> </a:t>
            </a:r>
            <a:r>
              <a:rPr lang="es-ES" dirty="0" err="1" smtClean="0"/>
              <a:t>sequencing</a:t>
            </a:r>
            <a:r>
              <a:rPr lang="es-ES" dirty="0" smtClean="0"/>
              <a:t>) ,TCGA PAAD</a:t>
            </a:r>
          </a:p>
          <a:p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selection</a:t>
            </a:r>
            <a:r>
              <a:rPr lang="es-ES" dirty="0" smtClean="0"/>
              <a:t>: ANN+PSO y NCA</a:t>
            </a:r>
          </a:p>
          <a:p>
            <a:r>
              <a:rPr lang="es-ES" dirty="0" smtClean="0"/>
              <a:t>Resultados: Prognosis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19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 pipeline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538546" cy="4351338"/>
          </a:xfrm>
        </p:spPr>
        <p:txBody>
          <a:bodyPr/>
          <a:lstStyle/>
          <a:p>
            <a:r>
              <a:rPr lang="en-US" b="1" dirty="0" smtClean="0"/>
              <a:t>Prediction of survival and recurrence in patients with pancreatic cancer by integrating multi-omics data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802" y="1046284"/>
            <a:ext cx="3571259" cy="53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55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447</Words>
  <Application>Microsoft Office PowerPoint</Application>
  <PresentationFormat>Panorámica</PresentationFormat>
  <Paragraphs>58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Estudio multiómico de adenocarcinoma de páncreas</vt:lpstr>
      <vt:lpstr>Problema A: Diagnóstico usando imágenes y expresión de gen</vt:lpstr>
      <vt:lpstr>Problema B: Predicción de estadío usando cinco datos ómicos distintos</vt:lpstr>
      <vt:lpstr>Cantidad de estadios.</vt:lpstr>
      <vt:lpstr>Relevancia:</vt:lpstr>
      <vt:lpstr>Bibliografía</vt:lpstr>
      <vt:lpstr>Bibliografía</vt:lpstr>
      <vt:lpstr>Bibliografía</vt:lpstr>
      <vt:lpstr>Data pipeline</vt:lpstr>
      <vt:lpstr>Bibliografía</vt:lpstr>
      <vt:lpstr>WSI Pancreas TGCA</vt:lpstr>
      <vt:lpstr>Preguntas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multiómico de adenocarcinoma de páncreas</dc:title>
  <dc:creator>Alejandro</dc:creator>
  <cp:lastModifiedBy>Alejandro</cp:lastModifiedBy>
  <cp:revision>11</cp:revision>
  <dcterms:created xsi:type="dcterms:W3CDTF">2022-07-08T10:43:46Z</dcterms:created>
  <dcterms:modified xsi:type="dcterms:W3CDTF">2022-07-29T10:15:51Z</dcterms:modified>
</cp:coreProperties>
</file>