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9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78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7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031151/#:~:text=Pancreatic%20ductal%20adenocarcinoma%20(PDAC)%20is%20a%20highly%20aggressive%20lethal%20malignancy,90%25%20of%20pancreatic%20cancer%20cases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1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42439032030615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6025-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2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r>
              <a:rPr lang="es-ES" dirty="0" smtClean="0"/>
              <a:t>- Ningún paquete dedicado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Algunas imágenes tienen una resolución máxima de </a:t>
            </a:r>
            <a:r>
              <a:rPr lang="es-ES" dirty="0"/>
              <a:t>x</a:t>
            </a:r>
            <a:r>
              <a:rPr lang="es-ES" dirty="0" smtClean="0"/>
              <a:t>40 otras x20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 tener distintas resoluciones se hace imposible hacer tiles del mismo tamaño…</a:t>
            </a:r>
          </a:p>
          <a:p>
            <a:r>
              <a:rPr lang="es-ES" dirty="0" smtClean="0"/>
              <a:t>Soluciones: Usar </a:t>
            </a:r>
            <a:r>
              <a:rPr lang="es-ES" dirty="0" err="1" smtClean="0"/>
              <a:t>openslide</a:t>
            </a: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339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ES" dirty="0" smtClean="0"/>
              <a:t>Consigo instalar </a:t>
            </a:r>
            <a:r>
              <a:rPr lang="es-ES" dirty="0" err="1" smtClean="0"/>
              <a:t>Openslide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 smtClean="0"/>
              <a:t>Dividir en </a:t>
            </a:r>
            <a:r>
              <a:rPr lang="es-ES" dirty="0" err="1" smtClean="0"/>
              <a:t>patches</a:t>
            </a:r>
            <a:r>
              <a:rPr lang="es-ES" dirty="0" smtClean="0"/>
              <a:t> y seleccionar los que no son de fondo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Si la validación cruzada es por casos, como sabemos que están bien divididos???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 smtClean="0"/>
              <a:t>Usando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se puede especificar la magnificación deseada en este caso x20</a:t>
            </a:r>
          </a:p>
          <a:p>
            <a:pPr>
              <a:buFontTx/>
              <a:buChar char="-"/>
            </a:pPr>
            <a:r>
              <a:rPr lang="es-ES" dirty="0" smtClean="0"/>
              <a:t>Se cogen tiles de 500X500 similar a los de paco (?), me parece muchos datos, bajar resolución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38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/>
              <a:t>Fusión de datos </a:t>
            </a:r>
            <a:r>
              <a:rPr lang="es-ES" dirty="0" smtClean="0"/>
              <a:t>heterogéneos: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06/05/22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Preprocesamiento</a:t>
            </a:r>
            <a:r>
              <a:rPr lang="es-ES" dirty="0"/>
              <a:t> de WSI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Usando </a:t>
            </a:r>
            <a:r>
              <a:rPr lang="es-ES" dirty="0" err="1" smtClean="0"/>
              <a:t>Openslide</a:t>
            </a:r>
            <a:r>
              <a:rPr lang="es-ES" dirty="0" smtClean="0"/>
              <a:t> y </a:t>
            </a:r>
            <a:r>
              <a:rPr lang="es-ES" dirty="0" err="1" smtClean="0"/>
              <a:t>Large_Image</a:t>
            </a:r>
            <a:r>
              <a:rPr lang="es-ES" dirty="0" smtClean="0"/>
              <a:t>: </a:t>
            </a:r>
            <a:r>
              <a:rPr lang="es-ES" dirty="0" err="1" smtClean="0"/>
              <a:t>magnification</a:t>
            </a:r>
            <a:r>
              <a:rPr lang="es-ES" dirty="0" smtClean="0"/>
              <a:t> = 20</a:t>
            </a:r>
          </a:p>
          <a:p>
            <a:r>
              <a:rPr lang="es-ES" dirty="0" smtClean="0"/>
              <a:t>Generar las clases con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hot</a:t>
            </a:r>
            <a:r>
              <a:rPr lang="es-ES" dirty="0"/>
              <a:t> </a:t>
            </a:r>
            <a:r>
              <a:rPr lang="es-ES" dirty="0" err="1" smtClean="0"/>
              <a:t>encoder</a:t>
            </a:r>
            <a:endParaRPr lang="es-ES" dirty="0" smtClean="0"/>
          </a:p>
          <a:p>
            <a:r>
              <a:rPr lang="es-ES" dirty="0" smtClean="0"/>
              <a:t>Duda:</a:t>
            </a:r>
          </a:p>
          <a:p>
            <a:pPr marL="0" indent="0">
              <a:buNone/>
            </a:pPr>
            <a:r>
              <a:rPr lang="es-ES" dirty="0" smtClean="0"/>
              <a:t>Donde se encuentra la </a:t>
            </a:r>
            <a:r>
              <a:rPr lang="es-ES" dirty="0" err="1" smtClean="0"/>
              <a:t>info</a:t>
            </a:r>
            <a:r>
              <a:rPr lang="es-ES" dirty="0" smtClean="0"/>
              <a:t> del tipo de cáncer? Datos clínicos?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err="1" smtClean="0"/>
              <a:t>duct</a:t>
            </a:r>
            <a:r>
              <a:rPr lang="es-ES" dirty="0" smtClean="0"/>
              <a:t> </a:t>
            </a:r>
            <a:r>
              <a:rPr lang="es-ES" dirty="0"/>
              <a:t>= ["</a:t>
            </a:r>
            <a:r>
              <a:rPr lang="es-ES" dirty="0" err="1"/>
              <a:t>Infiltrating</a:t>
            </a:r>
            <a:r>
              <a:rPr lang="es-ES" dirty="0"/>
              <a:t> </a:t>
            </a:r>
            <a:r>
              <a:rPr lang="es-ES" dirty="0" err="1"/>
              <a:t>duct</a:t>
            </a:r>
            <a:r>
              <a:rPr lang="es-ES" dirty="0"/>
              <a:t> </a:t>
            </a:r>
            <a:r>
              <a:rPr lang="es-ES" dirty="0" smtClean="0"/>
              <a:t>carcinoma“]</a:t>
            </a:r>
          </a:p>
          <a:p>
            <a:pPr marL="0" indent="0">
              <a:buNone/>
            </a:pP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 smtClean="0"/>
              <a:t>carc</a:t>
            </a:r>
            <a:r>
              <a:rPr lang="es-ES" dirty="0" smtClean="0"/>
              <a:t> </a:t>
            </a:r>
            <a:r>
              <a:rPr lang="es-ES" dirty="0"/>
              <a:t>= ["</a:t>
            </a:r>
            <a:r>
              <a:rPr lang="es-ES" dirty="0" err="1"/>
              <a:t>Adenocarcinoma</a:t>
            </a:r>
            <a:r>
              <a:rPr lang="es-ES" dirty="0" err="1" smtClean="0"/>
              <a:t>","</a:t>
            </a:r>
            <a:r>
              <a:rPr lang="es-ES" dirty="0" err="1"/>
              <a:t>Adenocarcinoma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mixed</a:t>
            </a:r>
            <a:r>
              <a:rPr lang="es-ES" dirty="0"/>
              <a:t> </a:t>
            </a:r>
            <a:r>
              <a:rPr lang="es-ES" dirty="0" err="1"/>
              <a:t>subtypes</a:t>
            </a:r>
            <a:r>
              <a:rPr lang="es-ES" dirty="0" smtClean="0"/>
              <a:t>", "</a:t>
            </a:r>
            <a:r>
              <a:rPr lang="es-ES" dirty="0" err="1"/>
              <a:t>Neuroendocrine</a:t>
            </a:r>
            <a:r>
              <a:rPr lang="es-ES" dirty="0"/>
              <a:t> carcinoma</a:t>
            </a:r>
            <a:r>
              <a:rPr lang="es-ES" dirty="0" smtClean="0"/>
              <a:t>"]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dirty="0" err="1" smtClean="0"/>
              <a:t>case_id</a:t>
            </a:r>
            <a:r>
              <a:rPr lang="es-ES" dirty="0" smtClean="0"/>
              <a:t> de </a:t>
            </a:r>
            <a:r>
              <a:rPr lang="es-ES" dirty="0" err="1" smtClean="0"/>
              <a:t>clinical</a:t>
            </a:r>
            <a:r>
              <a:rPr lang="es-ES" dirty="0" smtClean="0"/>
              <a:t> no coinciden con los de las imágenes.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21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Solución: Descargarme los datos por separado</a:t>
            </a:r>
          </a:p>
          <a:p>
            <a:pPr>
              <a:buFontTx/>
              <a:buChar char="-"/>
            </a:pPr>
            <a:r>
              <a:rPr lang="es-ES" dirty="0" smtClean="0"/>
              <a:t>Tengo que reestructurar el código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Solución: Intentar entender como funciona </a:t>
            </a:r>
            <a:r>
              <a:rPr lang="es-ES" dirty="0" err="1" smtClean="0"/>
              <a:t>clinical</a:t>
            </a:r>
            <a:r>
              <a:rPr lang="es-ES" dirty="0" smtClean="0"/>
              <a:t> (preguntar a Paco)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35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Debería cambiar de RGBA a RGB? Para normalizar las imágenes conforme a los modelos </a:t>
            </a:r>
            <a:r>
              <a:rPr lang="es-ES" dirty="0" err="1" smtClean="0"/>
              <a:t>preentrenados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1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185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42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81% Positivo 19% Negativo</a:t>
            </a:r>
          </a:p>
          <a:p>
            <a:endParaRPr lang="es-ES" dirty="0" smtClean="0"/>
          </a:p>
          <a:p>
            <a:r>
              <a:rPr lang="es-ES" dirty="0" smtClean="0"/>
              <a:t>Dos tipos mayoritarios, adenomas/adenocarcinomas y ductal cáncer</a:t>
            </a:r>
          </a:p>
          <a:p>
            <a:endParaRPr lang="es-ES" dirty="0" smtClean="0"/>
          </a:p>
          <a:p>
            <a:r>
              <a:rPr lang="es-ES" dirty="0" smtClean="0"/>
              <a:t>No se si tiene sentido hacer un clasificador de 3 clases puesto que no estoy seguro de si son comparables estos cánceres. Creo que la diferencia de los dos es la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0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150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37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80% Positivo 20% Negativo</a:t>
            </a:r>
          </a:p>
          <a:p>
            <a:endParaRPr lang="es-ES" dirty="0" smtClean="0"/>
          </a:p>
          <a:p>
            <a:r>
              <a:rPr lang="en-US" dirty="0" smtClean="0"/>
              <a:t>- It </a:t>
            </a:r>
            <a:r>
              <a:rPr lang="en-US" dirty="0"/>
              <a:t>is the most prevalent type of pancreatic neoplasm, and it is developed in the exocrine compartment and accounts for more than 90% of pancreatic cancer cases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Survival rate lower than 10%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hlinkClick r:id="rId2"/>
              </a:rPr>
              <a:t>https://www.ncbi.nlm.nih.gov/pmc/articles/PMC7031151/#:~:text=Pancreatic%20ductal%20adenocarcinoma%20(PDAC)%20is%20a%20highly%20aggressive%20lethal%20malignancy,90%25%20of%20pancreatic%20cancer%20cases.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802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49.7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4.6 GB 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2.87 TB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980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26 GB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 err="1" smtClean="0"/>
              <a:t>workflow</a:t>
            </a:r>
            <a:r>
              <a:rPr lang="es-ES" dirty="0" smtClean="0"/>
              <a:t> para RNA-SEQ</a:t>
            </a:r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Chimeric</a:t>
            </a:r>
            <a:r>
              <a:rPr lang="es-ES" dirty="0" smtClean="0"/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s-ES" dirty="0" smtClean="0"/>
              <a:t> 5 GB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Genome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Transcriptome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1" name="HTMLCheckbox1" r:id="rId2" imgW="257040" imgH="304920"/>
        </mc:Choice>
        <mc:Fallback>
          <p:control name="HTMLCheckbox1" r:id="rId2" imgW="257040" imgH="304920">
            <p:pic>
              <p:nvPicPr>
                <p:cNvPr id="5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2" name="HTMLCheckbox2" r:id="rId3" imgW="257040" imgH="304920"/>
        </mc:Choice>
        <mc:Fallback>
          <p:control name="HTMLCheckbox2" r:id="rId3" imgW="257040" imgH="304920">
            <p:pic>
              <p:nvPicPr>
                <p:cNvPr id="6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3" name="HTMLCheckbox3" r:id="rId4" imgW="257040" imgH="304920"/>
        </mc:Choice>
        <mc:Fallback>
          <p:control name="HTMLCheckbox3" r:id="rId4" imgW="257040" imgH="304920">
            <p:pic>
              <p:nvPicPr>
                <p:cNvPr id="8" name="HTML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4" name="HTMLCheckbox4" r:id="rId5" imgW="257040" imgH="304920"/>
        </mc:Choice>
        <mc:Fallback>
          <p:control name="HTMLCheckbox4" r:id="rId5" imgW="257040" imgH="304920">
            <p:pic>
              <p:nvPicPr>
                <p:cNvPr id="9" name="HTML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55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(Carcinoma)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29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88% Positivo 12% Negativo</a:t>
            </a:r>
          </a:p>
          <a:p>
            <a:endParaRPr lang="es-ES" dirty="0" smtClean="0"/>
          </a:p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6.1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930 MB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660 GB (Asumo que hay que filtrar de antemano)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175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6.2 GB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8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s-ES" dirty="0" smtClean="0">
              <a:hlinkClick r:id="rId2"/>
            </a:endParaRPr>
          </a:p>
          <a:p>
            <a:r>
              <a:rPr lang="en-US" b="1" dirty="0"/>
              <a:t>Predicted Prognosis of Patients with Pancreatic Cancer by Machine </a:t>
            </a:r>
            <a:r>
              <a:rPr lang="en-US" b="1" dirty="0" smtClean="0"/>
              <a:t>Learning – Yokoyama Et al.</a:t>
            </a: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https://pubmed.ncbi.nlm.nih.gov/31992588/</a:t>
            </a:r>
            <a:endParaRPr lang="es-ES" dirty="0" smtClean="0"/>
          </a:p>
          <a:p>
            <a:r>
              <a:rPr lang="es-ES" dirty="0" smtClean="0"/>
              <a:t>Datos: DNA </a:t>
            </a:r>
            <a:r>
              <a:rPr lang="es-ES" dirty="0" err="1" smtClean="0"/>
              <a:t>Methylation</a:t>
            </a:r>
            <a:endParaRPr lang="es-ES" dirty="0" smtClean="0"/>
          </a:p>
          <a:p>
            <a:r>
              <a:rPr lang="es-ES" dirty="0" smtClean="0"/>
              <a:t>Clasificadores: SVM, NNET y </a:t>
            </a:r>
            <a:r>
              <a:rPr lang="es-ES" dirty="0" err="1"/>
              <a:t>Multinom</a:t>
            </a:r>
            <a:r>
              <a:rPr lang="es-ES" dirty="0"/>
              <a:t> </a:t>
            </a:r>
            <a:r>
              <a:rPr lang="es-ES" dirty="0" smtClean="0"/>
              <a:t>log </a:t>
            </a:r>
            <a:r>
              <a:rPr lang="es-ES" dirty="0" err="1" smtClean="0"/>
              <a:t>reg</a:t>
            </a:r>
            <a:endParaRPr lang="es-ES" dirty="0" smtClean="0"/>
          </a:p>
          <a:p>
            <a:r>
              <a:rPr lang="es-ES" dirty="0" smtClean="0"/>
              <a:t>Clases: non </a:t>
            </a:r>
            <a:r>
              <a:rPr lang="es-ES" dirty="0" err="1" smtClean="0"/>
              <a:t>neoplasm</a:t>
            </a:r>
            <a:r>
              <a:rPr lang="es-ES" dirty="0" smtClean="0"/>
              <a:t> / </a:t>
            </a:r>
            <a:r>
              <a:rPr lang="es-ES" dirty="0" err="1" smtClean="0"/>
              <a:t>neoplasm</a:t>
            </a:r>
            <a:endParaRPr lang="es-ES" dirty="0" smtClean="0"/>
          </a:p>
          <a:p>
            <a:r>
              <a:rPr lang="es-ES" dirty="0" smtClean="0"/>
              <a:t>Resultados:  prognosis</a:t>
            </a:r>
          </a:p>
        </p:txBody>
      </p:sp>
    </p:spTree>
    <p:extLst>
      <p:ext uri="{BB962C8B-B14F-4D97-AF65-F5344CB8AC3E}">
        <p14:creationId xmlns:p14="http://schemas.microsoft.com/office/powerpoint/2010/main" val="22171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A machine learning approach identified a diagnostic model for pancreatic cancer through using circulating microRNA signatures</a:t>
            </a:r>
          </a:p>
          <a:p>
            <a:r>
              <a:rPr lang="es-ES" dirty="0" smtClean="0">
                <a:hlinkClick r:id="rId2"/>
              </a:rPr>
              <a:t>https://www.sciencedirect.com/science/article/pii/S1424390320306153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microRNA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Clases: Positivo/Negativo</a:t>
            </a:r>
          </a:p>
          <a:p>
            <a:r>
              <a:rPr lang="es-ES" dirty="0" smtClean="0"/>
              <a:t>Resultados: ACC </a:t>
            </a:r>
            <a:r>
              <a:rPr lang="en-US" dirty="0" smtClean="0"/>
              <a:t>0.93, Sen 0.93, SPE 0.92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3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/>
              <a:t>Prediction of survival and recurrence in patients with pancreatic cancer by integrating multi-omics </a:t>
            </a:r>
            <a:r>
              <a:rPr lang="en-US" b="1" dirty="0" smtClean="0"/>
              <a:t>data</a:t>
            </a:r>
          </a:p>
          <a:p>
            <a:r>
              <a:rPr lang="es-ES" dirty="0" smtClean="0">
                <a:hlinkClick r:id="rId2"/>
              </a:rPr>
              <a:t>https://www.nature.com/articles/s41598-020-76025-1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multiomicos</a:t>
            </a:r>
            <a:r>
              <a:rPr lang="es-ES" dirty="0" smtClean="0"/>
              <a:t>, TCGA PAAD</a:t>
            </a:r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Resultados: Prognosis</a:t>
            </a:r>
          </a:p>
        </p:txBody>
      </p:sp>
    </p:spTree>
    <p:extLst>
      <p:ext uri="{BB962C8B-B14F-4D97-AF65-F5344CB8AC3E}">
        <p14:creationId xmlns:p14="http://schemas.microsoft.com/office/powerpoint/2010/main" val="256839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dirty="0" smtClean="0"/>
              <a:t>Parece que no hay mucha bibliografía con respecto a diagnóstico de PAAD y mucho menos con fuentes heterogéneas.</a:t>
            </a:r>
          </a:p>
          <a:p>
            <a:r>
              <a:rPr lang="es-ES" dirty="0" smtClean="0"/>
              <a:t>Con respecto a páncreas hay algo más</a:t>
            </a:r>
          </a:p>
        </p:txBody>
      </p:sp>
    </p:spTree>
    <p:extLst>
      <p:ext uri="{BB962C8B-B14F-4D97-AF65-F5344CB8AC3E}">
        <p14:creationId xmlns:p14="http://schemas.microsoft.com/office/powerpoint/2010/main" val="165777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609</Words>
  <Application>Microsoft Office PowerPoint</Application>
  <PresentationFormat>Panorámica</PresentationFormat>
  <Paragraphs>99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Fusión de datos heterogéneos</vt:lpstr>
      <vt:lpstr>TCGA-PAAD</vt:lpstr>
      <vt:lpstr>TCGA-PAAD (Ductal neoplasm)</vt:lpstr>
      <vt:lpstr>TCGA-PAAD (Ductal neoplasm)</vt:lpstr>
      <vt:lpstr>TCGA-PAAD (Carcinoma)</vt:lpstr>
      <vt:lpstr>Bibliografía para páncreas y ML  </vt:lpstr>
      <vt:lpstr>Bibliografía para páncreas y ML  </vt:lpstr>
      <vt:lpstr>Bibliografía para páncreas y ML  </vt:lpstr>
      <vt:lpstr>Conclusiones</vt:lpstr>
      <vt:lpstr>Preprocesamiento de WSI</vt:lpstr>
      <vt:lpstr>Preprocesamiento de WSI</vt:lpstr>
      <vt:lpstr>Preprocesamiento de WSI</vt:lpstr>
      <vt:lpstr>Fusión de datos heterogéneos: </vt:lpstr>
      <vt:lpstr>Preprocesamiento de WSI</vt:lpstr>
      <vt:lpstr>Preprocesamiento de WSI</vt:lpstr>
      <vt:lpstr>Preprocesamiento de WSI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Fusión de datos heterogéneos</dc:title>
  <dc:creator>Windows User</dc:creator>
  <cp:lastModifiedBy>Alejandro</cp:lastModifiedBy>
  <cp:revision>34</cp:revision>
  <dcterms:created xsi:type="dcterms:W3CDTF">2022-04-25T08:12:57Z</dcterms:created>
  <dcterms:modified xsi:type="dcterms:W3CDTF">2022-05-06T09:53:36Z</dcterms:modified>
</cp:coreProperties>
</file>