
<file path=[Content_Types].xml><?xml version="1.0" encoding="utf-8"?>
<Types xmlns="http://schemas.openxmlformats.org/package/2006/content-types">
  <Default Extension="bin" ContentType="application/vnd.ms-office.activeX"/>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embeddings/oleObject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0" r:id="rId6"/>
    <p:sldId id="263" r:id="rId7"/>
    <p:sldId id="264" r:id="rId8"/>
    <p:sldId id="265" r:id="rId9"/>
    <p:sldId id="266" r:id="rId10"/>
    <p:sldId id="268" r:id="rId11"/>
    <p:sldId id="269" r:id="rId12"/>
    <p:sldId id="270" r:id="rId13"/>
    <p:sldId id="267" r:id="rId14"/>
    <p:sldId id="271" r:id="rId15"/>
    <p:sldId id="273" r:id="rId16"/>
    <p:sldId id="272" r:id="rId17"/>
    <p:sldId id="274" r:id="rId18"/>
    <p:sldId id="277" r:id="rId19"/>
    <p:sldId id="275" r:id="rId20"/>
    <p:sldId id="285" r:id="rId21"/>
    <p:sldId id="286" r:id="rId22"/>
    <p:sldId id="281" r:id="rId23"/>
    <p:sldId id="282" r:id="rId24"/>
    <p:sldId id="279" r:id="rId25"/>
    <p:sldId id="283" r:id="rId26"/>
    <p:sldId id="280" r:id="rId27"/>
    <p:sldId id="278" r:id="rId28"/>
    <p:sldId id="284" r:id="rId29"/>
    <p:sldId id="288" r:id="rId30"/>
    <p:sldId id="292" r:id="rId31"/>
    <p:sldId id="293" r:id="rId32"/>
    <p:sldId id="294" r:id="rId33"/>
    <p:sldId id="295" r:id="rId34"/>
    <p:sldId id="290" r:id="rId3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36" autoAdjust="0"/>
    <p:restoredTop sz="94660"/>
  </p:normalViewPr>
  <p:slideViewPr>
    <p:cSldViewPr snapToGrid="0">
      <p:cViewPr varScale="1">
        <p:scale>
          <a:sx n="72" d="100"/>
          <a:sy n="72" d="100"/>
        </p:scale>
        <p:origin x="8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activeX1.xml><?xml version="1.0" encoding="utf-8"?>
<ax:ocx xmlns:ax="http://schemas.microsoft.com/office/2006/activeX" xmlns:r="http://schemas.openxmlformats.org/officeDocument/2006/relationships" ax:classid="{5512D116-5CC6-11CF-8D67-00AA00BDCE1D}" ax:persistence="persistStream" r:id="rId1"/>
</file>

<file path=ppt/activeX/activeX2.xml><?xml version="1.0" encoding="utf-8"?>
<ax:ocx xmlns:ax="http://schemas.microsoft.com/office/2006/activeX" xmlns:r="http://schemas.openxmlformats.org/officeDocument/2006/relationships" ax:classid="{5512D116-5CC6-11CF-8D67-00AA00BDCE1D}" ax:persistence="persistStream" r:id="rId1"/>
</file>

<file path=ppt/activeX/activeX3.xml><?xml version="1.0" encoding="utf-8"?>
<ax:ocx xmlns:ax="http://schemas.microsoft.com/office/2006/activeX" xmlns:r="http://schemas.openxmlformats.org/officeDocument/2006/relationships" ax:classid="{5512D116-5CC6-11CF-8D67-00AA00BDCE1D}" ax:persistence="persistStream" r:id="rId1"/>
</file>

<file path=ppt/activeX/activeX4.xml><?xml version="1.0" encoding="utf-8"?>
<ax:ocx xmlns:ax="http://schemas.microsoft.com/office/2006/activeX" xmlns:r="http://schemas.openxmlformats.org/officeDocument/2006/relationships" ax:classid="{5512D116-5CC6-11CF-8D67-00AA00BDCE1D}" ax:persistence="persistStream" r:id="rId1"/>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E816971E-1CC9-4B1B-B84A-56D45306C128}" type="datetimeFigureOut">
              <a:rPr lang="es-ES" smtClean="0"/>
              <a:t>23/05/2022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4146237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816971E-1CC9-4B1B-B84A-56D45306C128}" type="datetimeFigureOut">
              <a:rPr lang="es-ES" smtClean="0"/>
              <a:t>23/05/2022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429815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816971E-1CC9-4B1B-B84A-56D45306C128}" type="datetimeFigureOut">
              <a:rPr lang="es-ES" smtClean="0"/>
              <a:t>23/05/2022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897190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816971E-1CC9-4B1B-B84A-56D45306C128}" type="datetimeFigureOut">
              <a:rPr lang="es-ES" smtClean="0"/>
              <a:t>23/05/2022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512782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E816971E-1CC9-4B1B-B84A-56D45306C128}" type="datetimeFigureOut">
              <a:rPr lang="es-ES" smtClean="0"/>
              <a:t>23/05/2022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625257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E816971E-1CC9-4B1B-B84A-56D45306C128}" type="datetimeFigureOut">
              <a:rPr lang="es-ES" smtClean="0"/>
              <a:t>23/05/2022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1699690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E816971E-1CC9-4B1B-B84A-56D45306C128}" type="datetimeFigureOut">
              <a:rPr lang="es-ES" smtClean="0"/>
              <a:t>23/05/2022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2548323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E816971E-1CC9-4B1B-B84A-56D45306C128}" type="datetimeFigureOut">
              <a:rPr lang="es-ES" smtClean="0"/>
              <a:t>23/05/2022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2091750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816971E-1CC9-4B1B-B84A-56D45306C128}" type="datetimeFigureOut">
              <a:rPr lang="es-ES" smtClean="0"/>
              <a:t>23/05/2022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203962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816971E-1CC9-4B1B-B84A-56D45306C128}" type="datetimeFigureOut">
              <a:rPr lang="es-ES" smtClean="0"/>
              <a:t>23/05/2022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55677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816971E-1CC9-4B1B-B84A-56D45306C128}" type="datetimeFigureOut">
              <a:rPr lang="es-ES" smtClean="0"/>
              <a:t>23/05/2022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1573829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16971E-1CC9-4B1B-B84A-56D45306C128}" type="datetimeFigureOut">
              <a:rPr lang="es-ES" smtClean="0"/>
              <a:t>23/05/2022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AB213-1F13-484E-B284-A2F9942B48CC}" type="slidenum">
              <a:rPr lang="es-ES" smtClean="0"/>
              <a:t>‹Nº›</a:t>
            </a:fld>
            <a:endParaRPr lang="es-ES"/>
          </a:p>
        </p:txBody>
      </p:sp>
    </p:spTree>
    <p:extLst>
      <p:ext uri="{BB962C8B-B14F-4D97-AF65-F5344CB8AC3E}">
        <p14:creationId xmlns:p14="http://schemas.microsoft.com/office/powerpoint/2010/main" val="129417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link.springer.com/chapter/10.1007/978-3-030-88163-4_29" TargetMode="External"/><Relationship Id="rId2" Type="http://schemas.openxmlformats.org/officeDocument/2006/relationships/hyperlink" Target="https://ieeexplore.ieee.org/abstract/document/839616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ncbi.nlm.nih.gov/pmc/articles/PMC7031151/#:~:text=Pancreatic%20ductal%20adenocarcinoma%20(PDAC)%20is%20a%20highly%20aggressive%20lethal%20malignancy,90%25%20of%20pancreatic%20cancer%20cases."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ntrol" Target="../activeX/activeX2.xml"/><Relationship Id="rId7" Type="http://schemas.openxmlformats.org/officeDocument/2006/relationships/image" Target="../media/image1.wmf"/><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slideLayout" Target="../slideLayouts/slideLayout1.xml"/><Relationship Id="rId5" Type="http://schemas.openxmlformats.org/officeDocument/2006/relationships/control" Target="../activeX/activeX4.xml"/><Relationship Id="rId4" Type="http://schemas.openxmlformats.org/officeDocument/2006/relationships/control" Target="../activeX/activeX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pubmed.ncbi.nlm.nih.gov/31992588/"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sciencedirect.com/science/article/pii/S1424390320306153"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nature.com/articles/s41598-020-76025-1"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Fusión de datos heterogéneos</a:t>
            </a:r>
            <a:endParaRPr lang="es-ES" dirty="0"/>
          </a:p>
        </p:txBody>
      </p:sp>
      <p:sp>
        <p:nvSpPr>
          <p:cNvPr id="3" name="Subtítulo 2"/>
          <p:cNvSpPr>
            <a:spLocks noGrp="1"/>
          </p:cNvSpPr>
          <p:nvPr>
            <p:ph type="subTitle" idx="1"/>
          </p:nvPr>
        </p:nvSpPr>
        <p:spPr/>
        <p:txBody>
          <a:bodyPr/>
          <a:lstStyle/>
          <a:p>
            <a:endParaRPr lang="es-ES" dirty="0"/>
          </a:p>
        </p:txBody>
      </p:sp>
    </p:spTree>
    <p:extLst>
      <p:ext uri="{BB962C8B-B14F-4D97-AF65-F5344CB8AC3E}">
        <p14:creationId xmlns:p14="http://schemas.microsoft.com/office/powerpoint/2010/main" val="3022249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err="1" smtClean="0"/>
              <a:t>Preprocesamiento</a:t>
            </a:r>
            <a:r>
              <a:rPr lang="es-ES" dirty="0" smtClean="0"/>
              <a:t> de WSI</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r>
              <a:rPr lang="es-ES" dirty="0" smtClean="0"/>
              <a:t>- Ningún paquete dedicado</a:t>
            </a:r>
          </a:p>
          <a:p>
            <a:pPr marL="342900" indent="-342900">
              <a:buFontTx/>
              <a:buChar char="-"/>
            </a:pPr>
            <a:r>
              <a:rPr lang="es-ES" dirty="0" smtClean="0"/>
              <a:t>Algunas imágenes tienen una resolución máxima de </a:t>
            </a:r>
            <a:r>
              <a:rPr lang="es-ES" dirty="0"/>
              <a:t>x</a:t>
            </a:r>
            <a:r>
              <a:rPr lang="es-ES" dirty="0" smtClean="0"/>
              <a:t>40 otras x20</a:t>
            </a:r>
          </a:p>
          <a:p>
            <a:pPr marL="342900" indent="-342900">
              <a:buFontTx/>
              <a:buChar char="-"/>
            </a:pPr>
            <a:r>
              <a:rPr lang="es-ES" dirty="0" smtClean="0"/>
              <a:t>Al tener distintas resoluciones se hace imposible hacer tiles del mismo tamaño…</a:t>
            </a:r>
          </a:p>
          <a:p>
            <a:r>
              <a:rPr lang="es-ES" dirty="0" smtClean="0"/>
              <a:t>Soluciones: Usar </a:t>
            </a:r>
            <a:r>
              <a:rPr lang="es-ES" dirty="0" err="1" smtClean="0"/>
              <a:t>openslide</a:t>
            </a:r>
            <a:endParaRPr lang="es-ES" dirty="0" smtClean="0"/>
          </a:p>
          <a:p>
            <a:pPr marL="342900" indent="-342900">
              <a:buFontTx/>
              <a:buChar char="-"/>
            </a:pPr>
            <a:endParaRPr lang="es-ES" dirty="0" smtClean="0"/>
          </a:p>
        </p:txBody>
      </p:sp>
    </p:spTree>
    <p:extLst>
      <p:ext uri="{BB962C8B-B14F-4D97-AF65-F5344CB8AC3E}">
        <p14:creationId xmlns:p14="http://schemas.microsoft.com/office/powerpoint/2010/main" val="3013394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err="1" smtClean="0"/>
              <a:t>Preprocesamiento</a:t>
            </a:r>
            <a:r>
              <a:rPr lang="es-ES" dirty="0" smtClean="0"/>
              <a:t> de WSI</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pPr marL="342900" indent="-342900">
              <a:buFontTx/>
              <a:buChar char="-"/>
            </a:pPr>
            <a:r>
              <a:rPr lang="es-ES" dirty="0" smtClean="0"/>
              <a:t>Consigo instalar </a:t>
            </a:r>
            <a:r>
              <a:rPr lang="es-ES" dirty="0" err="1" smtClean="0"/>
              <a:t>Openslide</a:t>
            </a:r>
            <a:endParaRPr lang="es-ES" dirty="0"/>
          </a:p>
          <a:p>
            <a:pPr marL="342900" indent="-342900">
              <a:buFontTx/>
              <a:buChar char="-"/>
            </a:pPr>
            <a:r>
              <a:rPr lang="es-ES" dirty="0" smtClean="0"/>
              <a:t>Dividir en </a:t>
            </a:r>
            <a:r>
              <a:rPr lang="es-ES" dirty="0" err="1" smtClean="0"/>
              <a:t>patches</a:t>
            </a:r>
            <a:r>
              <a:rPr lang="es-ES" dirty="0" smtClean="0"/>
              <a:t> y seleccionar los que no son de fondo</a:t>
            </a:r>
          </a:p>
          <a:p>
            <a:pPr marL="342900" indent="-342900">
              <a:buFontTx/>
              <a:buChar char="-"/>
            </a:pPr>
            <a:r>
              <a:rPr lang="es-ES" dirty="0" smtClean="0"/>
              <a:t>Si la validación cruzada es por casos, como sabemos que están bien divididos???</a:t>
            </a:r>
          </a:p>
          <a:p>
            <a:pPr marL="342900" indent="-342900">
              <a:buFontTx/>
              <a:buChar char="-"/>
            </a:pPr>
            <a:endParaRPr lang="es-ES" dirty="0" smtClean="0"/>
          </a:p>
        </p:txBody>
      </p:sp>
    </p:spTree>
    <p:extLst>
      <p:ext uri="{BB962C8B-B14F-4D97-AF65-F5344CB8AC3E}">
        <p14:creationId xmlns:p14="http://schemas.microsoft.com/office/powerpoint/2010/main" val="289972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err="1" smtClean="0"/>
              <a:t>Preprocesamiento</a:t>
            </a:r>
            <a:r>
              <a:rPr lang="es-ES" dirty="0" smtClean="0"/>
              <a:t> de WSI</a:t>
            </a:r>
            <a:endParaRPr lang="es-ES" dirty="0"/>
          </a:p>
        </p:txBody>
      </p:sp>
      <p:sp>
        <p:nvSpPr>
          <p:cNvPr id="3" name="Marcador de contenido 2"/>
          <p:cNvSpPr>
            <a:spLocks noGrp="1"/>
          </p:cNvSpPr>
          <p:nvPr>
            <p:ph idx="1"/>
          </p:nvPr>
        </p:nvSpPr>
        <p:spPr/>
        <p:txBody>
          <a:bodyPr/>
          <a:lstStyle/>
          <a:p>
            <a:pPr>
              <a:buFontTx/>
              <a:buChar char="-"/>
            </a:pPr>
            <a:r>
              <a:rPr lang="es-ES" dirty="0" smtClean="0"/>
              <a:t>Usando </a:t>
            </a:r>
            <a:r>
              <a:rPr lang="es-ES" dirty="0" err="1" smtClean="0"/>
              <a:t>large</a:t>
            </a:r>
            <a:r>
              <a:rPr lang="es-ES" dirty="0" smtClean="0"/>
              <a:t> </a:t>
            </a:r>
            <a:r>
              <a:rPr lang="es-ES" dirty="0" err="1" smtClean="0"/>
              <a:t>image</a:t>
            </a:r>
            <a:r>
              <a:rPr lang="es-ES" dirty="0" smtClean="0"/>
              <a:t> se puede especificar la magnificación deseada en este caso x20</a:t>
            </a:r>
          </a:p>
          <a:p>
            <a:pPr>
              <a:buFontTx/>
              <a:buChar char="-"/>
            </a:pPr>
            <a:r>
              <a:rPr lang="es-ES" dirty="0" smtClean="0"/>
              <a:t>Se cogen tiles de 500X500 similar a los de paco (?), me parece muchos datos, bajar resolución</a:t>
            </a:r>
            <a:endParaRPr lang="es-ES" dirty="0"/>
          </a:p>
        </p:txBody>
      </p:sp>
    </p:spTree>
    <p:extLst>
      <p:ext uri="{BB962C8B-B14F-4D97-AF65-F5344CB8AC3E}">
        <p14:creationId xmlns:p14="http://schemas.microsoft.com/office/powerpoint/2010/main" val="1133384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06/05/22</a:t>
            </a:r>
            <a:endParaRPr lang="es-ES" dirty="0"/>
          </a:p>
        </p:txBody>
      </p:sp>
    </p:spTree>
    <p:extLst>
      <p:ext uri="{BB962C8B-B14F-4D97-AF65-F5344CB8AC3E}">
        <p14:creationId xmlns:p14="http://schemas.microsoft.com/office/powerpoint/2010/main" val="98214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Preprocesamiento</a:t>
            </a:r>
            <a:r>
              <a:rPr lang="es-ES" dirty="0"/>
              <a:t> de WSI</a:t>
            </a:r>
          </a:p>
        </p:txBody>
      </p:sp>
      <p:sp>
        <p:nvSpPr>
          <p:cNvPr id="3" name="Marcador de contenido 2"/>
          <p:cNvSpPr>
            <a:spLocks noGrp="1"/>
          </p:cNvSpPr>
          <p:nvPr>
            <p:ph idx="1"/>
          </p:nvPr>
        </p:nvSpPr>
        <p:spPr/>
        <p:txBody>
          <a:bodyPr>
            <a:normAutofit fontScale="92500" lnSpcReduction="10000"/>
          </a:bodyPr>
          <a:lstStyle/>
          <a:p>
            <a:r>
              <a:rPr lang="es-ES" dirty="0" smtClean="0"/>
              <a:t>Usando </a:t>
            </a:r>
            <a:r>
              <a:rPr lang="es-ES" dirty="0" err="1" smtClean="0"/>
              <a:t>Openslide</a:t>
            </a:r>
            <a:r>
              <a:rPr lang="es-ES" dirty="0" smtClean="0"/>
              <a:t> y </a:t>
            </a:r>
            <a:r>
              <a:rPr lang="es-ES" dirty="0" err="1" smtClean="0"/>
              <a:t>Large_Image</a:t>
            </a:r>
            <a:r>
              <a:rPr lang="es-ES" dirty="0" smtClean="0"/>
              <a:t>: </a:t>
            </a:r>
            <a:r>
              <a:rPr lang="es-ES" dirty="0" err="1" smtClean="0"/>
              <a:t>magnification</a:t>
            </a:r>
            <a:r>
              <a:rPr lang="es-ES" dirty="0" smtClean="0"/>
              <a:t> = 20</a:t>
            </a:r>
          </a:p>
          <a:p>
            <a:r>
              <a:rPr lang="es-ES" dirty="0" smtClean="0"/>
              <a:t>Generar las clases con </a:t>
            </a:r>
            <a:r>
              <a:rPr lang="es-ES" dirty="0" err="1" smtClean="0"/>
              <a:t>one</a:t>
            </a:r>
            <a:r>
              <a:rPr lang="es-ES" dirty="0" smtClean="0"/>
              <a:t> </a:t>
            </a:r>
            <a:r>
              <a:rPr lang="es-ES" dirty="0" err="1" smtClean="0"/>
              <a:t>hot</a:t>
            </a:r>
            <a:r>
              <a:rPr lang="es-ES" dirty="0"/>
              <a:t> </a:t>
            </a:r>
            <a:r>
              <a:rPr lang="es-ES" dirty="0" err="1" smtClean="0"/>
              <a:t>encoder</a:t>
            </a:r>
            <a:endParaRPr lang="es-ES" dirty="0" smtClean="0"/>
          </a:p>
          <a:p>
            <a:r>
              <a:rPr lang="es-ES" dirty="0" smtClean="0"/>
              <a:t>Duda:</a:t>
            </a:r>
          </a:p>
          <a:p>
            <a:pPr marL="0" indent="0">
              <a:buNone/>
            </a:pPr>
            <a:r>
              <a:rPr lang="es-ES" dirty="0" smtClean="0"/>
              <a:t>Donde se encuentra la </a:t>
            </a:r>
            <a:r>
              <a:rPr lang="es-ES" dirty="0" err="1" smtClean="0"/>
              <a:t>info</a:t>
            </a:r>
            <a:r>
              <a:rPr lang="es-ES" dirty="0" smtClean="0"/>
              <a:t> del tipo de cáncer? Datos clínicos?</a:t>
            </a:r>
          </a:p>
          <a:p>
            <a:pPr marL="0" indent="0">
              <a:buNone/>
            </a:pPr>
            <a:r>
              <a:rPr lang="es-ES" dirty="0" smtClean="0"/>
              <a:t> </a:t>
            </a:r>
            <a:r>
              <a:rPr lang="es-ES" dirty="0" err="1" smtClean="0"/>
              <a:t>duct</a:t>
            </a:r>
            <a:r>
              <a:rPr lang="es-ES" dirty="0" smtClean="0"/>
              <a:t> </a:t>
            </a:r>
            <a:r>
              <a:rPr lang="es-ES" dirty="0"/>
              <a:t>= ["</a:t>
            </a:r>
            <a:r>
              <a:rPr lang="es-ES" dirty="0" err="1"/>
              <a:t>Infiltrating</a:t>
            </a:r>
            <a:r>
              <a:rPr lang="es-ES" dirty="0"/>
              <a:t> </a:t>
            </a:r>
            <a:r>
              <a:rPr lang="es-ES" dirty="0" err="1"/>
              <a:t>duct</a:t>
            </a:r>
            <a:r>
              <a:rPr lang="es-ES" dirty="0"/>
              <a:t> </a:t>
            </a:r>
            <a:r>
              <a:rPr lang="es-ES" dirty="0" smtClean="0"/>
              <a:t>carcinoma“]</a:t>
            </a:r>
          </a:p>
          <a:p>
            <a:pPr marL="0" indent="0">
              <a:buNone/>
            </a:pPr>
            <a:r>
              <a:rPr lang="es-ES" dirty="0"/>
              <a:t> </a:t>
            </a:r>
            <a:endParaRPr lang="es-ES" dirty="0" smtClean="0"/>
          </a:p>
          <a:p>
            <a:pPr marL="0" indent="0">
              <a:buNone/>
            </a:pPr>
            <a:r>
              <a:rPr lang="es-ES" dirty="0"/>
              <a:t> </a:t>
            </a:r>
            <a:r>
              <a:rPr lang="es-ES" dirty="0" err="1" smtClean="0"/>
              <a:t>carc</a:t>
            </a:r>
            <a:r>
              <a:rPr lang="es-ES" dirty="0" smtClean="0"/>
              <a:t> </a:t>
            </a:r>
            <a:r>
              <a:rPr lang="es-ES" dirty="0"/>
              <a:t>= ["</a:t>
            </a:r>
            <a:r>
              <a:rPr lang="es-ES" dirty="0" err="1"/>
              <a:t>Adenocarcinoma</a:t>
            </a:r>
            <a:r>
              <a:rPr lang="es-ES" dirty="0" err="1" smtClean="0"/>
              <a:t>","</a:t>
            </a:r>
            <a:r>
              <a:rPr lang="es-ES" dirty="0" err="1"/>
              <a:t>Adenocarcinoma</a:t>
            </a:r>
            <a:r>
              <a:rPr lang="es-ES" dirty="0"/>
              <a:t> </a:t>
            </a:r>
            <a:r>
              <a:rPr lang="es-ES" dirty="0" err="1"/>
              <a:t>with</a:t>
            </a:r>
            <a:r>
              <a:rPr lang="es-ES" dirty="0"/>
              <a:t> </a:t>
            </a:r>
            <a:r>
              <a:rPr lang="es-ES" dirty="0" err="1"/>
              <a:t>mixed</a:t>
            </a:r>
            <a:r>
              <a:rPr lang="es-ES" dirty="0"/>
              <a:t> </a:t>
            </a:r>
            <a:r>
              <a:rPr lang="es-ES" dirty="0" err="1"/>
              <a:t>subtypes</a:t>
            </a:r>
            <a:r>
              <a:rPr lang="es-ES" dirty="0" smtClean="0"/>
              <a:t>", "</a:t>
            </a:r>
            <a:r>
              <a:rPr lang="es-ES" dirty="0" err="1"/>
              <a:t>Neuroendocrine</a:t>
            </a:r>
            <a:r>
              <a:rPr lang="es-ES" dirty="0"/>
              <a:t> carcinoma</a:t>
            </a:r>
            <a:r>
              <a:rPr lang="es-ES" dirty="0" smtClean="0"/>
              <a:t>"]</a:t>
            </a:r>
          </a:p>
          <a:p>
            <a:pPr marL="0" indent="0">
              <a:buNone/>
            </a:pPr>
            <a:endParaRPr lang="es-ES" dirty="0" smtClean="0"/>
          </a:p>
          <a:p>
            <a:pPr marL="0" indent="0">
              <a:buNone/>
            </a:pPr>
            <a:r>
              <a:rPr lang="es-ES" dirty="0" smtClean="0"/>
              <a:t>Los </a:t>
            </a:r>
            <a:r>
              <a:rPr lang="es-ES" dirty="0" err="1" smtClean="0"/>
              <a:t>case_id</a:t>
            </a:r>
            <a:r>
              <a:rPr lang="es-ES" dirty="0" smtClean="0"/>
              <a:t> de </a:t>
            </a:r>
            <a:r>
              <a:rPr lang="es-ES" dirty="0" err="1" smtClean="0"/>
              <a:t>clinical</a:t>
            </a:r>
            <a:r>
              <a:rPr lang="es-ES" dirty="0" smtClean="0"/>
              <a:t> no coinciden con los de las imágenes.</a:t>
            </a:r>
            <a:endParaRPr lang="es-ES" dirty="0"/>
          </a:p>
          <a:p>
            <a:endParaRPr lang="es-ES" dirty="0" smtClean="0"/>
          </a:p>
        </p:txBody>
      </p:sp>
    </p:spTree>
    <p:extLst>
      <p:ext uri="{BB962C8B-B14F-4D97-AF65-F5344CB8AC3E}">
        <p14:creationId xmlns:p14="http://schemas.microsoft.com/office/powerpoint/2010/main" val="1802191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Preprocesamiento</a:t>
            </a:r>
            <a:r>
              <a:rPr lang="es-ES" dirty="0" smtClean="0"/>
              <a:t> de WSI</a:t>
            </a:r>
            <a:endParaRPr lang="es-ES" dirty="0"/>
          </a:p>
        </p:txBody>
      </p:sp>
      <p:sp>
        <p:nvSpPr>
          <p:cNvPr id="3" name="Marcador de contenido 2"/>
          <p:cNvSpPr>
            <a:spLocks noGrp="1"/>
          </p:cNvSpPr>
          <p:nvPr>
            <p:ph idx="1"/>
          </p:nvPr>
        </p:nvSpPr>
        <p:spPr/>
        <p:txBody>
          <a:bodyPr/>
          <a:lstStyle/>
          <a:p>
            <a:r>
              <a:rPr lang="es-ES" dirty="0" smtClean="0"/>
              <a:t>Solución: Descargarme los datos por separado</a:t>
            </a:r>
          </a:p>
          <a:p>
            <a:pPr>
              <a:buFontTx/>
              <a:buChar char="-"/>
            </a:pPr>
            <a:r>
              <a:rPr lang="es-ES" dirty="0" smtClean="0"/>
              <a:t>Tengo que reestructurar el código</a:t>
            </a:r>
          </a:p>
          <a:p>
            <a:pPr marL="0" indent="0">
              <a:buNone/>
            </a:pPr>
            <a:endParaRPr lang="es-ES" dirty="0" smtClean="0"/>
          </a:p>
          <a:p>
            <a:pPr marL="0" indent="0">
              <a:buNone/>
            </a:pPr>
            <a:endParaRPr lang="es-ES" dirty="0"/>
          </a:p>
          <a:p>
            <a:r>
              <a:rPr lang="es-ES" dirty="0" smtClean="0"/>
              <a:t>Solución: Intentar entender como funciona </a:t>
            </a:r>
            <a:r>
              <a:rPr lang="es-ES" dirty="0" err="1" smtClean="0"/>
              <a:t>clinical</a:t>
            </a:r>
            <a:r>
              <a:rPr lang="es-ES" dirty="0" smtClean="0"/>
              <a:t> (preguntar a Paco)</a:t>
            </a:r>
          </a:p>
          <a:p>
            <a:pPr marL="0" indent="0">
              <a:buNone/>
            </a:pPr>
            <a:endParaRPr lang="es-ES" dirty="0"/>
          </a:p>
        </p:txBody>
      </p:sp>
    </p:spTree>
    <p:extLst>
      <p:ext uri="{BB962C8B-B14F-4D97-AF65-F5344CB8AC3E}">
        <p14:creationId xmlns:p14="http://schemas.microsoft.com/office/powerpoint/2010/main" val="878359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Preprocesamiento</a:t>
            </a:r>
            <a:r>
              <a:rPr lang="es-ES" dirty="0" smtClean="0"/>
              <a:t> de WSI</a:t>
            </a:r>
            <a:endParaRPr lang="es-ES" dirty="0"/>
          </a:p>
        </p:txBody>
      </p:sp>
      <p:sp>
        <p:nvSpPr>
          <p:cNvPr id="3" name="Marcador de contenido 2"/>
          <p:cNvSpPr>
            <a:spLocks noGrp="1"/>
          </p:cNvSpPr>
          <p:nvPr>
            <p:ph idx="1"/>
          </p:nvPr>
        </p:nvSpPr>
        <p:spPr/>
        <p:txBody>
          <a:bodyPr/>
          <a:lstStyle/>
          <a:p>
            <a:r>
              <a:rPr lang="es-ES" dirty="0" smtClean="0"/>
              <a:t>Debería cambiar de RGBA a RGB? Para normalizar las imágenes conforme a los modelos </a:t>
            </a:r>
            <a:r>
              <a:rPr lang="es-ES" dirty="0" err="1" smtClean="0"/>
              <a:t>preentrenados</a:t>
            </a:r>
            <a:r>
              <a:rPr lang="es-ES" dirty="0"/>
              <a:t>.</a:t>
            </a:r>
          </a:p>
        </p:txBody>
      </p:sp>
    </p:spTree>
    <p:extLst>
      <p:ext uri="{BB962C8B-B14F-4D97-AF65-F5344CB8AC3E}">
        <p14:creationId xmlns:p14="http://schemas.microsoft.com/office/powerpoint/2010/main" val="2371193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13/05/22</a:t>
            </a:r>
            <a:endParaRPr lang="es-ES" dirty="0"/>
          </a:p>
        </p:txBody>
      </p:sp>
    </p:spTree>
    <p:extLst>
      <p:ext uri="{BB962C8B-B14F-4D97-AF65-F5344CB8AC3E}">
        <p14:creationId xmlns:p14="http://schemas.microsoft.com/office/powerpoint/2010/main" val="3135489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Fusión de información</a:t>
            </a:r>
            <a:endParaRPr lang="es-ES" u="sng" dirty="0"/>
          </a:p>
        </p:txBody>
      </p:sp>
      <p:sp>
        <p:nvSpPr>
          <p:cNvPr id="3" name="Marcador de contenido 2"/>
          <p:cNvSpPr>
            <a:spLocks noGrp="1"/>
          </p:cNvSpPr>
          <p:nvPr>
            <p:ph idx="1"/>
          </p:nvPr>
        </p:nvSpPr>
        <p:spPr/>
        <p:txBody>
          <a:bodyPr>
            <a:normAutofit/>
          </a:bodyPr>
          <a:lstStyle/>
          <a:p>
            <a:r>
              <a:rPr lang="es-ES" dirty="0" smtClean="0"/>
              <a:t>Estrategias de late fusión</a:t>
            </a:r>
          </a:p>
          <a:p>
            <a:pPr marL="0" indent="0">
              <a:buNone/>
            </a:pPr>
            <a:r>
              <a:rPr lang="es-ES" dirty="0" smtClean="0"/>
              <a:t>-Sistemas por votos, ponderados o no</a:t>
            </a:r>
          </a:p>
          <a:p>
            <a:pPr marL="0" indent="0">
              <a:buNone/>
            </a:pPr>
            <a:endParaRPr lang="es-ES" dirty="0"/>
          </a:p>
          <a:p>
            <a:pPr marL="0" indent="0">
              <a:buNone/>
            </a:pPr>
            <a:r>
              <a:rPr lang="es-ES" dirty="0" smtClean="0"/>
              <a:t>-Sistemas por promedios de probabilidad, ponderados o no</a:t>
            </a:r>
          </a:p>
          <a:p>
            <a:pPr marL="0" indent="0">
              <a:buNone/>
            </a:pPr>
            <a:endParaRPr lang="es-ES" dirty="0"/>
          </a:p>
          <a:p>
            <a:pPr marL="0" indent="0">
              <a:buNone/>
            </a:pPr>
            <a:r>
              <a:rPr lang="es-ES" dirty="0" smtClean="0"/>
              <a:t>Paco hizo un sistema de promedios ponderados</a:t>
            </a:r>
          </a:p>
        </p:txBody>
      </p:sp>
    </p:spTree>
    <p:extLst>
      <p:ext uri="{BB962C8B-B14F-4D97-AF65-F5344CB8AC3E}">
        <p14:creationId xmlns:p14="http://schemas.microsoft.com/office/powerpoint/2010/main" val="1561775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Fusión de información</a:t>
            </a:r>
            <a:endParaRPr lang="es-ES" u="sng" dirty="0"/>
          </a:p>
        </p:txBody>
      </p:sp>
      <p:sp>
        <p:nvSpPr>
          <p:cNvPr id="3" name="Marcador de contenido 2"/>
          <p:cNvSpPr>
            <a:spLocks noGrp="1"/>
          </p:cNvSpPr>
          <p:nvPr>
            <p:ph idx="1"/>
          </p:nvPr>
        </p:nvSpPr>
        <p:spPr/>
        <p:txBody>
          <a:bodyPr>
            <a:normAutofit fontScale="92500" lnSpcReduction="20000"/>
          </a:bodyPr>
          <a:lstStyle/>
          <a:p>
            <a:r>
              <a:rPr lang="es-ES" dirty="0" err="1" smtClean="0"/>
              <a:t>Feature</a:t>
            </a:r>
            <a:r>
              <a:rPr lang="es-ES" dirty="0" smtClean="0"/>
              <a:t> </a:t>
            </a:r>
            <a:r>
              <a:rPr lang="es-ES" dirty="0" err="1" smtClean="0"/>
              <a:t>level</a:t>
            </a:r>
            <a:r>
              <a:rPr lang="es-ES" dirty="0" smtClean="0"/>
              <a:t> </a:t>
            </a:r>
            <a:r>
              <a:rPr lang="es-ES" dirty="0" err="1" smtClean="0"/>
              <a:t>fusion</a:t>
            </a:r>
            <a:r>
              <a:rPr lang="es-ES" dirty="0" smtClean="0"/>
              <a:t>, fusionar las </a:t>
            </a:r>
            <a:r>
              <a:rPr lang="es-ES" dirty="0" err="1" smtClean="0"/>
              <a:t>features</a:t>
            </a:r>
            <a:r>
              <a:rPr lang="es-ES" dirty="0" smtClean="0"/>
              <a:t> y añadir capas lineales finales y volver a entrenar.</a:t>
            </a:r>
          </a:p>
          <a:p>
            <a:pPr marL="0" indent="0">
              <a:buNone/>
            </a:pPr>
            <a:endParaRPr lang="es-ES" dirty="0" smtClean="0"/>
          </a:p>
          <a:p>
            <a:pPr>
              <a:buFontTx/>
              <a:buChar char="-"/>
            </a:pPr>
            <a:r>
              <a:rPr lang="es-ES" dirty="0" smtClean="0"/>
              <a:t>Problema: </a:t>
            </a:r>
            <a:r>
              <a:rPr lang="es-ES" dirty="0" err="1" smtClean="0"/>
              <a:t>Dimensionalidad</a:t>
            </a:r>
            <a:r>
              <a:rPr lang="es-ES" dirty="0" smtClean="0"/>
              <a:t> de las </a:t>
            </a:r>
            <a:r>
              <a:rPr lang="es-ES" dirty="0" err="1" smtClean="0"/>
              <a:t>features</a:t>
            </a:r>
            <a:r>
              <a:rPr lang="es-ES" dirty="0"/>
              <a:t>.</a:t>
            </a:r>
            <a:endParaRPr lang="es-ES" dirty="0" smtClean="0"/>
          </a:p>
          <a:p>
            <a:pPr marL="0" indent="0">
              <a:buNone/>
            </a:pPr>
            <a:endParaRPr lang="es-ES" dirty="0" smtClean="0"/>
          </a:p>
          <a:p>
            <a:pPr>
              <a:buFontTx/>
              <a:buChar char="-"/>
            </a:pPr>
            <a:r>
              <a:rPr lang="es-ES" dirty="0">
                <a:hlinkClick r:id="rId2"/>
              </a:rPr>
              <a:t>https://</a:t>
            </a:r>
            <a:r>
              <a:rPr lang="es-ES" dirty="0" smtClean="0">
                <a:hlinkClick r:id="rId2"/>
              </a:rPr>
              <a:t>ieeexplore.ieee.org/abstract/document/8396165</a:t>
            </a:r>
            <a:endParaRPr lang="es-ES" dirty="0" smtClean="0"/>
          </a:p>
          <a:p>
            <a:pPr>
              <a:buFontTx/>
              <a:buChar char="-"/>
            </a:pPr>
            <a:r>
              <a:rPr lang="es-ES" dirty="0">
                <a:hlinkClick r:id="rId3"/>
              </a:rPr>
              <a:t>https://</a:t>
            </a:r>
            <a:r>
              <a:rPr lang="es-ES" dirty="0" smtClean="0">
                <a:hlinkClick r:id="rId3"/>
              </a:rPr>
              <a:t>link.springer.com/chapter/10.1007/978-3-030-88163-4_29</a:t>
            </a:r>
            <a:endParaRPr lang="es-ES" dirty="0" smtClean="0"/>
          </a:p>
          <a:p>
            <a:pPr>
              <a:buFontTx/>
              <a:buChar char="-"/>
            </a:pPr>
            <a:r>
              <a:rPr lang="es-ES" dirty="0" smtClean="0"/>
              <a:t>Paco: CNV y </a:t>
            </a:r>
            <a:r>
              <a:rPr lang="es-ES" dirty="0" err="1" smtClean="0"/>
              <a:t>RNASeq</a:t>
            </a:r>
            <a:endParaRPr lang="es-ES" dirty="0"/>
          </a:p>
          <a:p>
            <a:pPr>
              <a:buFontTx/>
              <a:buChar char="-"/>
            </a:pPr>
            <a:endParaRPr lang="es-ES" dirty="0" smtClean="0"/>
          </a:p>
          <a:p>
            <a:pPr marL="0" indent="0">
              <a:buNone/>
            </a:pPr>
            <a:r>
              <a:rPr lang="es-ES" dirty="0" smtClean="0"/>
              <a:t>Esto lo he visto para distintas redes, </a:t>
            </a:r>
            <a:r>
              <a:rPr lang="es-ES" dirty="0" err="1" smtClean="0"/>
              <a:t>stackeadas</a:t>
            </a:r>
            <a:r>
              <a:rPr lang="es-ES" dirty="0" smtClean="0"/>
              <a:t>, pero no distintos datos. Usado en prognosis</a:t>
            </a:r>
          </a:p>
        </p:txBody>
      </p:sp>
    </p:spTree>
    <p:extLst>
      <p:ext uri="{BB962C8B-B14F-4D97-AF65-F5344CB8AC3E}">
        <p14:creationId xmlns:p14="http://schemas.microsoft.com/office/powerpoint/2010/main" val="3705930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TCGA-PAAD</a:t>
            </a:r>
            <a:endParaRPr lang="es-ES" dirty="0"/>
          </a:p>
        </p:txBody>
      </p:sp>
      <p:sp>
        <p:nvSpPr>
          <p:cNvPr id="3" name="Subtítulo 2"/>
          <p:cNvSpPr>
            <a:spLocks noGrp="1"/>
          </p:cNvSpPr>
          <p:nvPr>
            <p:ph type="subTitle" idx="1"/>
          </p:nvPr>
        </p:nvSpPr>
        <p:spPr>
          <a:xfrm>
            <a:off x="1524000" y="1755648"/>
            <a:ext cx="9144000" cy="3502152"/>
          </a:xfrm>
        </p:spPr>
        <p:txBody>
          <a:bodyPr>
            <a:normAutofit lnSpcReduction="10000"/>
          </a:bodyPr>
          <a:lstStyle/>
          <a:p>
            <a:r>
              <a:rPr lang="es-ES" dirty="0" smtClean="0"/>
              <a:t>185 Casos </a:t>
            </a:r>
            <a:r>
              <a:rPr lang="es-ES" dirty="0" err="1" smtClean="0"/>
              <a:t>Primary</a:t>
            </a:r>
            <a:r>
              <a:rPr lang="es-ES" dirty="0" smtClean="0"/>
              <a:t> tumor</a:t>
            </a:r>
          </a:p>
          <a:p>
            <a:r>
              <a:rPr lang="es-ES" dirty="0" smtClean="0"/>
              <a:t>42 Casos </a:t>
            </a:r>
            <a:r>
              <a:rPr lang="es-ES" dirty="0" err="1" smtClean="0"/>
              <a:t>solid</a:t>
            </a:r>
            <a:r>
              <a:rPr lang="es-ES" dirty="0" smtClean="0"/>
              <a:t> </a:t>
            </a:r>
            <a:r>
              <a:rPr lang="es-ES" dirty="0" err="1" smtClean="0"/>
              <a:t>tissue</a:t>
            </a:r>
            <a:r>
              <a:rPr lang="es-ES" dirty="0" smtClean="0"/>
              <a:t> normal</a:t>
            </a:r>
          </a:p>
          <a:p>
            <a:r>
              <a:rPr lang="es-ES" dirty="0" smtClean="0"/>
              <a:t>81% Positivo 19% Negativo</a:t>
            </a:r>
          </a:p>
          <a:p>
            <a:endParaRPr lang="es-ES" dirty="0" smtClean="0"/>
          </a:p>
          <a:p>
            <a:r>
              <a:rPr lang="es-ES" dirty="0" smtClean="0"/>
              <a:t>Dos tipos mayoritarios, adenomas/adenocarcinomas y ductal cáncer</a:t>
            </a:r>
          </a:p>
          <a:p>
            <a:endParaRPr lang="es-ES" dirty="0" smtClean="0"/>
          </a:p>
          <a:p>
            <a:r>
              <a:rPr lang="es-ES" dirty="0" smtClean="0"/>
              <a:t>No se si tiene sentido hacer un clasificador de 3 clases puesto que no estoy seguro de si son comparables estos cánceres. Creo que la diferencia de los dos es la localización</a:t>
            </a:r>
            <a:endParaRPr lang="es-ES" dirty="0"/>
          </a:p>
        </p:txBody>
      </p:sp>
    </p:spTree>
    <p:extLst>
      <p:ext uri="{BB962C8B-B14F-4D97-AF65-F5344CB8AC3E}">
        <p14:creationId xmlns:p14="http://schemas.microsoft.com/office/powerpoint/2010/main" val="3669087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Early</a:t>
            </a:r>
            <a:r>
              <a:rPr lang="es-ES" dirty="0" smtClean="0"/>
              <a:t> </a:t>
            </a:r>
            <a:r>
              <a:rPr lang="es-ES" dirty="0" err="1" smtClean="0"/>
              <a:t>fusion</a:t>
            </a:r>
            <a:endParaRPr lang="es-ES" dirty="0"/>
          </a:p>
        </p:txBody>
      </p:sp>
      <p:sp>
        <p:nvSpPr>
          <p:cNvPr id="3" name="Marcador de contenido 2"/>
          <p:cNvSpPr>
            <a:spLocks noGrp="1"/>
          </p:cNvSpPr>
          <p:nvPr>
            <p:ph idx="1"/>
          </p:nvPr>
        </p:nvSpPr>
        <p:spPr/>
        <p:txBody>
          <a:bodyPr>
            <a:normAutofit fontScale="85000" lnSpcReduction="20000"/>
          </a:bodyPr>
          <a:lstStyle/>
          <a:p>
            <a:r>
              <a:rPr lang="en-US" dirty="0" smtClean="0"/>
              <a:t>“</a:t>
            </a:r>
            <a:r>
              <a:rPr lang="en-US" dirty="0"/>
              <a:t> We also performed experiments using early fusion approaches, in which obtained features from both RNA-</a:t>
            </a:r>
            <a:r>
              <a:rPr lang="en-US" dirty="0" err="1"/>
              <a:t>Seq</a:t>
            </a:r>
            <a:r>
              <a:rPr lang="en-US" dirty="0"/>
              <a:t> and WSIs data types were concatenated and fed to a classifier performing the final prediction. Under this last scheme, the straightforward features extracted for each data type (gene expression on one side, and accumulation -average sum- of the features extracted from the CNN for the different tiles of an image) was observed to decrease the performance of the fusion classification model. This decrease in the performance in comparison to the late fusion model may be due to the difference between the dimensionality of the features obtained from each data type, since a feature vector of size 512 is obtained in the case of the WSI and a feature vector of size between 3 and 10 genes is obtained in the case of </a:t>
            </a:r>
            <a:r>
              <a:rPr lang="en-US" dirty="0" smtClean="0"/>
              <a:t>RNA-</a:t>
            </a:r>
            <a:r>
              <a:rPr lang="en-US" dirty="0" err="1" smtClean="0"/>
              <a:t>Seq</a:t>
            </a:r>
            <a:r>
              <a:rPr lang="en-US" dirty="0" smtClean="0"/>
              <a:t>”</a:t>
            </a:r>
          </a:p>
          <a:p>
            <a:pPr marL="0" indent="0">
              <a:buNone/>
            </a:pPr>
            <a:endParaRPr lang="en-US" dirty="0" smtClean="0"/>
          </a:p>
          <a:p>
            <a:pPr marL="0" indent="0">
              <a:buNone/>
            </a:pPr>
            <a:r>
              <a:rPr lang="es-ES" dirty="0" smtClean="0"/>
              <a:t>https</a:t>
            </a:r>
            <a:r>
              <a:rPr lang="es-ES" dirty="0"/>
              <a:t>://bmcbioinformatics.biomedcentral.com/articles/10.1186/s12859-021-04376-1</a:t>
            </a:r>
          </a:p>
        </p:txBody>
      </p:sp>
    </p:spTree>
    <p:extLst>
      <p:ext uri="{BB962C8B-B14F-4D97-AF65-F5344CB8AC3E}">
        <p14:creationId xmlns:p14="http://schemas.microsoft.com/office/powerpoint/2010/main" val="907433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Early</a:t>
            </a:r>
            <a:r>
              <a:rPr lang="es-ES" dirty="0" smtClean="0"/>
              <a:t> </a:t>
            </a:r>
            <a:r>
              <a:rPr lang="es-ES" dirty="0" err="1" smtClean="0"/>
              <a:t>fusion</a:t>
            </a:r>
            <a:endParaRPr lang="es-ES" dirty="0"/>
          </a:p>
        </p:txBody>
      </p:sp>
      <p:sp>
        <p:nvSpPr>
          <p:cNvPr id="3" name="Marcador de contenido 2"/>
          <p:cNvSpPr>
            <a:spLocks noGrp="1"/>
          </p:cNvSpPr>
          <p:nvPr>
            <p:ph idx="1"/>
          </p:nvPr>
        </p:nvSpPr>
        <p:spPr/>
        <p:txBody>
          <a:bodyPr/>
          <a:lstStyle/>
          <a:p>
            <a:r>
              <a:rPr lang="es-ES" dirty="0" smtClean="0"/>
              <a:t>Se me ocurre si quizá se puede sacar un vector de </a:t>
            </a:r>
            <a:r>
              <a:rPr lang="es-ES" dirty="0" err="1" smtClean="0"/>
              <a:t>features</a:t>
            </a:r>
            <a:r>
              <a:rPr lang="es-ES" dirty="0" smtClean="0"/>
              <a:t> de los datos </a:t>
            </a:r>
            <a:r>
              <a:rPr lang="es-ES" dirty="0" err="1" smtClean="0"/>
              <a:t>ómicos</a:t>
            </a:r>
            <a:r>
              <a:rPr lang="es-ES" dirty="0" smtClean="0"/>
              <a:t>, o incluso un tensor haciendo alguna transformación para concatenarlo a las </a:t>
            </a:r>
            <a:r>
              <a:rPr lang="es-ES" dirty="0" err="1" smtClean="0"/>
              <a:t>features</a:t>
            </a:r>
            <a:r>
              <a:rPr lang="es-ES" dirty="0" smtClean="0"/>
              <a:t> de la CNN.</a:t>
            </a:r>
          </a:p>
          <a:p>
            <a:pPr marL="0" indent="0">
              <a:buNone/>
            </a:pPr>
            <a:endParaRPr lang="es-ES" dirty="0" smtClean="0"/>
          </a:p>
          <a:p>
            <a:endParaRPr lang="es-ES" dirty="0"/>
          </a:p>
          <a:p>
            <a:r>
              <a:rPr lang="es-ES" dirty="0"/>
              <a:t>Hay que tener cuidado de separar el test set antes del </a:t>
            </a:r>
            <a:r>
              <a:rPr lang="es-ES" dirty="0" err="1"/>
              <a:t>feature</a:t>
            </a:r>
            <a:r>
              <a:rPr lang="es-ES" dirty="0"/>
              <a:t> </a:t>
            </a:r>
            <a:r>
              <a:rPr lang="es-ES" dirty="0" err="1"/>
              <a:t>extraction</a:t>
            </a:r>
            <a:r>
              <a:rPr lang="es-ES" dirty="0"/>
              <a:t>.</a:t>
            </a:r>
          </a:p>
          <a:p>
            <a:endParaRPr lang="es-ES" dirty="0"/>
          </a:p>
        </p:txBody>
      </p:sp>
    </p:spTree>
    <p:extLst>
      <p:ext uri="{BB962C8B-B14F-4D97-AF65-F5344CB8AC3E}">
        <p14:creationId xmlns:p14="http://schemas.microsoft.com/office/powerpoint/2010/main" val="4000647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Clasificación binaria</a:t>
            </a:r>
            <a:endParaRPr lang="es-ES" dirty="0"/>
          </a:p>
        </p:txBody>
      </p:sp>
      <p:sp>
        <p:nvSpPr>
          <p:cNvPr id="3" name="Marcador de contenido 2"/>
          <p:cNvSpPr>
            <a:spLocks noGrp="1"/>
          </p:cNvSpPr>
          <p:nvPr>
            <p:ph idx="1"/>
          </p:nvPr>
        </p:nvSpPr>
        <p:spPr>
          <a:xfrm>
            <a:off x="838200" y="1825625"/>
            <a:ext cx="5719354" cy="4351338"/>
          </a:xfrm>
        </p:spPr>
        <p:txBody>
          <a:bodyPr/>
          <a:lstStyle/>
          <a:p>
            <a:r>
              <a:rPr lang="es-ES" dirty="0" smtClean="0"/>
              <a:t>TGCA PAAD tiene distintas localizaciones, pero se considera una misma enfermedad</a:t>
            </a:r>
          </a:p>
          <a:p>
            <a:pPr marL="0" indent="0">
              <a:buNone/>
            </a:pPr>
            <a:endParaRPr lang="es-ES" dirty="0" smtClean="0"/>
          </a:p>
          <a:p>
            <a:r>
              <a:rPr lang="es-ES" dirty="0" smtClean="0"/>
              <a:t>Clasificador binario</a:t>
            </a:r>
          </a:p>
          <a:p>
            <a:endParaRPr lang="es-ES" dirty="0"/>
          </a:p>
          <a:p>
            <a:r>
              <a:rPr lang="es-ES" dirty="0" smtClean="0"/>
              <a:t>Normalizado conforme a </a:t>
            </a:r>
            <a:r>
              <a:rPr lang="es-ES" dirty="0" err="1" smtClean="0"/>
              <a:t>imagenet</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3163" y="1825625"/>
            <a:ext cx="3796757" cy="3581339"/>
          </a:xfrm>
          <a:prstGeom prst="rect">
            <a:avLst/>
          </a:prstGeom>
        </p:spPr>
      </p:pic>
    </p:spTree>
    <p:extLst>
      <p:ext uri="{BB962C8B-B14F-4D97-AF65-F5344CB8AC3E}">
        <p14:creationId xmlns:p14="http://schemas.microsoft.com/office/powerpoint/2010/main" val="1545325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Pruebas entrenamiento </a:t>
            </a:r>
            <a:r>
              <a:rPr lang="es-ES" dirty="0" err="1"/>
              <a:t>patch-wise</a:t>
            </a:r>
            <a:endParaRPr lang="es-ES" dirty="0"/>
          </a:p>
        </p:txBody>
      </p:sp>
      <p:sp>
        <p:nvSpPr>
          <p:cNvPr id="3" name="Marcador de contenido 2"/>
          <p:cNvSpPr>
            <a:spLocks noGrp="1"/>
          </p:cNvSpPr>
          <p:nvPr>
            <p:ph idx="1"/>
          </p:nvPr>
        </p:nvSpPr>
        <p:spPr>
          <a:xfrm>
            <a:off x="5159828" y="1690688"/>
            <a:ext cx="6193971" cy="4473212"/>
          </a:xfrm>
        </p:spPr>
        <p:txBody>
          <a:bodyPr/>
          <a:lstStyle/>
          <a:p>
            <a:endParaRPr lang="es-ES" dirty="0" smtClean="0"/>
          </a:p>
          <a:p>
            <a:endParaRPr lang="es-ES" dirty="0"/>
          </a:p>
          <a:p>
            <a:r>
              <a:rPr lang="es-ES" dirty="0" smtClean="0"/>
              <a:t>5164 </a:t>
            </a:r>
            <a:r>
              <a:rPr lang="es-ES" dirty="0" err="1"/>
              <a:t>Patches</a:t>
            </a:r>
            <a:r>
              <a:rPr lang="es-ES" dirty="0"/>
              <a:t> de 300x300</a:t>
            </a:r>
          </a:p>
          <a:p>
            <a:r>
              <a:rPr lang="es-ES" dirty="0"/>
              <a:t>87% Positivos</a:t>
            </a:r>
          </a:p>
          <a:p>
            <a:r>
              <a:rPr lang="es-ES" dirty="0"/>
              <a:t>700 para </a:t>
            </a:r>
            <a:r>
              <a:rPr lang="es-ES" dirty="0" err="1"/>
              <a:t>validation</a:t>
            </a:r>
            <a:endParaRPr lang="es-ES" dirty="0"/>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32" y="2352691"/>
            <a:ext cx="4838095" cy="3149206"/>
          </a:xfrm>
          <a:prstGeom prst="rect">
            <a:avLst/>
          </a:prstGeom>
        </p:spPr>
      </p:pic>
    </p:spTree>
    <p:extLst>
      <p:ext uri="{BB962C8B-B14F-4D97-AF65-F5344CB8AC3E}">
        <p14:creationId xmlns:p14="http://schemas.microsoft.com/office/powerpoint/2010/main" val="1260024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Pruebas entrenamiento </a:t>
            </a:r>
            <a:r>
              <a:rPr lang="es-ES" dirty="0" err="1" smtClean="0"/>
              <a:t>patch-wise</a:t>
            </a:r>
            <a:endParaRPr lang="es-ES" dirty="0"/>
          </a:p>
        </p:txBody>
      </p:sp>
      <p:sp>
        <p:nvSpPr>
          <p:cNvPr id="3" name="Marcador de contenido 2"/>
          <p:cNvSpPr>
            <a:spLocks noGrp="1"/>
          </p:cNvSpPr>
          <p:nvPr>
            <p:ph idx="1"/>
          </p:nvPr>
        </p:nvSpPr>
        <p:spPr>
          <a:xfrm>
            <a:off x="5199017" y="1825625"/>
            <a:ext cx="6154782" cy="4300855"/>
          </a:xfrm>
        </p:spPr>
        <p:txBody>
          <a:bodyPr/>
          <a:lstStyle/>
          <a:p>
            <a:pPr marL="0" indent="0">
              <a:buNone/>
            </a:pPr>
            <a:r>
              <a:rPr lang="es-ES" dirty="0" smtClean="0"/>
              <a:t>Resnet18: Solo las ultimas dos capas FC</a:t>
            </a:r>
          </a:p>
          <a:p>
            <a:pPr marL="0" indent="0">
              <a:buNone/>
            </a:pPr>
            <a:r>
              <a:rPr lang="es-ES" dirty="0" err="1" smtClean="0"/>
              <a:t>Lr.scheduler</a:t>
            </a:r>
            <a:endParaRPr lang="es-ES" dirty="0"/>
          </a:p>
          <a:p>
            <a:pPr marL="0" indent="0">
              <a:buNone/>
            </a:pPr>
            <a:r>
              <a:rPr lang="es-ES" dirty="0" smtClean="0"/>
              <a:t>Xavier </a:t>
            </a:r>
            <a:r>
              <a:rPr lang="es-ES" dirty="0" err="1" smtClean="0"/>
              <a:t>weight</a:t>
            </a:r>
            <a:r>
              <a:rPr lang="es-ES" dirty="0" smtClean="0"/>
              <a:t> </a:t>
            </a:r>
            <a:r>
              <a:rPr lang="es-ES" dirty="0" err="1" smtClean="0"/>
              <a:t>init</a:t>
            </a:r>
            <a:endParaRPr lang="es-ES" dirty="0" smtClean="0"/>
          </a:p>
          <a:p>
            <a:pPr marL="0" indent="0">
              <a:buNone/>
            </a:pPr>
            <a:endParaRPr lang="es-ES" dirty="0"/>
          </a:p>
          <a:p>
            <a:r>
              <a:rPr lang="es-ES" dirty="0" smtClean="0"/>
              <a:t>ACC: 0.935</a:t>
            </a:r>
          </a:p>
          <a:p>
            <a:r>
              <a:rPr lang="es-ES" dirty="0" smtClean="0"/>
              <a:t>VAL_ACC: 0.958</a:t>
            </a:r>
          </a:p>
          <a:p>
            <a:pPr marL="0" indent="0">
              <a:buNone/>
            </a:pPr>
            <a:endParaRPr lang="es-ES" dirty="0" smtClean="0"/>
          </a:p>
          <a:p>
            <a:pPr marL="0" indent="0">
              <a:buNone/>
            </a:pPr>
            <a:r>
              <a:rPr lang="es-ES" dirty="0" smtClean="0"/>
              <a:t>PRUEBA (VAL SET NO REPRESENTATIVO)</a:t>
            </a:r>
            <a:endParaRPr lang="es-ES" dirty="0"/>
          </a:p>
          <a:p>
            <a:pPr marL="0" indent="0">
              <a:buNone/>
            </a:pPr>
            <a:endParaRPr lang="es-ES" dirty="0"/>
          </a:p>
        </p:txBody>
      </p:sp>
      <p:graphicFrame>
        <p:nvGraphicFramePr>
          <p:cNvPr id="4" name="Objeto 3"/>
          <p:cNvGraphicFramePr>
            <a:graphicFrameLocks noChangeAspect="1"/>
          </p:cNvGraphicFramePr>
          <p:nvPr>
            <p:extLst>
              <p:ext uri="{D42A27DB-BD31-4B8C-83A1-F6EECF244321}">
                <p14:modId xmlns:p14="http://schemas.microsoft.com/office/powerpoint/2010/main" val="1400791853"/>
              </p:ext>
            </p:extLst>
          </p:nvPr>
        </p:nvGraphicFramePr>
        <p:xfrm>
          <a:off x="838199" y="1423851"/>
          <a:ext cx="4291470" cy="4977743"/>
        </p:xfrm>
        <a:graphic>
          <a:graphicData uri="http://schemas.openxmlformats.org/presentationml/2006/ole">
            <mc:AlternateContent xmlns:mc="http://schemas.openxmlformats.org/markup-compatibility/2006">
              <mc:Choice xmlns:v="urn:schemas-microsoft-com:vml" Requires="v">
                <p:oleObj spid="_x0000_s2090" name="Acrobat Document" r:id="rId3" imgW="3428684" imgH="4800600" progId="AcroExch.Document.7">
                  <p:embed/>
                </p:oleObj>
              </mc:Choice>
              <mc:Fallback>
                <p:oleObj name="Acrobat Document" r:id="rId3" imgW="3428684" imgH="4800600" progId="AcroExch.Document.7">
                  <p:embed/>
                  <p:pic>
                    <p:nvPicPr>
                      <p:cNvPr id="0" name=""/>
                      <p:cNvPicPr/>
                      <p:nvPr/>
                    </p:nvPicPr>
                    <p:blipFill>
                      <a:blip r:embed="rId4"/>
                      <a:stretch>
                        <a:fillRect/>
                      </a:stretch>
                    </p:blipFill>
                    <p:spPr>
                      <a:xfrm>
                        <a:off x="838199" y="1423851"/>
                        <a:ext cx="4291470" cy="4977743"/>
                      </a:xfrm>
                      <a:prstGeom prst="rect">
                        <a:avLst/>
                      </a:prstGeom>
                    </p:spPr>
                  </p:pic>
                </p:oleObj>
              </mc:Fallback>
            </mc:AlternateContent>
          </a:graphicData>
        </a:graphic>
      </p:graphicFrame>
    </p:spTree>
    <p:extLst>
      <p:ext uri="{BB962C8B-B14F-4D97-AF65-F5344CB8AC3E}">
        <p14:creationId xmlns:p14="http://schemas.microsoft.com/office/powerpoint/2010/main" val="3569511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Pruebas entrenamiento </a:t>
            </a:r>
            <a:r>
              <a:rPr lang="es-ES" dirty="0" err="1" smtClean="0"/>
              <a:t>patch-wise</a:t>
            </a:r>
            <a:endParaRPr lang="es-ES" dirty="0"/>
          </a:p>
        </p:txBody>
      </p:sp>
      <p:sp>
        <p:nvSpPr>
          <p:cNvPr id="3" name="Marcador de contenido 2"/>
          <p:cNvSpPr>
            <a:spLocks noGrp="1"/>
          </p:cNvSpPr>
          <p:nvPr>
            <p:ph idx="1"/>
          </p:nvPr>
        </p:nvSpPr>
        <p:spPr>
          <a:xfrm>
            <a:off x="5199017" y="1825625"/>
            <a:ext cx="6154782" cy="4300855"/>
          </a:xfrm>
        </p:spPr>
        <p:txBody>
          <a:bodyPr/>
          <a:lstStyle/>
          <a:p>
            <a:pPr marL="0" indent="0">
              <a:buNone/>
            </a:pPr>
            <a:r>
              <a:rPr lang="es-ES" dirty="0" smtClean="0"/>
              <a:t>7601 </a:t>
            </a:r>
            <a:r>
              <a:rPr lang="es-ES" dirty="0" err="1" smtClean="0"/>
              <a:t>Patches</a:t>
            </a:r>
            <a:endParaRPr lang="es-ES" dirty="0"/>
          </a:p>
          <a:p>
            <a:pPr marL="0" indent="0">
              <a:buNone/>
            </a:pPr>
            <a:endParaRPr lang="es-ES" dirty="0"/>
          </a:p>
          <a:p>
            <a:r>
              <a:rPr lang="es-ES" dirty="0" smtClean="0"/>
              <a:t>ACC: 0.984</a:t>
            </a:r>
          </a:p>
          <a:p>
            <a:r>
              <a:rPr lang="es-ES" dirty="0" smtClean="0"/>
              <a:t>VAL_ACC: 0.955</a:t>
            </a:r>
          </a:p>
          <a:p>
            <a:endParaRPr lang="es-ES" dirty="0"/>
          </a:p>
          <a:p>
            <a:pPr marL="0" indent="0">
              <a:buNone/>
            </a:pPr>
            <a:r>
              <a:rPr lang="es-ES" dirty="0" smtClean="0"/>
              <a:t>Ahora si están las curvas bien posicionadas, val set representativo</a:t>
            </a:r>
          </a:p>
          <a:p>
            <a:pPr marL="0" indent="0">
              <a:buNone/>
            </a:pPr>
            <a:endParaRPr lang="es-ES" dirty="0" smtClean="0"/>
          </a:p>
          <a:p>
            <a:pPr marL="0" indent="0">
              <a:buNone/>
            </a:pPr>
            <a:endParaRPr lang="es-ES" dirty="0" smtClean="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070" y="1446494"/>
            <a:ext cx="3677945" cy="4679986"/>
          </a:xfrm>
          <a:prstGeom prst="rect">
            <a:avLst/>
          </a:prstGeom>
        </p:spPr>
      </p:pic>
    </p:spTree>
    <p:extLst>
      <p:ext uri="{BB962C8B-B14F-4D97-AF65-F5344CB8AC3E}">
        <p14:creationId xmlns:p14="http://schemas.microsoft.com/office/powerpoint/2010/main" val="2708840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Entrenamiento </a:t>
            </a:r>
            <a:r>
              <a:rPr lang="es-ES" dirty="0" err="1" smtClean="0"/>
              <a:t>patch-wise</a:t>
            </a:r>
            <a:endParaRPr lang="es-ES" dirty="0"/>
          </a:p>
        </p:txBody>
      </p:sp>
      <p:sp>
        <p:nvSpPr>
          <p:cNvPr id="3" name="Marcador de contenido 2"/>
          <p:cNvSpPr>
            <a:spLocks noGrp="1"/>
          </p:cNvSpPr>
          <p:nvPr>
            <p:ph idx="1"/>
          </p:nvPr>
        </p:nvSpPr>
        <p:spPr>
          <a:xfrm>
            <a:off x="838200" y="1825625"/>
            <a:ext cx="10515599" cy="4261666"/>
          </a:xfrm>
        </p:spPr>
        <p:txBody>
          <a:bodyPr>
            <a:normAutofit lnSpcReduction="10000"/>
          </a:bodyPr>
          <a:lstStyle/>
          <a:p>
            <a:r>
              <a:rPr lang="es-ES" dirty="0" smtClean="0"/>
              <a:t>Resultados de este ejemplo irrelevantes. Pero ya esta funcionando el entrenamiento</a:t>
            </a:r>
            <a:endParaRPr lang="es-ES" dirty="0"/>
          </a:p>
          <a:p>
            <a:endParaRPr lang="es-ES" dirty="0" smtClean="0"/>
          </a:p>
          <a:p>
            <a:r>
              <a:rPr lang="es-ES" dirty="0" smtClean="0"/>
              <a:t>Las etiquetas estaban mal</a:t>
            </a:r>
          </a:p>
          <a:p>
            <a:endParaRPr lang="es-ES" dirty="0"/>
          </a:p>
          <a:p>
            <a:r>
              <a:rPr lang="es-ES" dirty="0" err="1" smtClean="0"/>
              <a:t>Validation</a:t>
            </a:r>
            <a:r>
              <a:rPr lang="es-ES" dirty="0" smtClean="0"/>
              <a:t> curve por debajo de training. Debido a </a:t>
            </a:r>
            <a:r>
              <a:rPr lang="es-ES" dirty="0" err="1" smtClean="0"/>
              <a:t>dropout</a:t>
            </a:r>
            <a:r>
              <a:rPr lang="es-ES" dirty="0"/>
              <a:t> </a:t>
            </a:r>
            <a:r>
              <a:rPr lang="es-ES" dirty="0" err="1" smtClean="0"/>
              <a:t>layers</a:t>
            </a:r>
            <a:r>
              <a:rPr lang="es-ES" dirty="0" smtClean="0"/>
              <a:t>??? Y por coger un </a:t>
            </a:r>
            <a:r>
              <a:rPr lang="es-ES" dirty="0" err="1" smtClean="0"/>
              <a:t>validation</a:t>
            </a:r>
            <a:r>
              <a:rPr lang="es-ES" dirty="0" smtClean="0"/>
              <a:t> set no representativo</a:t>
            </a:r>
          </a:p>
          <a:p>
            <a:endParaRPr lang="es-ES" dirty="0"/>
          </a:p>
          <a:p>
            <a:r>
              <a:rPr lang="es-ES" dirty="0" smtClean="0"/>
              <a:t>Curvas no muy estables =&gt; 10 CV</a:t>
            </a:r>
          </a:p>
        </p:txBody>
      </p:sp>
    </p:spTree>
    <p:extLst>
      <p:ext uri="{BB962C8B-B14F-4D97-AF65-F5344CB8AC3E}">
        <p14:creationId xmlns:p14="http://schemas.microsoft.com/office/powerpoint/2010/main" val="686019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10 CV Estratificado CASE WISE</a:t>
            </a:r>
            <a:endParaRPr lang="es-ES" dirty="0"/>
          </a:p>
        </p:txBody>
      </p:sp>
      <p:sp>
        <p:nvSpPr>
          <p:cNvPr id="3" name="Marcador de contenido 2"/>
          <p:cNvSpPr>
            <a:spLocks noGrp="1"/>
          </p:cNvSpPr>
          <p:nvPr>
            <p:ph idx="1"/>
          </p:nvPr>
        </p:nvSpPr>
        <p:spPr/>
        <p:txBody>
          <a:bodyPr/>
          <a:lstStyle/>
          <a:p>
            <a:pPr marL="0" indent="0">
              <a:buNone/>
            </a:pPr>
            <a:endParaRPr lang="es-ES" dirty="0" smtClean="0"/>
          </a:p>
          <a:p>
            <a:r>
              <a:rPr lang="es-ES" dirty="0" smtClean="0"/>
              <a:t>En cuyo caso sería entrenar 10 modelos y hacer 10 </a:t>
            </a:r>
            <a:r>
              <a:rPr lang="es-ES" dirty="0" err="1" smtClean="0"/>
              <a:t>tests</a:t>
            </a:r>
            <a:r>
              <a:rPr lang="es-ES" dirty="0" smtClean="0"/>
              <a:t> y luego sacar la media a los resultados en el test.</a:t>
            </a:r>
          </a:p>
          <a:p>
            <a:endParaRPr lang="es-ES" dirty="0"/>
          </a:p>
          <a:p>
            <a:r>
              <a:rPr lang="es-ES" dirty="0" smtClean="0"/>
              <a:t>Antes de sacar todos los datos limpios. 512x512 a magnificación X20</a:t>
            </a:r>
          </a:p>
          <a:p>
            <a:endParaRPr lang="es-ES" dirty="0"/>
          </a:p>
          <a:p>
            <a:endParaRPr lang="es-ES" u="sng" dirty="0"/>
          </a:p>
        </p:txBody>
      </p:sp>
    </p:spTree>
    <p:extLst>
      <p:ext uri="{BB962C8B-B14F-4D97-AF65-F5344CB8AC3E}">
        <p14:creationId xmlns:p14="http://schemas.microsoft.com/office/powerpoint/2010/main" val="1012395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Obtener el set de </a:t>
            </a:r>
            <a:r>
              <a:rPr lang="es-ES" dirty="0" err="1" smtClean="0"/>
              <a:t>patches</a:t>
            </a:r>
            <a:r>
              <a:rPr lang="es-ES" dirty="0" smtClean="0"/>
              <a:t> entero</a:t>
            </a:r>
            <a:endParaRPr lang="es-ES" dirty="0"/>
          </a:p>
        </p:txBody>
      </p:sp>
      <p:sp>
        <p:nvSpPr>
          <p:cNvPr id="3" name="Marcador de contenido 2"/>
          <p:cNvSpPr>
            <a:spLocks noGrp="1"/>
          </p:cNvSpPr>
          <p:nvPr>
            <p:ph idx="1"/>
          </p:nvPr>
        </p:nvSpPr>
        <p:spPr/>
        <p:txBody>
          <a:bodyPr>
            <a:normAutofit fontScale="85000" lnSpcReduction="20000"/>
          </a:bodyPr>
          <a:lstStyle/>
          <a:p>
            <a:endParaRPr lang="es-ES" dirty="0"/>
          </a:p>
          <a:p>
            <a:r>
              <a:rPr lang="es-ES" dirty="0" smtClean="0"/>
              <a:t>10 </a:t>
            </a:r>
            <a:r>
              <a:rPr lang="es-ES" dirty="0"/>
              <a:t>horas </a:t>
            </a:r>
            <a:r>
              <a:rPr lang="es-ES" dirty="0" smtClean="0"/>
              <a:t>todo </a:t>
            </a:r>
            <a:r>
              <a:rPr lang="es-ES" dirty="0"/>
              <a:t>el set </a:t>
            </a:r>
            <a:r>
              <a:rPr lang="es-ES" dirty="0" smtClean="0"/>
              <a:t>con </a:t>
            </a:r>
            <a:r>
              <a:rPr lang="es-ES" dirty="0"/>
              <a:t>magnificación </a:t>
            </a:r>
            <a:r>
              <a:rPr lang="es-ES" dirty="0" smtClean="0"/>
              <a:t>X10 y </a:t>
            </a:r>
            <a:r>
              <a:rPr lang="es-ES" dirty="0" err="1" smtClean="0"/>
              <a:t>patches</a:t>
            </a:r>
            <a:r>
              <a:rPr lang="es-ES" dirty="0" smtClean="0"/>
              <a:t> 300x300</a:t>
            </a:r>
          </a:p>
          <a:p>
            <a:endParaRPr lang="es-ES" dirty="0"/>
          </a:p>
          <a:p>
            <a:r>
              <a:rPr lang="es-ES" dirty="0" smtClean="0"/>
              <a:t>??? horas </a:t>
            </a:r>
            <a:r>
              <a:rPr lang="es-ES" dirty="0"/>
              <a:t>todo el set con magnificación </a:t>
            </a:r>
            <a:r>
              <a:rPr lang="es-ES" dirty="0" smtClean="0"/>
              <a:t>X20 </a:t>
            </a:r>
            <a:r>
              <a:rPr lang="es-ES" dirty="0"/>
              <a:t>y </a:t>
            </a:r>
            <a:r>
              <a:rPr lang="es-ES" dirty="0" err="1"/>
              <a:t>patches</a:t>
            </a:r>
            <a:r>
              <a:rPr lang="es-ES" dirty="0"/>
              <a:t> </a:t>
            </a:r>
            <a:r>
              <a:rPr lang="es-ES" dirty="0" smtClean="0"/>
              <a:t>512x512</a:t>
            </a:r>
            <a:endParaRPr lang="es-ES" dirty="0"/>
          </a:p>
          <a:p>
            <a:endParaRPr lang="es-ES" dirty="0" smtClean="0"/>
          </a:p>
          <a:p>
            <a:r>
              <a:rPr lang="es-ES" dirty="0" smtClean="0"/>
              <a:t>Con un 10% de los datos el programa se congela</a:t>
            </a:r>
          </a:p>
          <a:p>
            <a:endParaRPr lang="es-ES" dirty="0"/>
          </a:p>
          <a:p>
            <a:r>
              <a:rPr lang="es-ES" dirty="0" smtClean="0"/>
              <a:t>Idea: Coger </a:t>
            </a:r>
            <a:r>
              <a:rPr lang="es-ES" dirty="0" err="1" smtClean="0"/>
              <a:t>patches</a:t>
            </a:r>
            <a:r>
              <a:rPr lang="es-ES" dirty="0" smtClean="0"/>
              <a:t> aleatoriamente con una probabilidad del 5%</a:t>
            </a:r>
          </a:p>
          <a:p>
            <a:endParaRPr lang="es-ES" dirty="0" smtClean="0"/>
          </a:p>
          <a:p>
            <a:r>
              <a:rPr lang="es-ES" dirty="0" smtClean="0"/>
              <a:t>Coger menos datos no acelera significativamente </a:t>
            </a:r>
          </a:p>
          <a:p>
            <a:pPr marL="0" indent="0">
              <a:buNone/>
            </a:pPr>
            <a:r>
              <a:rPr lang="es-ES" dirty="0" smtClean="0"/>
              <a:t>- Tengo que optimizar – quitar foto 23? – </a:t>
            </a:r>
            <a:r>
              <a:rPr lang="es-ES" smtClean="0"/>
              <a:t>algo raro </a:t>
            </a:r>
            <a:r>
              <a:rPr lang="es-ES" dirty="0" smtClean="0"/>
              <a:t>pasa</a:t>
            </a:r>
            <a:endParaRPr lang="es-ES" dirty="0"/>
          </a:p>
          <a:p>
            <a:endParaRPr lang="es-ES" dirty="0" smtClean="0"/>
          </a:p>
          <a:p>
            <a:endParaRPr lang="es-ES" dirty="0"/>
          </a:p>
        </p:txBody>
      </p:sp>
    </p:spTree>
    <p:extLst>
      <p:ext uri="{BB962C8B-B14F-4D97-AF65-F5344CB8AC3E}">
        <p14:creationId xmlns:p14="http://schemas.microsoft.com/office/powerpoint/2010/main" val="3799416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30/05/22</a:t>
            </a:r>
            <a:endParaRPr lang="es-ES" dirty="0"/>
          </a:p>
        </p:txBody>
      </p:sp>
    </p:spTree>
    <p:extLst>
      <p:ext uri="{BB962C8B-B14F-4D97-AF65-F5344CB8AC3E}">
        <p14:creationId xmlns:p14="http://schemas.microsoft.com/office/powerpoint/2010/main" val="1686969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TCGA-PAAD (Ductal </a:t>
            </a:r>
            <a:r>
              <a:rPr lang="es-ES" dirty="0" err="1" smtClean="0"/>
              <a:t>neoplasm</a:t>
            </a:r>
            <a:r>
              <a:rPr lang="es-ES" dirty="0" smtClean="0"/>
              <a:t>)</a:t>
            </a:r>
            <a:endParaRPr lang="es-ES" dirty="0"/>
          </a:p>
        </p:txBody>
      </p:sp>
      <p:sp>
        <p:nvSpPr>
          <p:cNvPr id="3" name="Subtítulo 2"/>
          <p:cNvSpPr>
            <a:spLocks noGrp="1"/>
          </p:cNvSpPr>
          <p:nvPr>
            <p:ph type="subTitle" idx="1"/>
          </p:nvPr>
        </p:nvSpPr>
        <p:spPr>
          <a:xfrm>
            <a:off x="1524000" y="1755648"/>
            <a:ext cx="9144000" cy="3502152"/>
          </a:xfrm>
        </p:spPr>
        <p:txBody>
          <a:bodyPr>
            <a:normAutofit fontScale="85000" lnSpcReduction="10000"/>
          </a:bodyPr>
          <a:lstStyle/>
          <a:p>
            <a:r>
              <a:rPr lang="es-ES" dirty="0" smtClean="0"/>
              <a:t>150 Casos </a:t>
            </a:r>
            <a:r>
              <a:rPr lang="es-ES" dirty="0" err="1" smtClean="0"/>
              <a:t>Primary</a:t>
            </a:r>
            <a:r>
              <a:rPr lang="es-ES" dirty="0" smtClean="0"/>
              <a:t> tumor</a:t>
            </a:r>
          </a:p>
          <a:p>
            <a:r>
              <a:rPr lang="es-ES" dirty="0" smtClean="0"/>
              <a:t>37 Casos </a:t>
            </a:r>
            <a:r>
              <a:rPr lang="es-ES" dirty="0" err="1" smtClean="0"/>
              <a:t>solid</a:t>
            </a:r>
            <a:r>
              <a:rPr lang="es-ES" dirty="0" smtClean="0"/>
              <a:t> </a:t>
            </a:r>
            <a:r>
              <a:rPr lang="es-ES" dirty="0" err="1" smtClean="0"/>
              <a:t>tissue</a:t>
            </a:r>
            <a:r>
              <a:rPr lang="es-ES" dirty="0" smtClean="0"/>
              <a:t> normal</a:t>
            </a:r>
          </a:p>
          <a:p>
            <a:r>
              <a:rPr lang="es-ES" dirty="0" smtClean="0"/>
              <a:t>80% Positivo 20% Negativo</a:t>
            </a:r>
          </a:p>
          <a:p>
            <a:endParaRPr lang="es-ES" dirty="0" smtClean="0"/>
          </a:p>
          <a:p>
            <a:r>
              <a:rPr lang="en-US" dirty="0" smtClean="0"/>
              <a:t>- It </a:t>
            </a:r>
            <a:r>
              <a:rPr lang="en-US" dirty="0"/>
              <a:t>is the most prevalent type of pancreatic neoplasm, and it is developed in the exocrine compartment and accounts for more than 90% of pancreatic cancer cases</a:t>
            </a:r>
            <a:r>
              <a:rPr lang="en-US" dirty="0" smtClean="0"/>
              <a:t>.</a:t>
            </a:r>
          </a:p>
          <a:p>
            <a:pPr marL="342900" indent="-342900">
              <a:buFontTx/>
              <a:buChar char="-"/>
            </a:pPr>
            <a:r>
              <a:rPr lang="en-US" dirty="0" smtClean="0"/>
              <a:t>Survival rate lower than 10%</a:t>
            </a:r>
          </a:p>
          <a:p>
            <a:pPr marL="342900" indent="-342900">
              <a:buFontTx/>
              <a:buChar char="-"/>
            </a:pPr>
            <a:r>
              <a:rPr lang="es-ES" dirty="0" smtClean="0">
                <a:hlinkClick r:id="rId2"/>
              </a:rPr>
              <a:t>https://www.ncbi.nlm.nih.gov/pmc/articles/PMC7031151/#:~:text=Pancreatic%20ductal%20adenocarcinoma%20(PDAC)%20is%20a%20highly%20aggressive%20lethal%20malignancy,90%25%20of%20pancreatic%20cancer%20cases.</a:t>
            </a:r>
            <a:endParaRPr lang="es-ES" dirty="0" smtClean="0"/>
          </a:p>
        </p:txBody>
      </p:sp>
    </p:spTree>
    <p:extLst>
      <p:ext uri="{BB962C8B-B14F-4D97-AF65-F5344CB8AC3E}">
        <p14:creationId xmlns:p14="http://schemas.microsoft.com/office/powerpoint/2010/main" val="2180283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Entrenamiento con fine </a:t>
            </a:r>
            <a:r>
              <a:rPr lang="es-ES" dirty="0" err="1" smtClean="0"/>
              <a:t>tuning</a:t>
            </a:r>
            <a:r>
              <a:rPr lang="es-ES" dirty="0" smtClean="0"/>
              <a:t> y 10CV</a:t>
            </a:r>
            <a:endParaRPr lang="es-ES" dirty="0"/>
          </a:p>
        </p:txBody>
      </p:sp>
      <p:sp>
        <p:nvSpPr>
          <p:cNvPr id="3" name="Marcador de contenido 2"/>
          <p:cNvSpPr>
            <a:spLocks noGrp="1"/>
          </p:cNvSpPr>
          <p:nvPr>
            <p:ph idx="1"/>
          </p:nvPr>
        </p:nvSpPr>
        <p:spPr/>
        <p:txBody>
          <a:bodyPr/>
          <a:lstStyle/>
          <a:p>
            <a:r>
              <a:rPr lang="es-ES" dirty="0" smtClean="0"/>
              <a:t>Entrenar con LR = 1e-4 las ultimas capas FC</a:t>
            </a:r>
          </a:p>
          <a:p>
            <a:endParaRPr lang="es-ES" dirty="0"/>
          </a:p>
          <a:p>
            <a:r>
              <a:rPr lang="es-ES" dirty="0" smtClean="0"/>
              <a:t>Re entrenar todo con LR = 1e-5</a:t>
            </a:r>
          </a:p>
          <a:p>
            <a:endParaRPr lang="es-ES" dirty="0"/>
          </a:p>
          <a:p>
            <a:r>
              <a:rPr lang="es-ES" dirty="0" err="1" smtClean="0"/>
              <a:t>Overfitting</a:t>
            </a:r>
            <a:r>
              <a:rPr lang="es-ES" dirty="0" smtClean="0"/>
              <a:t> por tener set pequeño</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8789" y="2063199"/>
            <a:ext cx="3617777" cy="3876189"/>
          </a:xfrm>
          <a:prstGeom prst="rect">
            <a:avLst/>
          </a:prstGeom>
        </p:spPr>
      </p:pic>
    </p:spTree>
    <p:extLst>
      <p:ext uri="{BB962C8B-B14F-4D97-AF65-F5344CB8AC3E}">
        <p14:creationId xmlns:p14="http://schemas.microsoft.com/office/powerpoint/2010/main" val="35154207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Entrenamiento con fine </a:t>
            </a:r>
            <a:r>
              <a:rPr lang="es-ES" dirty="0" err="1"/>
              <a:t>tuning</a:t>
            </a:r>
            <a:r>
              <a:rPr lang="es-ES" dirty="0"/>
              <a:t> y 10CV</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lstStyle/>
              <a:p>
                <a:r>
                  <a:rPr lang="es-ES" dirty="0" smtClean="0"/>
                  <a:t>F1 </a:t>
                </a:r>
                <a14:m>
                  <m:oMath xmlns:m="http://schemas.openxmlformats.org/officeDocument/2006/math">
                    <m:r>
                      <a:rPr lang="es-ES" i="1" smtClean="0">
                        <a:latin typeface="Cambria Math" panose="02040503050406030204" pitchFamily="18" charset="0"/>
                        <a:ea typeface="Cambria Math" panose="02040503050406030204" pitchFamily="18" charset="0"/>
                      </a:rPr>
                      <m:t>≈</m:t>
                    </m:r>
                  </m:oMath>
                </a14:m>
                <a:r>
                  <a:rPr lang="es-ES" dirty="0" smtClean="0"/>
                  <a:t> 0.92</a:t>
                </a:r>
              </a:p>
              <a:p>
                <a:pPr marL="0" indent="0">
                  <a:buNone/>
                </a:pPr>
                <a:endParaRPr lang="es-ES" dirty="0" smtClean="0"/>
              </a:p>
              <a:p>
                <a:r>
                  <a:rPr lang="es-ES" dirty="0" smtClean="0"/>
                  <a:t>Prueba 10CV</a:t>
                </a:r>
              </a:p>
              <a:p>
                <a:endParaRPr lang="es-ES" dirty="0" smtClean="0"/>
              </a:p>
              <a:p>
                <a:endParaRPr lang="es-ES"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s-ES">
                    <a:noFill/>
                  </a:rPr>
                  <a:t> </a:t>
                </a:r>
              </a:p>
            </p:txBody>
          </p:sp>
        </mc:Fallback>
      </mc:AlternateContent>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4626" y="1956102"/>
            <a:ext cx="4275679" cy="4581085"/>
          </a:xfrm>
          <a:prstGeom prst="rect">
            <a:avLst/>
          </a:prstGeom>
        </p:spPr>
      </p:pic>
    </p:spTree>
    <p:extLst>
      <p:ext uri="{BB962C8B-B14F-4D97-AF65-F5344CB8AC3E}">
        <p14:creationId xmlns:p14="http://schemas.microsoft.com/office/powerpoint/2010/main" val="15537941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Modificar el data pipeline para poder albergar más datos</a:t>
            </a:r>
          </a:p>
        </p:txBody>
      </p:sp>
      <p:sp>
        <p:nvSpPr>
          <p:cNvPr id="3" name="Marcador de contenido 2"/>
          <p:cNvSpPr>
            <a:spLocks noGrp="1"/>
          </p:cNvSpPr>
          <p:nvPr>
            <p:ph idx="1"/>
          </p:nvPr>
        </p:nvSpPr>
        <p:spPr/>
        <p:txBody>
          <a:bodyPr>
            <a:normAutofit fontScale="92500" lnSpcReduction="20000"/>
          </a:bodyPr>
          <a:lstStyle/>
          <a:p>
            <a:pPr>
              <a:buFontTx/>
              <a:buChar char="-"/>
            </a:pPr>
            <a:endParaRPr lang="es-ES" dirty="0" smtClean="0"/>
          </a:p>
          <a:p>
            <a:pPr>
              <a:buFontTx/>
              <a:buChar char="-"/>
            </a:pPr>
            <a:r>
              <a:rPr lang="es-ES" dirty="0" smtClean="0"/>
              <a:t>90 000 </a:t>
            </a:r>
            <a:r>
              <a:rPr lang="es-ES" dirty="0" err="1" smtClean="0"/>
              <a:t>Patches</a:t>
            </a:r>
            <a:r>
              <a:rPr lang="es-ES" dirty="0" smtClean="0"/>
              <a:t> de 300X300 con magnificación X10 PAAD</a:t>
            </a:r>
          </a:p>
          <a:p>
            <a:pPr>
              <a:buFontTx/>
              <a:buChar char="-"/>
            </a:pPr>
            <a:endParaRPr lang="es-ES" dirty="0"/>
          </a:p>
          <a:p>
            <a:pPr>
              <a:buFontTx/>
              <a:buChar char="-"/>
            </a:pPr>
            <a:r>
              <a:rPr lang="es-ES" dirty="0" smtClean="0"/>
              <a:t>70 000 </a:t>
            </a:r>
            <a:r>
              <a:rPr lang="es-ES" dirty="0" err="1" smtClean="0"/>
              <a:t>Patches</a:t>
            </a:r>
            <a:r>
              <a:rPr lang="es-ES" dirty="0" smtClean="0"/>
              <a:t> de 512X512 con magnificación X20 PAAD</a:t>
            </a:r>
          </a:p>
          <a:p>
            <a:pPr>
              <a:buFontTx/>
              <a:buChar char="-"/>
            </a:pPr>
            <a:endParaRPr lang="es-ES" dirty="0"/>
          </a:p>
          <a:p>
            <a:pPr>
              <a:buFontTx/>
              <a:buChar char="-"/>
            </a:pPr>
            <a:r>
              <a:rPr lang="es-ES" dirty="0" smtClean="0"/>
              <a:t>250 000 </a:t>
            </a:r>
            <a:r>
              <a:rPr lang="es-ES" dirty="0" err="1" smtClean="0"/>
              <a:t>Patches</a:t>
            </a:r>
            <a:r>
              <a:rPr lang="es-ES" dirty="0" smtClean="0"/>
              <a:t> de 512x512 con magnificación X20 LUSC-LUAD</a:t>
            </a:r>
          </a:p>
          <a:p>
            <a:pPr>
              <a:buFontTx/>
              <a:buChar char="-"/>
            </a:pPr>
            <a:endParaRPr lang="es-ES" dirty="0" smtClean="0"/>
          </a:p>
          <a:p>
            <a:pPr marL="0" indent="0">
              <a:buNone/>
            </a:pPr>
            <a:r>
              <a:rPr lang="es-ES" dirty="0" smtClean="0"/>
              <a:t>Máximo actual en RAM</a:t>
            </a:r>
            <a:endParaRPr lang="es-ES" dirty="0"/>
          </a:p>
          <a:p>
            <a:pPr>
              <a:buFontTx/>
              <a:buChar char="-"/>
            </a:pPr>
            <a:r>
              <a:rPr lang="es-ES" dirty="0" smtClean="0"/>
              <a:t>50% de 300X300 </a:t>
            </a:r>
          </a:p>
          <a:p>
            <a:pPr>
              <a:buFontTx/>
              <a:buChar char="-"/>
            </a:pPr>
            <a:r>
              <a:rPr lang="es-ES" dirty="0" smtClean="0"/>
              <a:t>25% de 512x512</a:t>
            </a:r>
          </a:p>
          <a:p>
            <a:pPr>
              <a:buFontTx/>
              <a:buChar char="-"/>
            </a:pPr>
            <a:endParaRPr lang="es-ES" dirty="0" smtClean="0"/>
          </a:p>
          <a:p>
            <a:pPr>
              <a:buFontTx/>
              <a:buChar char="-"/>
            </a:pPr>
            <a:endParaRPr lang="es-ES" dirty="0"/>
          </a:p>
        </p:txBody>
      </p:sp>
    </p:spTree>
    <p:extLst>
      <p:ext uri="{BB962C8B-B14F-4D97-AF65-F5344CB8AC3E}">
        <p14:creationId xmlns:p14="http://schemas.microsoft.com/office/powerpoint/2010/main" val="3204762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Preguntas</a:t>
            </a:r>
            <a:endParaRPr lang="es-ES" dirty="0"/>
          </a:p>
        </p:txBody>
      </p:sp>
      <p:sp>
        <p:nvSpPr>
          <p:cNvPr id="3" name="Marcador de contenido 2"/>
          <p:cNvSpPr>
            <a:spLocks noGrp="1"/>
          </p:cNvSpPr>
          <p:nvPr>
            <p:ph idx="1"/>
          </p:nvPr>
        </p:nvSpPr>
        <p:spPr/>
        <p:txBody>
          <a:bodyPr/>
          <a:lstStyle/>
          <a:p>
            <a:r>
              <a:rPr lang="es-ES" dirty="0" err="1" smtClean="0"/>
              <a:t>Cuandos</a:t>
            </a:r>
            <a:r>
              <a:rPr lang="es-ES" dirty="0" smtClean="0"/>
              <a:t> </a:t>
            </a:r>
            <a:r>
              <a:rPr lang="es-ES" dirty="0" err="1" smtClean="0"/>
              <a:t>patches</a:t>
            </a:r>
            <a:r>
              <a:rPr lang="es-ES" dirty="0" smtClean="0"/>
              <a:t> usar para entrenamiento?</a:t>
            </a:r>
          </a:p>
          <a:p>
            <a:endParaRPr lang="es-ES" dirty="0" smtClean="0"/>
          </a:p>
          <a:p>
            <a:endParaRPr lang="es-ES" dirty="0"/>
          </a:p>
          <a:p>
            <a:endParaRPr lang="es-ES" dirty="0"/>
          </a:p>
        </p:txBody>
      </p:sp>
    </p:spTree>
    <p:extLst>
      <p:ext uri="{BB962C8B-B14F-4D97-AF65-F5344CB8AC3E}">
        <p14:creationId xmlns:p14="http://schemas.microsoft.com/office/powerpoint/2010/main" val="6588703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Probability</a:t>
            </a:r>
            <a:r>
              <a:rPr lang="es-ES" dirty="0" smtClean="0"/>
              <a:t> </a:t>
            </a:r>
            <a:r>
              <a:rPr lang="es-ES" dirty="0" err="1" smtClean="0"/>
              <a:t>fusion</a:t>
            </a:r>
            <a:r>
              <a:rPr lang="es-ES" dirty="0" smtClean="0"/>
              <a:t> usando F1 para los pesos</a:t>
            </a:r>
            <a:endParaRPr lang="es-ES" dirty="0"/>
          </a:p>
        </p:txBody>
      </p:sp>
      <p:sp>
        <p:nvSpPr>
          <p:cNvPr id="3" name="Marcador de contenido 2"/>
          <p:cNvSpPr>
            <a:spLocks noGrp="1"/>
          </p:cNvSpPr>
          <p:nvPr>
            <p:ph idx="1"/>
          </p:nvPr>
        </p:nvSpPr>
        <p:spPr/>
        <p:txBody>
          <a:bodyPr/>
          <a:lstStyle/>
          <a:p>
            <a:pPr marL="0" indent="0">
              <a:buNone/>
            </a:pPr>
            <a:r>
              <a:rPr lang="es-ES" u="sng" smtClean="0"/>
              <a:t>https</a:t>
            </a:r>
            <a:r>
              <a:rPr lang="es-ES" u="sng" dirty="0"/>
              <a:t>://ieeexplore.ieee.org/stamp/stamp.jsp?tp=&amp;arnumber=7930377</a:t>
            </a:r>
          </a:p>
        </p:txBody>
      </p:sp>
    </p:spTree>
    <p:extLst>
      <p:ext uri="{BB962C8B-B14F-4D97-AF65-F5344CB8AC3E}">
        <p14:creationId xmlns:p14="http://schemas.microsoft.com/office/powerpoint/2010/main" val="3658376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TCGA-PAAD (Ductal </a:t>
            </a:r>
            <a:r>
              <a:rPr lang="es-ES" dirty="0" err="1" smtClean="0"/>
              <a:t>neoplasm</a:t>
            </a:r>
            <a:r>
              <a:rPr lang="es-ES" dirty="0" smtClean="0"/>
              <a:t>)</a:t>
            </a:r>
            <a:endParaRPr lang="es-ES" dirty="0"/>
          </a:p>
        </p:txBody>
      </p:sp>
      <p:sp>
        <p:nvSpPr>
          <p:cNvPr id="3" name="Subtítulo 2"/>
          <p:cNvSpPr>
            <a:spLocks noGrp="1"/>
          </p:cNvSpPr>
          <p:nvPr>
            <p:ph type="subTitle" idx="1"/>
          </p:nvPr>
        </p:nvSpPr>
        <p:spPr>
          <a:xfrm>
            <a:off x="1524000" y="1755648"/>
            <a:ext cx="9144000" cy="3502152"/>
          </a:xfrm>
        </p:spPr>
        <p:txBody>
          <a:bodyPr>
            <a:normAutofit fontScale="70000" lnSpcReduction="20000"/>
          </a:bodyPr>
          <a:lstStyle/>
          <a:p>
            <a:r>
              <a:rPr lang="es-ES" dirty="0" smtClean="0"/>
              <a:t>DATOS (EN BRUTO):</a:t>
            </a:r>
          </a:p>
          <a:p>
            <a:pPr marL="342900" indent="-342900">
              <a:buFontTx/>
              <a:buChar char="-"/>
            </a:pPr>
            <a:r>
              <a:rPr lang="es-ES" dirty="0" smtClean="0"/>
              <a:t>WSI: 49.7 GB</a:t>
            </a:r>
          </a:p>
          <a:p>
            <a:pPr marL="342900" indent="-342900">
              <a:buFontTx/>
              <a:buChar char="-"/>
            </a:pPr>
            <a:r>
              <a:rPr lang="es-ES" dirty="0" smtClean="0"/>
              <a:t>DNA-MET: 4.6 GB  </a:t>
            </a:r>
          </a:p>
          <a:p>
            <a:pPr marL="342900" indent="-342900">
              <a:buFontTx/>
              <a:buChar char="-"/>
            </a:pPr>
            <a:r>
              <a:rPr lang="es-ES" dirty="0" smtClean="0"/>
              <a:t>RNA-SEQ: 2.87 TB </a:t>
            </a:r>
          </a:p>
          <a:p>
            <a:pPr marL="342900" indent="-342900">
              <a:buFontTx/>
              <a:buChar char="-"/>
            </a:pPr>
            <a:r>
              <a:rPr lang="es-ES" dirty="0" smtClean="0"/>
              <a:t>SNV: 980 MB</a:t>
            </a:r>
          </a:p>
          <a:p>
            <a:pPr marL="342900" indent="-342900">
              <a:buFontTx/>
              <a:buChar char="-"/>
            </a:pPr>
            <a:r>
              <a:rPr lang="es-ES" dirty="0" err="1" smtClean="0"/>
              <a:t>miRNA</a:t>
            </a:r>
            <a:r>
              <a:rPr lang="es-ES" dirty="0" smtClean="0"/>
              <a:t>-SEQ: 26 GB</a:t>
            </a:r>
          </a:p>
          <a:p>
            <a:pPr marL="342900" indent="-342900">
              <a:buFontTx/>
              <a:buChar char="-"/>
            </a:pPr>
            <a:endParaRPr lang="es-ES" dirty="0" smtClean="0"/>
          </a:p>
          <a:p>
            <a:r>
              <a:rPr lang="es-ES" dirty="0" smtClean="0"/>
              <a:t>Que </a:t>
            </a:r>
            <a:r>
              <a:rPr lang="es-ES" dirty="0" err="1" smtClean="0"/>
              <a:t>workflow</a:t>
            </a:r>
            <a:r>
              <a:rPr lang="es-ES" dirty="0" smtClean="0"/>
              <a:t> para RNA-SEQ</a:t>
            </a:r>
          </a:p>
          <a:p>
            <a:pPr marL="342900" indent="-342900">
              <a:buFontTx/>
              <a:buChar char="-"/>
            </a:pPr>
            <a:r>
              <a:rPr lang="es-ES" dirty="0"/>
              <a:t>STAR 2-Pass </a:t>
            </a:r>
            <a:r>
              <a:rPr lang="es-ES" dirty="0" err="1" smtClean="0"/>
              <a:t>Chimeric</a:t>
            </a:r>
            <a:r>
              <a:rPr lang="es-ES" dirty="0" smtClean="0"/>
              <a:t> </a:t>
            </a:r>
            <a:r>
              <a:rPr lang="es-ES" dirty="0" smtClean="0">
                <a:latin typeface="Arial" panose="020B0604020202020204" pitchFamily="34" charset="0"/>
                <a:cs typeface="Arial" panose="020B0604020202020204" pitchFamily="34" charset="0"/>
              </a:rPr>
              <a:t>≈</a:t>
            </a:r>
            <a:r>
              <a:rPr lang="es-ES" dirty="0" smtClean="0"/>
              <a:t> 5 GB</a:t>
            </a:r>
            <a:endParaRPr lang="es-ES" dirty="0"/>
          </a:p>
          <a:p>
            <a:pPr marL="342900" indent="-342900">
              <a:buFontTx/>
              <a:buChar char="-"/>
            </a:pPr>
            <a:r>
              <a:rPr lang="es-ES" dirty="0"/>
              <a:t>STAR 2-Pass </a:t>
            </a:r>
            <a:r>
              <a:rPr lang="es-ES" dirty="0" err="1" smtClean="0"/>
              <a:t>Genome</a:t>
            </a:r>
            <a:r>
              <a:rPr lang="es-ES" dirty="0" smtClean="0"/>
              <a:t> &lt; 1 TB</a:t>
            </a:r>
            <a:endParaRPr lang="es-ES" dirty="0"/>
          </a:p>
          <a:p>
            <a:pPr marL="342900" indent="-342900">
              <a:buFontTx/>
              <a:buChar char="-"/>
            </a:pPr>
            <a:r>
              <a:rPr lang="es-ES" dirty="0"/>
              <a:t>STAR 2-Pass </a:t>
            </a:r>
            <a:r>
              <a:rPr lang="es-ES" dirty="0" err="1" smtClean="0"/>
              <a:t>Transcriptome</a:t>
            </a:r>
            <a:r>
              <a:rPr lang="es-ES" dirty="0" smtClean="0"/>
              <a:t> &lt; 1 TB</a:t>
            </a:r>
            <a:endParaRPr lang="es-ES" dirty="0"/>
          </a:p>
          <a:p>
            <a:pPr marL="342900" indent="-342900">
              <a:buFontTx/>
              <a:buChar char="-"/>
            </a:pPr>
            <a:endParaRPr lang="es-ES" dirty="0" smtClean="0"/>
          </a:p>
        </p:txBody>
      </p:sp>
    </p:spTree>
    <p:controls>
      <mc:AlternateContent xmlns:mc="http://schemas.openxmlformats.org/markup-compatibility/2006">
        <mc:Choice xmlns:v="urn:schemas-microsoft-com:vml" Requires="v">
          <p:control spid="1291" name="HTMLCheckbox1" r:id="rId2" imgW="257040" imgH="304920"/>
        </mc:Choice>
        <mc:Fallback>
          <p:control name="HTMLCheckbox1" r:id="rId2" imgW="257040" imgH="304920">
            <p:pic>
              <p:nvPicPr>
                <p:cNvPr id="5" name="HTMLCheckbox1"/>
                <p:cNvPicPr preferRelativeResize="0">
                  <a:picLocks noChangeArrowheads="1" noChangeShapeType="1"/>
                </p:cNvPicPr>
                <p:nvPr/>
              </p:nvPicPr>
              <p:blipFill>
                <a:blip r:embed="rId7"/>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292" name="HTMLCheckbox2" r:id="rId3" imgW="257040" imgH="304920"/>
        </mc:Choice>
        <mc:Fallback>
          <p:control name="HTMLCheckbox2" r:id="rId3" imgW="257040" imgH="304920">
            <p:pic>
              <p:nvPicPr>
                <p:cNvPr id="6" name="HTMLCheckbox2"/>
                <p:cNvPicPr preferRelativeResize="0">
                  <a:picLocks noChangeArrowheads="1" noChangeShapeType="1"/>
                </p:cNvPicPr>
                <p:nvPr/>
              </p:nvPicPr>
              <p:blipFill>
                <a:blip r:embed="rId7"/>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293" name="HTMLCheckbox3" r:id="rId4" imgW="257040" imgH="304920"/>
        </mc:Choice>
        <mc:Fallback>
          <p:control name="HTMLCheckbox3" r:id="rId4" imgW="257040" imgH="304920">
            <p:pic>
              <p:nvPicPr>
                <p:cNvPr id="8" name="HTMLCheckbox3"/>
                <p:cNvPicPr preferRelativeResize="0">
                  <a:picLocks noChangeArrowheads="1" noChangeShapeType="1"/>
                </p:cNvPicPr>
                <p:nvPr/>
              </p:nvPicPr>
              <p:blipFill>
                <a:blip r:embed="rId7"/>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294" name="HTMLCheckbox4" r:id="rId5" imgW="257040" imgH="304920"/>
        </mc:Choice>
        <mc:Fallback>
          <p:control name="HTMLCheckbox4" r:id="rId5" imgW="257040" imgH="304920">
            <p:pic>
              <p:nvPicPr>
                <p:cNvPr id="9" name="HTMLCheckbox4"/>
                <p:cNvPicPr preferRelativeResize="0">
                  <a:picLocks noChangeArrowheads="1" noChangeShapeType="1"/>
                </p:cNvPicPr>
                <p:nvPr/>
              </p:nvPicPr>
              <p:blipFill>
                <a:blip r:embed="rId7"/>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125508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TCGA-PAAD (Carcinoma)</a:t>
            </a:r>
            <a:endParaRPr lang="es-ES" dirty="0"/>
          </a:p>
        </p:txBody>
      </p:sp>
      <p:sp>
        <p:nvSpPr>
          <p:cNvPr id="3" name="Subtítulo 2"/>
          <p:cNvSpPr>
            <a:spLocks noGrp="1"/>
          </p:cNvSpPr>
          <p:nvPr>
            <p:ph type="subTitle" idx="1"/>
          </p:nvPr>
        </p:nvSpPr>
        <p:spPr>
          <a:xfrm>
            <a:off x="1524000" y="1755648"/>
            <a:ext cx="9144000" cy="3502152"/>
          </a:xfrm>
        </p:spPr>
        <p:txBody>
          <a:bodyPr>
            <a:normAutofit fontScale="85000" lnSpcReduction="20000"/>
          </a:bodyPr>
          <a:lstStyle/>
          <a:p>
            <a:r>
              <a:rPr lang="es-ES" dirty="0" smtClean="0"/>
              <a:t>29 Casos </a:t>
            </a:r>
            <a:r>
              <a:rPr lang="es-ES" dirty="0" err="1" smtClean="0"/>
              <a:t>Primary</a:t>
            </a:r>
            <a:r>
              <a:rPr lang="es-ES" dirty="0" smtClean="0"/>
              <a:t> tumor</a:t>
            </a:r>
          </a:p>
          <a:p>
            <a:r>
              <a:rPr lang="es-ES" dirty="0" smtClean="0"/>
              <a:t>4 Casos </a:t>
            </a:r>
            <a:r>
              <a:rPr lang="es-ES" dirty="0" err="1" smtClean="0"/>
              <a:t>solid</a:t>
            </a:r>
            <a:r>
              <a:rPr lang="es-ES" dirty="0" smtClean="0"/>
              <a:t> </a:t>
            </a:r>
            <a:r>
              <a:rPr lang="es-ES" dirty="0" err="1" smtClean="0"/>
              <a:t>tissue</a:t>
            </a:r>
            <a:r>
              <a:rPr lang="es-ES" dirty="0" smtClean="0"/>
              <a:t> normal</a:t>
            </a:r>
          </a:p>
          <a:p>
            <a:r>
              <a:rPr lang="es-ES" dirty="0" smtClean="0"/>
              <a:t>88% Positivo 12% Negativo</a:t>
            </a:r>
          </a:p>
          <a:p>
            <a:endParaRPr lang="es-ES" dirty="0" smtClean="0"/>
          </a:p>
          <a:p>
            <a:r>
              <a:rPr lang="es-ES" dirty="0" smtClean="0"/>
              <a:t>DATOS (EN BRUTO):</a:t>
            </a:r>
          </a:p>
          <a:p>
            <a:pPr marL="342900" indent="-342900">
              <a:buFontTx/>
              <a:buChar char="-"/>
            </a:pPr>
            <a:r>
              <a:rPr lang="es-ES" dirty="0" smtClean="0"/>
              <a:t>WSI: 6.1 GB</a:t>
            </a:r>
          </a:p>
          <a:p>
            <a:pPr marL="342900" indent="-342900">
              <a:buFontTx/>
              <a:buChar char="-"/>
            </a:pPr>
            <a:r>
              <a:rPr lang="es-ES" dirty="0" smtClean="0"/>
              <a:t>DNA-MET: 930 MB</a:t>
            </a:r>
          </a:p>
          <a:p>
            <a:pPr marL="342900" indent="-342900">
              <a:buFontTx/>
              <a:buChar char="-"/>
            </a:pPr>
            <a:r>
              <a:rPr lang="es-ES" dirty="0" smtClean="0"/>
              <a:t>RNA-SEQ: 660 GB (Asumo que hay que filtrar de antemano)</a:t>
            </a:r>
          </a:p>
          <a:p>
            <a:pPr marL="342900" indent="-342900">
              <a:buFontTx/>
              <a:buChar char="-"/>
            </a:pPr>
            <a:r>
              <a:rPr lang="es-ES" dirty="0" smtClean="0"/>
              <a:t>SNV: 175 MB</a:t>
            </a:r>
          </a:p>
          <a:p>
            <a:pPr marL="342900" indent="-342900">
              <a:buFontTx/>
              <a:buChar char="-"/>
            </a:pPr>
            <a:r>
              <a:rPr lang="es-ES" dirty="0" err="1" smtClean="0"/>
              <a:t>miRNA</a:t>
            </a:r>
            <a:r>
              <a:rPr lang="es-ES" dirty="0" smtClean="0"/>
              <a:t>-SEQ: 6.2 GB</a:t>
            </a:r>
          </a:p>
          <a:p>
            <a:endParaRPr lang="es-ES" dirty="0" smtClean="0"/>
          </a:p>
        </p:txBody>
      </p:sp>
    </p:spTree>
    <p:extLst>
      <p:ext uri="{BB962C8B-B14F-4D97-AF65-F5344CB8AC3E}">
        <p14:creationId xmlns:p14="http://schemas.microsoft.com/office/powerpoint/2010/main" val="3418524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Bibliografía para páncreas y ML  </a:t>
            </a:r>
            <a:endParaRPr lang="es-ES" dirty="0"/>
          </a:p>
        </p:txBody>
      </p:sp>
      <p:sp>
        <p:nvSpPr>
          <p:cNvPr id="3" name="Subtítulo 2"/>
          <p:cNvSpPr>
            <a:spLocks noGrp="1"/>
          </p:cNvSpPr>
          <p:nvPr>
            <p:ph type="subTitle" idx="1"/>
          </p:nvPr>
        </p:nvSpPr>
        <p:spPr>
          <a:xfrm>
            <a:off x="1524000" y="1856232"/>
            <a:ext cx="9247632" cy="3401568"/>
          </a:xfrm>
        </p:spPr>
        <p:txBody>
          <a:bodyPr>
            <a:normAutofit lnSpcReduction="10000"/>
          </a:bodyPr>
          <a:lstStyle/>
          <a:p>
            <a:endParaRPr lang="es-ES" dirty="0" smtClean="0">
              <a:hlinkClick r:id="rId2"/>
            </a:endParaRPr>
          </a:p>
          <a:p>
            <a:r>
              <a:rPr lang="en-US" b="1" dirty="0"/>
              <a:t>Predicted Prognosis of Patients with Pancreatic Cancer by Machine </a:t>
            </a:r>
            <a:r>
              <a:rPr lang="en-US" b="1" dirty="0" smtClean="0"/>
              <a:t>Learning – Yokoyama Et al.</a:t>
            </a:r>
            <a:endParaRPr lang="es-ES" dirty="0" smtClean="0">
              <a:hlinkClick r:id="rId2"/>
            </a:endParaRPr>
          </a:p>
          <a:p>
            <a:r>
              <a:rPr lang="es-ES" dirty="0" smtClean="0">
                <a:hlinkClick r:id="rId2"/>
              </a:rPr>
              <a:t>https://pubmed.ncbi.nlm.nih.gov/31992588/</a:t>
            </a:r>
            <a:endParaRPr lang="es-ES" dirty="0" smtClean="0"/>
          </a:p>
          <a:p>
            <a:r>
              <a:rPr lang="es-ES" dirty="0" smtClean="0"/>
              <a:t>Datos: DNA </a:t>
            </a:r>
            <a:r>
              <a:rPr lang="es-ES" dirty="0" err="1" smtClean="0"/>
              <a:t>Methylation</a:t>
            </a:r>
            <a:endParaRPr lang="es-ES" dirty="0" smtClean="0"/>
          </a:p>
          <a:p>
            <a:r>
              <a:rPr lang="es-ES" dirty="0" smtClean="0"/>
              <a:t>Clasificadores: SVM, NNET y </a:t>
            </a:r>
            <a:r>
              <a:rPr lang="es-ES" dirty="0" err="1"/>
              <a:t>Multinom</a:t>
            </a:r>
            <a:r>
              <a:rPr lang="es-ES" dirty="0"/>
              <a:t> </a:t>
            </a:r>
            <a:r>
              <a:rPr lang="es-ES" dirty="0" smtClean="0"/>
              <a:t>log </a:t>
            </a:r>
            <a:r>
              <a:rPr lang="es-ES" dirty="0" err="1" smtClean="0"/>
              <a:t>reg</a:t>
            </a:r>
            <a:endParaRPr lang="es-ES" dirty="0" smtClean="0"/>
          </a:p>
          <a:p>
            <a:r>
              <a:rPr lang="es-ES" dirty="0" smtClean="0"/>
              <a:t>Clases: non </a:t>
            </a:r>
            <a:r>
              <a:rPr lang="es-ES" dirty="0" err="1" smtClean="0"/>
              <a:t>neoplasm</a:t>
            </a:r>
            <a:r>
              <a:rPr lang="es-ES" dirty="0" smtClean="0"/>
              <a:t> / </a:t>
            </a:r>
            <a:r>
              <a:rPr lang="es-ES" dirty="0" err="1" smtClean="0"/>
              <a:t>neoplasm</a:t>
            </a:r>
            <a:endParaRPr lang="es-ES" dirty="0" smtClean="0"/>
          </a:p>
          <a:p>
            <a:r>
              <a:rPr lang="es-ES" dirty="0" smtClean="0"/>
              <a:t>Resultados:  prognosis</a:t>
            </a:r>
          </a:p>
        </p:txBody>
      </p:sp>
    </p:spTree>
    <p:extLst>
      <p:ext uri="{BB962C8B-B14F-4D97-AF65-F5344CB8AC3E}">
        <p14:creationId xmlns:p14="http://schemas.microsoft.com/office/powerpoint/2010/main" val="2217172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Bibliografía para páncreas y ML  </a:t>
            </a:r>
            <a:endParaRPr lang="es-ES" dirty="0"/>
          </a:p>
        </p:txBody>
      </p:sp>
      <p:sp>
        <p:nvSpPr>
          <p:cNvPr id="3" name="Subtítulo 2"/>
          <p:cNvSpPr>
            <a:spLocks noGrp="1"/>
          </p:cNvSpPr>
          <p:nvPr>
            <p:ph type="subTitle" idx="1"/>
          </p:nvPr>
        </p:nvSpPr>
        <p:spPr>
          <a:xfrm>
            <a:off x="1524000" y="1856232"/>
            <a:ext cx="9247632" cy="3401568"/>
          </a:xfrm>
        </p:spPr>
        <p:txBody>
          <a:bodyPr>
            <a:normAutofit lnSpcReduction="10000"/>
          </a:bodyPr>
          <a:lstStyle/>
          <a:p>
            <a:endParaRPr lang="en-US" b="1" dirty="0" smtClean="0"/>
          </a:p>
          <a:p>
            <a:r>
              <a:rPr lang="en-US" b="1" dirty="0" smtClean="0"/>
              <a:t>A machine learning approach identified a diagnostic model for pancreatic cancer through using circulating microRNA signatures</a:t>
            </a:r>
          </a:p>
          <a:p>
            <a:r>
              <a:rPr lang="es-ES" dirty="0" smtClean="0">
                <a:hlinkClick r:id="rId2"/>
              </a:rPr>
              <a:t>https://www.sciencedirect.com/science/article/pii/S1424390320306153</a:t>
            </a:r>
            <a:endParaRPr lang="es-ES" dirty="0" smtClean="0"/>
          </a:p>
          <a:p>
            <a:r>
              <a:rPr lang="es-ES" dirty="0" smtClean="0"/>
              <a:t>Datos: </a:t>
            </a:r>
            <a:r>
              <a:rPr lang="es-ES" dirty="0" err="1" smtClean="0"/>
              <a:t>microRNA</a:t>
            </a:r>
            <a:endParaRPr lang="es-ES" dirty="0" smtClean="0"/>
          </a:p>
          <a:p>
            <a:r>
              <a:rPr lang="es-ES" dirty="0" err="1" smtClean="0"/>
              <a:t>Feature</a:t>
            </a:r>
            <a:r>
              <a:rPr lang="es-ES" dirty="0" smtClean="0"/>
              <a:t> </a:t>
            </a:r>
            <a:r>
              <a:rPr lang="es-ES" dirty="0" err="1" smtClean="0"/>
              <a:t>selection</a:t>
            </a:r>
            <a:r>
              <a:rPr lang="es-ES" dirty="0" smtClean="0"/>
              <a:t>: ANN+PSO y NCA</a:t>
            </a:r>
          </a:p>
          <a:p>
            <a:r>
              <a:rPr lang="es-ES" dirty="0" smtClean="0"/>
              <a:t>Clases: Positivo/Negativo</a:t>
            </a:r>
          </a:p>
          <a:p>
            <a:r>
              <a:rPr lang="es-ES" dirty="0" smtClean="0"/>
              <a:t>Resultados: ACC </a:t>
            </a:r>
            <a:r>
              <a:rPr lang="en-US" dirty="0" smtClean="0"/>
              <a:t>0.93, Sen 0.93, SPE 0.92</a:t>
            </a:r>
            <a:r>
              <a:rPr lang="es-ES" dirty="0" smtClean="0"/>
              <a:t> </a:t>
            </a:r>
          </a:p>
        </p:txBody>
      </p:sp>
    </p:spTree>
    <p:extLst>
      <p:ext uri="{BB962C8B-B14F-4D97-AF65-F5344CB8AC3E}">
        <p14:creationId xmlns:p14="http://schemas.microsoft.com/office/powerpoint/2010/main" val="487349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Bibliografía para páncreas y ML  </a:t>
            </a:r>
            <a:endParaRPr lang="es-ES" dirty="0"/>
          </a:p>
        </p:txBody>
      </p:sp>
      <p:sp>
        <p:nvSpPr>
          <p:cNvPr id="3" name="Subtítulo 2"/>
          <p:cNvSpPr>
            <a:spLocks noGrp="1"/>
          </p:cNvSpPr>
          <p:nvPr>
            <p:ph type="subTitle" idx="1"/>
          </p:nvPr>
        </p:nvSpPr>
        <p:spPr>
          <a:xfrm>
            <a:off x="1524000" y="1856232"/>
            <a:ext cx="9247632" cy="3401568"/>
          </a:xfrm>
        </p:spPr>
        <p:txBody>
          <a:bodyPr>
            <a:normAutofit/>
          </a:bodyPr>
          <a:lstStyle/>
          <a:p>
            <a:endParaRPr lang="en-US" b="1" dirty="0" smtClean="0"/>
          </a:p>
          <a:p>
            <a:r>
              <a:rPr lang="en-US" b="1" dirty="0"/>
              <a:t>Prediction of survival and recurrence in patients with pancreatic cancer by integrating multi-omics </a:t>
            </a:r>
            <a:r>
              <a:rPr lang="en-US" b="1" dirty="0" smtClean="0"/>
              <a:t>data</a:t>
            </a:r>
          </a:p>
          <a:p>
            <a:r>
              <a:rPr lang="es-ES" dirty="0" smtClean="0">
                <a:hlinkClick r:id="rId2"/>
              </a:rPr>
              <a:t>https://www.nature.com/articles/s41598-020-76025-1</a:t>
            </a:r>
            <a:endParaRPr lang="es-ES" dirty="0" smtClean="0"/>
          </a:p>
          <a:p>
            <a:r>
              <a:rPr lang="es-ES" dirty="0" smtClean="0"/>
              <a:t>Datos: </a:t>
            </a:r>
            <a:r>
              <a:rPr lang="es-ES" dirty="0" err="1" smtClean="0"/>
              <a:t>multiomicos</a:t>
            </a:r>
            <a:r>
              <a:rPr lang="es-ES" dirty="0" smtClean="0"/>
              <a:t>, TCGA PAAD</a:t>
            </a:r>
          </a:p>
          <a:p>
            <a:r>
              <a:rPr lang="es-ES" dirty="0" err="1" smtClean="0"/>
              <a:t>Feature</a:t>
            </a:r>
            <a:r>
              <a:rPr lang="es-ES" dirty="0" smtClean="0"/>
              <a:t> </a:t>
            </a:r>
            <a:r>
              <a:rPr lang="es-ES" dirty="0" err="1" smtClean="0"/>
              <a:t>selection</a:t>
            </a:r>
            <a:r>
              <a:rPr lang="es-ES" dirty="0" smtClean="0"/>
              <a:t>: ANN+PSO y NCA</a:t>
            </a:r>
          </a:p>
          <a:p>
            <a:r>
              <a:rPr lang="es-ES" dirty="0" smtClean="0"/>
              <a:t>Resultados: Prognosis</a:t>
            </a:r>
          </a:p>
        </p:txBody>
      </p:sp>
    </p:spTree>
    <p:extLst>
      <p:ext uri="{BB962C8B-B14F-4D97-AF65-F5344CB8AC3E}">
        <p14:creationId xmlns:p14="http://schemas.microsoft.com/office/powerpoint/2010/main" val="2568396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Conclusiones</a:t>
            </a:r>
            <a:endParaRPr lang="es-ES" dirty="0"/>
          </a:p>
        </p:txBody>
      </p:sp>
      <p:sp>
        <p:nvSpPr>
          <p:cNvPr id="3" name="Subtítulo 2"/>
          <p:cNvSpPr>
            <a:spLocks noGrp="1"/>
          </p:cNvSpPr>
          <p:nvPr>
            <p:ph type="subTitle" idx="1"/>
          </p:nvPr>
        </p:nvSpPr>
        <p:spPr>
          <a:xfrm>
            <a:off x="1524000" y="1856232"/>
            <a:ext cx="9247632" cy="3401568"/>
          </a:xfrm>
        </p:spPr>
        <p:txBody>
          <a:bodyPr>
            <a:normAutofit/>
          </a:bodyPr>
          <a:lstStyle/>
          <a:p>
            <a:r>
              <a:rPr lang="es-ES" dirty="0" smtClean="0"/>
              <a:t>Parece que no hay mucha bibliografía con respecto a diagnóstico de PAAD y mucho menos con fuentes heterogéneas.</a:t>
            </a:r>
          </a:p>
          <a:p>
            <a:r>
              <a:rPr lang="es-ES" dirty="0" smtClean="0"/>
              <a:t>Con respecto a páncreas hay algo más</a:t>
            </a:r>
          </a:p>
        </p:txBody>
      </p:sp>
    </p:spTree>
    <p:extLst>
      <p:ext uri="{BB962C8B-B14F-4D97-AF65-F5344CB8AC3E}">
        <p14:creationId xmlns:p14="http://schemas.microsoft.com/office/powerpoint/2010/main" val="165777431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4774</TotalTime>
  <Words>1103</Words>
  <Application>Microsoft Office PowerPoint</Application>
  <PresentationFormat>Panorámica</PresentationFormat>
  <Paragraphs>210</Paragraphs>
  <Slides>34</Slides>
  <Notes>0</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34</vt:i4>
      </vt:variant>
    </vt:vector>
  </HeadingPairs>
  <TitlesOfParts>
    <vt:vector size="40" baseType="lpstr">
      <vt:lpstr>Arial</vt:lpstr>
      <vt:lpstr>Calibri</vt:lpstr>
      <vt:lpstr>Calibri Light</vt:lpstr>
      <vt:lpstr>Cambria Math</vt:lpstr>
      <vt:lpstr>Tema de Office</vt:lpstr>
      <vt:lpstr>Acrobat Document</vt:lpstr>
      <vt:lpstr>Fusión de datos heterogéneos</vt:lpstr>
      <vt:lpstr>TCGA-PAAD</vt:lpstr>
      <vt:lpstr>TCGA-PAAD (Ductal neoplasm)</vt:lpstr>
      <vt:lpstr>TCGA-PAAD (Ductal neoplasm)</vt:lpstr>
      <vt:lpstr>TCGA-PAAD (Carcinoma)</vt:lpstr>
      <vt:lpstr>Bibliografía para páncreas y ML  </vt:lpstr>
      <vt:lpstr>Bibliografía para páncreas y ML  </vt:lpstr>
      <vt:lpstr>Bibliografía para páncreas y ML  </vt:lpstr>
      <vt:lpstr>Conclusiones</vt:lpstr>
      <vt:lpstr>Preprocesamiento de WSI</vt:lpstr>
      <vt:lpstr>Preprocesamiento de WSI</vt:lpstr>
      <vt:lpstr>Preprocesamiento de WSI</vt:lpstr>
      <vt:lpstr>Fusión de datos heterogéneos: </vt:lpstr>
      <vt:lpstr>Preprocesamiento de WSI</vt:lpstr>
      <vt:lpstr>Preprocesamiento de WSI</vt:lpstr>
      <vt:lpstr>Preprocesamiento de WSI</vt:lpstr>
      <vt:lpstr>Fusión de datos heterogéneos: </vt:lpstr>
      <vt:lpstr>Fusión de información</vt:lpstr>
      <vt:lpstr>Fusión de información</vt:lpstr>
      <vt:lpstr>Early fusion</vt:lpstr>
      <vt:lpstr>Early fusion</vt:lpstr>
      <vt:lpstr>Clasificación binaria</vt:lpstr>
      <vt:lpstr>Pruebas entrenamiento patch-wise</vt:lpstr>
      <vt:lpstr>Pruebas entrenamiento patch-wise</vt:lpstr>
      <vt:lpstr>Pruebas entrenamiento patch-wise</vt:lpstr>
      <vt:lpstr>Entrenamiento patch-wise</vt:lpstr>
      <vt:lpstr>10 CV Estratificado CASE WISE</vt:lpstr>
      <vt:lpstr>Obtener el set de patches entero</vt:lpstr>
      <vt:lpstr>Fusión de datos heterogéneos: </vt:lpstr>
      <vt:lpstr>Entrenamiento con fine tuning y 10CV</vt:lpstr>
      <vt:lpstr>Entrenamiento con fine tuning y 10CV</vt:lpstr>
      <vt:lpstr>Modificar el data pipeline para poder albergar más datos</vt:lpstr>
      <vt:lpstr>Preguntas</vt:lpstr>
      <vt:lpstr>Probability fusion usando F1 para los pesos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Fusión de datos heterogéneos</dc:title>
  <dc:creator>Windows User</dc:creator>
  <cp:lastModifiedBy>Alejandro</cp:lastModifiedBy>
  <cp:revision>90</cp:revision>
  <dcterms:created xsi:type="dcterms:W3CDTF">2022-04-25T08:12:57Z</dcterms:created>
  <dcterms:modified xsi:type="dcterms:W3CDTF">2022-05-23T14:11:30Z</dcterms:modified>
</cp:coreProperties>
</file>