
<file path=[Content_Types].xml><?xml version="1.0" encoding="utf-8"?>
<Types xmlns="http://schemas.openxmlformats.org/package/2006/content-types">
  <Default Extension="bin" ContentType="application/vnd.ms-office.activeX"/>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3" r:id="rId7"/>
    <p:sldId id="264" r:id="rId8"/>
    <p:sldId id="265" r:id="rId9"/>
    <p:sldId id="266" r:id="rId10"/>
    <p:sldId id="268" r:id="rId11"/>
    <p:sldId id="269" r:id="rId12"/>
    <p:sldId id="270" r:id="rId13"/>
    <p:sldId id="267" r:id="rId14"/>
    <p:sldId id="271" r:id="rId15"/>
    <p:sldId id="273" r:id="rId16"/>
    <p:sldId id="272" r:id="rId17"/>
    <p:sldId id="274" r:id="rId18"/>
    <p:sldId id="277" r:id="rId19"/>
    <p:sldId id="275" r:id="rId20"/>
    <p:sldId id="285" r:id="rId21"/>
    <p:sldId id="286" r:id="rId22"/>
    <p:sldId id="281" r:id="rId23"/>
    <p:sldId id="282" r:id="rId24"/>
    <p:sldId id="279" r:id="rId25"/>
    <p:sldId id="283" r:id="rId26"/>
    <p:sldId id="280" r:id="rId27"/>
    <p:sldId id="278" r:id="rId28"/>
    <p:sldId id="284" r:id="rId29"/>
    <p:sldId id="288" r:id="rId30"/>
    <p:sldId id="296" r:id="rId31"/>
    <p:sldId id="292" r:id="rId32"/>
    <p:sldId id="293" r:id="rId33"/>
    <p:sldId id="294" r:id="rId34"/>
    <p:sldId id="295" r:id="rId35"/>
    <p:sldId id="290" r:id="rId36"/>
    <p:sldId id="298" r:id="rId37"/>
    <p:sldId id="299" r:id="rId38"/>
    <p:sldId id="300" r:id="rId39"/>
    <p:sldId id="302" r:id="rId40"/>
    <p:sldId id="306" r:id="rId41"/>
    <p:sldId id="307" r:id="rId42"/>
    <p:sldId id="308" r:id="rId43"/>
    <p:sldId id="315" r:id="rId44"/>
    <p:sldId id="309" r:id="rId45"/>
    <p:sldId id="311" r:id="rId46"/>
    <p:sldId id="310" r:id="rId47"/>
    <p:sldId id="318" r:id="rId48"/>
    <p:sldId id="314" r:id="rId49"/>
    <p:sldId id="316" r:id="rId50"/>
    <p:sldId id="317" r:id="rId51"/>
    <p:sldId id="313" r:id="rId52"/>
    <p:sldId id="319" r:id="rId53"/>
    <p:sldId id="312" r:id="rId54"/>
    <p:sldId id="321" r:id="rId55"/>
    <p:sldId id="322" r:id="rId56"/>
    <p:sldId id="323" r:id="rId57"/>
    <p:sldId id="324" r:id="rId58"/>
    <p:sldId id="326" r:id="rId59"/>
    <p:sldId id="327" r:id="rId60"/>
    <p:sldId id="328" r:id="rId61"/>
    <p:sldId id="329" r:id="rId62"/>
    <p:sldId id="331" r:id="rId63"/>
    <p:sldId id="330" r:id="rId64"/>
    <p:sldId id="333" r:id="rId65"/>
    <p:sldId id="334" r:id="rId66"/>
    <p:sldId id="335" r:id="rId67"/>
    <p:sldId id="336" r:id="rId68"/>
    <p:sldId id="337" r:id="rId69"/>
    <p:sldId id="338" r:id="rId70"/>
    <p:sldId id="340" r:id="rId71"/>
    <p:sldId id="339" r:id="rId72"/>
    <p:sldId id="341" r:id="rId73"/>
    <p:sldId id="346" r:id="rId74"/>
    <p:sldId id="342" r:id="rId75"/>
    <p:sldId id="343" r:id="rId76"/>
    <p:sldId id="344" r:id="rId77"/>
    <p:sldId id="347" r:id="rId78"/>
    <p:sldId id="348" r:id="rId79"/>
    <p:sldId id="351" r:id="rId80"/>
    <p:sldId id="352" r:id="rId81"/>
    <p:sldId id="353" r:id="rId82"/>
    <p:sldId id="349" r:id="rId83"/>
    <p:sldId id="350" r:id="rId84"/>
    <p:sldId id="354" r:id="rId85"/>
    <p:sldId id="359" r:id="rId86"/>
    <p:sldId id="355" r:id="rId87"/>
    <p:sldId id="356" r:id="rId88"/>
    <p:sldId id="357" r:id="rId89"/>
    <p:sldId id="365" r:id="rId90"/>
    <p:sldId id="360" r:id="rId91"/>
    <p:sldId id="361" r:id="rId92"/>
    <p:sldId id="367" r:id="rId93"/>
    <p:sldId id="366" r:id="rId94"/>
    <p:sldId id="368" r:id="rId95"/>
    <p:sldId id="369" r:id="rId96"/>
    <p:sldId id="363" r:id="rId97"/>
    <p:sldId id="362" r:id="rId98"/>
    <p:sldId id="374" r:id="rId99"/>
    <p:sldId id="370" r:id="rId100"/>
    <p:sldId id="371" r:id="rId101"/>
    <p:sldId id="372" r:id="rId102"/>
    <p:sldId id="375" r:id="rId103"/>
    <p:sldId id="376" r:id="rId104"/>
    <p:sldId id="377" r:id="rId105"/>
    <p:sldId id="378" r:id="rId106"/>
    <p:sldId id="380" r:id="rId107"/>
    <p:sldId id="379" r:id="rId108"/>
    <p:sldId id="382" r:id="rId109"/>
    <p:sldId id="381" r:id="rId110"/>
    <p:sldId id="386" r:id="rId111"/>
    <p:sldId id="385" r:id="rId112"/>
    <p:sldId id="383" r:id="rId113"/>
    <p:sldId id="384" r:id="rId1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9" autoAdjust="0"/>
    <p:restoredTop sz="94660"/>
  </p:normalViewPr>
  <p:slideViewPr>
    <p:cSldViewPr snapToGrid="0">
      <p:cViewPr>
        <p:scale>
          <a:sx n="66" d="100"/>
          <a:sy n="66" d="100"/>
        </p:scale>
        <p:origin x="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27/09/2022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414623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27/09/2022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42981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27/09/2022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89719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27/09/2022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51278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816971E-1CC9-4B1B-B84A-56D45306C128}" type="datetimeFigureOut">
              <a:rPr lang="es-ES" smtClean="0"/>
              <a:t>27/09/2022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62525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816971E-1CC9-4B1B-B84A-56D45306C128}" type="datetimeFigureOut">
              <a:rPr lang="es-ES" smtClean="0"/>
              <a:t>27/09/2022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69969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E816971E-1CC9-4B1B-B84A-56D45306C128}" type="datetimeFigureOut">
              <a:rPr lang="es-ES" smtClean="0"/>
              <a:t>27/09/2022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54832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816971E-1CC9-4B1B-B84A-56D45306C128}" type="datetimeFigureOut">
              <a:rPr lang="es-ES" smtClean="0"/>
              <a:t>27/09/2022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09175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816971E-1CC9-4B1B-B84A-56D45306C128}" type="datetimeFigureOut">
              <a:rPr lang="es-ES" smtClean="0"/>
              <a:t>27/09/2022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20396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27/09/2022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5567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27/09/2022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57382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6971E-1CC9-4B1B-B84A-56D45306C128}" type="datetimeFigureOut">
              <a:rPr lang="es-ES" smtClean="0"/>
              <a:t>27/09/2022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AB213-1F13-484E-B284-A2F9942B48CC}" type="slidenum">
              <a:rPr lang="es-ES" smtClean="0"/>
              <a:t>‹Nº›</a:t>
            </a:fld>
            <a:endParaRPr lang="es-ES"/>
          </a:p>
        </p:txBody>
      </p:sp>
    </p:spTree>
    <p:extLst>
      <p:ext uri="{BB962C8B-B14F-4D97-AF65-F5344CB8AC3E}">
        <p14:creationId xmlns:p14="http://schemas.microsoft.com/office/powerpoint/2010/main" val="1294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s://support.bioconductor.org/p/133724/"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s://www.frontiersin.org/articles/10.3389/fcell.2020.582864/full" TargetMode="External"/><Relationship Id="rId2" Type="http://schemas.openxmlformats.org/officeDocument/2006/relationships/hyperlink" Target="https://doi.org/10.3390/cancers13112654"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s://www.ncbi.nlm.nih.gov/sites/GDSbrowser?acc=GDS4103" TargetMode="External"/><Relationship Id="rId2" Type="http://schemas.openxmlformats.org/officeDocument/2006/relationships/hyperlink" Target="https://www.ncbi.nlm.nih.gov/sites/GDSbrowser?acc=GDS3836" TargetMode="External"/><Relationship Id="rId1" Type="http://schemas.openxmlformats.org/officeDocument/2006/relationships/slideLayout" Target="../slideLayouts/slideLayout2.xml"/><Relationship Id="rId4" Type="http://schemas.openxmlformats.org/officeDocument/2006/relationships/hyperlink" Target="https://www.ncbi.nlm.nih.gov/sites/GDSbrowser?acc=GDS4102"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nk.springer.com/chapter/10.1007/978-3-030-88163-4_29" TargetMode="External"/><Relationship Id="rId2" Type="http://schemas.openxmlformats.org/officeDocument/2006/relationships/hyperlink" Target="https://ieeexplore.ieee.org/abstract/document/83961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ncbi.nlm.nih.gov/pmc/articles/PMC7031151/#:~:text=Pancreatic%20ductal%20adenocarcinoma%20(PDAC)%20is%20a%20highly%20aggressive%20lethal%20malignancy,90%25%20of%20pancreatic%20cancer%20cases."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ntrol" Target="../activeX/activeX2.xml"/><Relationship Id="rId7" Type="http://schemas.openxmlformats.org/officeDocument/2006/relationships/image" Target="../media/image1.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control" Target="../activeX/activeX4.xml"/><Relationship Id="rId4" Type="http://schemas.openxmlformats.org/officeDocument/2006/relationships/control" Target="../activeX/activeX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31992588/" TargetMode="Externa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science/article/pii/S1424390320306153" TargetMode="Externa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nature.com/articles/s41598-020-76025-1" TargetMode="Externa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hyperlink" Target="https://www3.cs.stonybrook.edu/~cvl/content/papers/2019/HanLe_MICCAI19.pdf"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www.hindawi.com/journals/bmri/2013/175271/" TargetMode="External"/><Relationship Id="rId2" Type="http://schemas.openxmlformats.org/officeDocument/2006/relationships/hyperlink" Target="https://f1000research.com/articles/10-1057"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s://portal.imaging.datacommons.cancer.gov/explore/filters/?collection_id=cptac_pda"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s://support.bioconductor.org/p/133724/"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Fusión de datos heterogéneos</a:t>
            </a:r>
            <a:endParaRPr lang="es-ES" dirty="0"/>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302224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r>
              <a:rPr lang="es-ES" dirty="0" smtClean="0"/>
              <a:t>- Ningún paquete dedicado</a:t>
            </a:r>
          </a:p>
          <a:p>
            <a:pPr marL="342900" indent="-342900">
              <a:buFontTx/>
              <a:buChar char="-"/>
            </a:pPr>
            <a:r>
              <a:rPr lang="es-ES" dirty="0" smtClean="0"/>
              <a:t>Algunas imágenes tienen una resolución máxima de </a:t>
            </a:r>
            <a:r>
              <a:rPr lang="es-ES" dirty="0"/>
              <a:t>x</a:t>
            </a:r>
            <a:r>
              <a:rPr lang="es-ES" dirty="0" smtClean="0"/>
              <a:t>40 otras x20</a:t>
            </a:r>
          </a:p>
          <a:p>
            <a:pPr marL="342900" indent="-342900">
              <a:buFontTx/>
              <a:buChar char="-"/>
            </a:pPr>
            <a:r>
              <a:rPr lang="es-ES" dirty="0" smtClean="0"/>
              <a:t>Al tener distintas resoluciones se hace imposible hacer tiles del mismo tamaño…</a:t>
            </a:r>
          </a:p>
          <a:p>
            <a:r>
              <a:rPr lang="es-ES" dirty="0" smtClean="0"/>
              <a:t>Soluciones: Usar </a:t>
            </a:r>
            <a:r>
              <a:rPr lang="es-ES" dirty="0" err="1" smtClean="0"/>
              <a:t>openslide</a:t>
            </a:r>
            <a:endParaRPr lang="es-ES" dirty="0" smtClean="0"/>
          </a:p>
          <a:p>
            <a:pPr marL="342900" indent="-342900">
              <a:buFontTx/>
              <a:buChar char="-"/>
            </a:pPr>
            <a:endParaRPr lang="es-ES" dirty="0" smtClean="0"/>
          </a:p>
        </p:txBody>
      </p:sp>
    </p:spTree>
    <p:extLst>
      <p:ext uri="{BB962C8B-B14F-4D97-AF65-F5344CB8AC3E}">
        <p14:creationId xmlns:p14="http://schemas.microsoft.com/office/powerpoint/2010/main" val="30133944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 TCIA imágenes</a:t>
            </a:r>
            <a:endParaRPr lang="es-ES" dirty="0"/>
          </a:p>
        </p:txBody>
      </p:sp>
      <p:sp>
        <p:nvSpPr>
          <p:cNvPr id="3" name="Marcador de contenido 2"/>
          <p:cNvSpPr>
            <a:spLocks noGrp="1"/>
          </p:cNvSpPr>
          <p:nvPr>
            <p:ph idx="1"/>
          </p:nvPr>
        </p:nvSpPr>
        <p:spPr>
          <a:xfrm>
            <a:off x="838200" y="1825625"/>
            <a:ext cx="4648200" cy="4351338"/>
          </a:xfrm>
        </p:spPr>
        <p:txBody>
          <a:bodyPr/>
          <a:lstStyle/>
          <a:p>
            <a:r>
              <a:rPr lang="es-ES" dirty="0" smtClean="0"/>
              <a:t>Existen imágenes que al ser muy claras el </a:t>
            </a:r>
            <a:r>
              <a:rPr lang="es-ES" dirty="0" err="1" smtClean="0"/>
              <a:t>preprocesamiento</a:t>
            </a:r>
            <a:r>
              <a:rPr lang="es-ES" dirty="0" smtClean="0"/>
              <a:t> no obtiene apenas </a:t>
            </a:r>
            <a:r>
              <a:rPr lang="es-ES" dirty="0" err="1" smtClean="0"/>
              <a:t>patches</a:t>
            </a:r>
            <a:r>
              <a:rPr lang="es-ES" dirty="0" smtClean="0"/>
              <a:t>: </a:t>
            </a:r>
            <a:r>
              <a:rPr lang="es-ES" dirty="0" err="1" smtClean="0"/>
              <a:t>ej</a:t>
            </a:r>
            <a:r>
              <a:rPr lang="es-ES" dirty="0" smtClean="0"/>
              <a:t> C3N-02589</a:t>
            </a:r>
            <a:endParaRPr lang="es-ES" dirty="0"/>
          </a:p>
        </p:txBody>
      </p:sp>
      <p:pic>
        <p:nvPicPr>
          <p:cNvPr id="4" name="Imagen 3"/>
          <p:cNvPicPr>
            <a:picLocks noChangeAspect="1"/>
          </p:cNvPicPr>
          <p:nvPr/>
        </p:nvPicPr>
        <p:blipFill>
          <a:blip r:embed="rId2"/>
          <a:stretch>
            <a:fillRect/>
          </a:stretch>
        </p:blipFill>
        <p:spPr>
          <a:xfrm>
            <a:off x="6393240" y="1825625"/>
            <a:ext cx="4659771" cy="3690362"/>
          </a:xfrm>
          <a:prstGeom prst="rect">
            <a:avLst/>
          </a:prstGeom>
        </p:spPr>
      </p:pic>
    </p:spTree>
    <p:extLst>
      <p:ext uri="{BB962C8B-B14F-4D97-AF65-F5344CB8AC3E}">
        <p14:creationId xmlns:p14="http://schemas.microsoft.com/office/powerpoint/2010/main" val="13597041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 en 6 de los </a:t>
            </a:r>
            <a:r>
              <a:rPr lang="es-ES" dirty="0" err="1" smtClean="0"/>
              <a:t>splits</a:t>
            </a:r>
            <a:endParaRPr lang="es-ES" dirty="0"/>
          </a:p>
        </p:txBody>
      </p:sp>
      <p:sp>
        <p:nvSpPr>
          <p:cNvPr id="5" name="Marcador de contenido 4"/>
          <p:cNvSpPr>
            <a:spLocks noGrp="1"/>
          </p:cNvSpPr>
          <p:nvPr>
            <p:ph idx="1"/>
          </p:nvPr>
        </p:nvSpPr>
        <p:spPr>
          <a:xfrm>
            <a:off x="5989320" y="1925053"/>
            <a:ext cx="5364480" cy="4251910"/>
          </a:xfrm>
        </p:spPr>
        <p:txBody>
          <a:bodyPr/>
          <a:lstStyle/>
          <a:p>
            <a:endParaRPr lang="es-ES" dirty="0" smtClean="0"/>
          </a:p>
          <a:p>
            <a:endParaRPr lang="es-ES" dirty="0"/>
          </a:p>
          <a:p>
            <a:pPr marL="0" indent="0">
              <a:buNone/>
            </a:pPr>
            <a:r>
              <a:rPr lang="es-ES" dirty="0" smtClean="0"/>
              <a:t>Resultados:</a:t>
            </a:r>
          </a:p>
          <a:p>
            <a:r>
              <a:rPr lang="es-ES" dirty="0" smtClean="0"/>
              <a:t>ACC: 0.888</a:t>
            </a:r>
          </a:p>
          <a:p>
            <a:r>
              <a:rPr lang="es-ES" dirty="0" smtClean="0"/>
              <a:t>F1: 0.919</a:t>
            </a:r>
            <a:endParaRPr lang="es-ES" dirty="0"/>
          </a:p>
        </p:txBody>
      </p:sp>
      <p:pic>
        <p:nvPicPr>
          <p:cNvPr id="8" name="Imagen 7"/>
          <p:cNvPicPr>
            <a:picLocks noChangeAspect="1"/>
          </p:cNvPicPr>
          <p:nvPr/>
        </p:nvPicPr>
        <p:blipFill>
          <a:blip r:embed="rId2"/>
          <a:stretch>
            <a:fillRect/>
          </a:stretch>
        </p:blipFill>
        <p:spPr>
          <a:xfrm>
            <a:off x="0" y="2134353"/>
            <a:ext cx="5647310" cy="4042610"/>
          </a:xfrm>
          <a:prstGeom prst="rect">
            <a:avLst/>
          </a:prstGeom>
        </p:spPr>
      </p:pic>
    </p:spTree>
    <p:extLst>
      <p:ext uri="{BB962C8B-B14F-4D97-AF65-F5344CB8AC3E}">
        <p14:creationId xmlns:p14="http://schemas.microsoft.com/office/powerpoint/2010/main" val="36142193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Resultados TCIA </a:t>
            </a:r>
            <a:r>
              <a:rPr lang="es-ES" dirty="0" err="1" smtClean="0"/>
              <a:t>RNASeq</a:t>
            </a:r>
            <a:endParaRPr lang="es-ES" dirty="0"/>
          </a:p>
        </p:txBody>
      </p:sp>
      <p:sp>
        <p:nvSpPr>
          <p:cNvPr id="3" name="Marcador de contenido 2"/>
          <p:cNvSpPr>
            <a:spLocks noGrp="1"/>
          </p:cNvSpPr>
          <p:nvPr>
            <p:ph idx="1"/>
          </p:nvPr>
        </p:nvSpPr>
        <p:spPr>
          <a:xfrm>
            <a:off x="838200" y="1825625"/>
            <a:ext cx="4876800" cy="4351338"/>
          </a:xfrm>
        </p:spPr>
        <p:txBody>
          <a:bodyPr>
            <a:normAutofit/>
          </a:bodyPr>
          <a:lstStyle/>
          <a:p>
            <a:pPr marL="0" indent="0">
              <a:buNone/>
            </a:pPr>
            <a:r>
              <a:rPr lang="en-US" dirty="0" err="1" smtClean="0"/>
              <a:t>Resultados</a:t>
            </a:r>
            <a:r>
              <a:rPr lang="en-US" dirty="0" smtClean="0"/>
              <a:t>:</a:t>
            </a:r>
          </a:p>
          <a:p>
            <a:r>
              <a:rPr lang="en-US" dirty="0" smtClean="0"/>
              <a:t>Accuracy</a:t>
            </a:r>
            <a:r>
              <a:rPr lang="en-US" dirty="0"/>
              <a:t>: </a:t>
            </a:r>
            <a:r>
              <a:rPr lang="en-US" dirty="0" smtClean="0"/>
              <a:t>0.95 +\- 0.05 </a:t>
            </a:r>
          </a:p>
          <a:p>
            <a:r>
              <a:rPr lang="en-US" dirty="0" smtClean="0"/>
              <a:t>F1-Score</a:t>
            </a:r>
            <a:r>
              <a:rPr lang="en-US" dirty="0"/>
              <a:t>: </a:t>
            </a:r>
            <a:r>
              <a:rPr lang="en-US" dirty="0" smtClean="0"/>
              <a:t>0.96 </a:t>
            </a:r>
            <a:r>
              <a:rPr lang="en-US" dirty="0"/>
              <a:t>+\- </a:t>
            </a:r>
            <a:r>
              <a:rPr lang="en-US" dirty="0" smtClean="0"/>
              <a:t> 0.03</a:t>
            </a:r>
          </a:p>
          <a:p>
            <a:endParaRPr lang="en-US" dirty="0"/>
          </a:p>
          <a:p>
            <a:pPr marL="0" indent="0">
              <a:buNone/>
            </a:pPr>
            <a:r>
              <a:rPr lang="en-US" dirty="0" err="1" smtClean="0"/>
              <a:t>Faltan</a:t>
            </a:r>
            <a:r>
              <a:rPr lang="en-US" dirty="0" smtClean="0"/>
              <a:t> </a:t>
            </a:r>
            <a:r>
              <a:rPr lang="en-US" dirty="0" err="1" smtClean="0"/>
              <a:t>algunos</a:t>
            </a:r>
            <a:r>
              <a:rPr lang="en-US" dirty="0" smtClean="0"/>
              <a:t> samples, </a:t>
            </a:r>
            <a:r>
              <a:rPr lang="en-US" dirty="0" err="1" smtClean="0"/>
              <a:t>puede</a:t>
            </a:r>
            <a:r>
              <a:rPr lang="en-US" dirty="0" smtClean="0"/>
              <a:t> </a:t>
            </a:r>
            <a:r>
              <a:rPr lang="en-US" dirty="0" err="1" smtClean="0"/>
              <a:t>ser</a:t>
            </a:r>
            <a:r>
              <a:rPr lang="en-US" dirty="0" smtClean="0"/>
              <a:t> </a:t>
            </a:r>
            <a:r>
              <a:rPr lang="en-US" dirty="0" err="1" smtClean="0"/>
              <a:t>por</a:t>
            </a:r>
            <a:r>
              <a:rPr lang="en-US" dirty="0" smtClean="0"/>
              <a:t> </a:t>
            </a:r>
            <a:r>
              <a:rPr lang="en-US" dirty="0" err="1" smtClean="0"/>
              <a:t>los</a:t>
            </a:r>
            <a:r>
              <a:rPr lang="en-US" dirty="0" smtClean="0"/>
              <a:t> </a:t>
            </a:r>
            <a:r>
              <a:rPr lang="en-US" dirty="0" err="1" smtClean="0"/>
              <a:t>ficheros</a:t>
            </a:r>
            <a:r>
              <a:rPr lang="en-US" dirty="0" smtClean="0"/>
              <a:t> con multiples samples o </a:t>
            </a:r>
            <a:r>
              <a:rPr lang="en-US" dirty="0" err="1" smtClean="0"/>
              <a:t>por</a:t>
            </a:r>
            <a:r>
              <a:rPr lang="en-US" dirty="0" smtClean="0"/>
              <a:t> </a:t>
            </a:r>
            <a:r>
              <a:rPr lang="en-US" dirty="0" err="1" smtClean="0"/>
              <a:t>algún</a:t>
            </a:r>
            <a:r>
              <a:rPr lang="en-US" dirty="0" smtClean="0"/>
              <a:t> bug</a:t>
            </a:r>
            <a:endParaRPr lang="es-ES" dirty="0"/>
          </a:p>
        </p:txBody>
      </p:sp>
      <p:pic>
        <p:nvPicPr>
          <p:cNvPr id="4" name="Imagen 3"/>
          <p:cNvPicPr>
            <a:picLocks noChangeAspect="1"/>
          </p:cNvPicPr>
          <p:nvPr/>
        </p:nvPicPr>
        <p:blipFill>
          <a:blip r:embed="rId2"/>
          <a:stretch>
            <a:fillRect/>
          </a:stretch>
        </p:blipFill>
        <p:spPr>
          <a:xfrm>
            <a:off x="5715000" y="1825625"/>
            <a:ext cx="5638800" cy="4036518"/>
          </a:xfrm>
          <a:prstGeom prst="rect">
            <a:avLst/>
          </a:prstGeom>
        </p:spPr>
      </p:pic>
    </p:spTree>
    <p:extLst>
      <p:ext uri="{BB962C8B-B14F-4D97-AF65-F5344CB8AC3E}">
        <p14:creationId xmlns:p14="http://schemas.microsoft.com/office/powerpoint/2010/main" val="33758475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Preguntas</a:t>
            </a:r>
            <a:endParaRPr lang="es-ES" dirty="0"/>
          </a:p>
        </p:txBody>
      </p:sp>
      <p:sp>
        <p:nvSpPr>
          <p:cNvPr id="3" name="Marcador de contenido 2"/>
          <p:cNvSpPr>
            <a:spLocks noGrp="1"/>
          </p:cNvSpPr>
          <p:nvPr>
            <p:ph idx="1"/>
          </p:nvPr>
        </p:nvSpPr>
        <p:spPr/>
        <p:txBody>
          <a:bodyPr/>
          <a:lstStyle/>
          <a:p>
            <a:r>
              <a:rPr lang="es-ES" dirty="0" smtClean="0"/>
              <a:t>Para SVM es necesario tener los mismos genes de entradas, pero el </a:t>
            </a:r>
            <a:r>
              <a:rPr lang="es-ES" dirty="0" err="1" smtClean="0"/>
              <a:t>preprocesamiento</a:t>
            </a:r>
            <a:r>
              <a:rPr lang="es-ES" dirty="0" smtClean="0"/>
              <a:t> da distintos gene. Utilizo los genes en común entre el set de test y de entrenamiento?</a:t>
            </a:r>
            <a:endParaRPr lang="es-ES" dirty="0"/>
          </a:p>
        </p:txBody>
      </p:sp>
    </p:spTree>
    <p:extLst>
      <p:ext uri="{BB962C8B-B14F-4D97-AF65-F5344CB8AC3E}">
        <p14:creationId xmlns:p14="http://schemas.microsoft.com/office/powerpoint/2010/main" val="12717363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Resumen</a:t>
            </a:r>
            <a:endParaRPr lang="es-ES" dirty="0"/>
          </a:p>
        </p:txBody>
      </p:sp>
      <p:sp>
        <p:nvSpPr>
          <p:cNvPr id="3" name="Marcador de contenido 2"/>
          <p:cNvSpPr>
            <a:spLocks noGrp="1"/>
          </p:cNvSpPr>
          <p:nvPr>
            <p:ph idx="1"/>
          </p:nvPr>
        </p:nvSpPr>
        <p:spPr/>
        <p:txBody>
          <a:bodyPr>
            <a:normAutofit fontScale="55000" lnSpcReduction="20000"/>
          </a:bodyPr>
          <a:lstStyle/>
          <a:p>
            <a:pPr marL="0" indent="0">
              <a:buNone/>
            </a:pPr>
            <a:r>
              <a:rPr lang="es-ES" dirty="0"/>
              <a:t>C1. Ver GDC solo con </a:t>
            </a:r>
            <a:r>
              <a:rPr lang="es-ES" dirty="0" err="1"/>
              <a:t>rnaseq</a:t>
            </a:r>
            <a:r>
              <a:rPr lang="es-ES" dirty="0"/>
              <a:t> e imágenes</a:t>
            </a:r>
          </a:p>
          <a:p>
            <a:pPr marL="0" indent="0">
              <a:buNone/>
            </a:pPr>
            <a:r>
              <a:rPr lang="es-ES" dirty="0" smtClean="0">
                <a:solidFill>
                  <a:schemeClr val="tx1">
                    <a:lumMod val="50000"/>
                    <a:lumOff val="50000"/>
                  </a:schemeClr>
                </a:solidFill>
              </a:rPr>
              <a:t>	1</a:t>
            </a:r>
            <a:r>
              <a:rPr lang="es-ES" dirty="0">
                <a:solidFill>
                  <a:schemeClr val="tx1">
                    <a:lumMod val="50000"/>
                    <a:lumOff val="50000"/>
                  </a:schemeClr>
                </a:solidFill>
              </a:rPr>
              <a:t>.- RNASEQ: GDC muy pocos datos sanos</a:t>
            </a:r>
          </a:p>
          <a:p>
            <a:pPr marL="0" indent="0">
              <a:buNone/>
            </a:pPr>
            <a:r>
              <a:rPr lang="es-ES" dirty="0" smtClean="0">
                <a:solidFill>
                  <a:schemeClr val="tx1">
                    <a:lumMod val="50000"/>
                    <a:lumOff val="50000"/>
                  </a:schemeClr>
                </a:solidFill>
              </a:rPr>
              <a:t>	2</a:t>
            </a:r>
            <a:r>
              <a:rPr lang="es-ES" dirty="0">
                <a:solidFill>
                  <a:schemeClr val="tx1">
                    <a:lumMod val="50000"/>
                    <a:lumOff val="50000"/>
                  </a:schemeClr>
                </a:solidFill>
              </a:rPr>
              <a:t>.- Imágenes: GDC muy pocas </a:t>
            </a:r>
            <a:r>
              <a:rPr lang="es-ES" dirty="0" smtClean="0">
                <a:solidFill>
                  <a:schemeClr val="tx1">
                    <a:lumMod val="50000"/>
                    <a:lumOff val="50000"/>
                  </a:schemeClr>
                </a:solidFill>
              </a:rPr>
              <a:t>imágenes</a:t>
            </a:r>
          </a:p>
          <a:p>
            <a:pPr marL="0" indent="0">
              <a:buNone/>
            </a:pPr>
            <a:endParaRPr lang="es-ES" dirty="0"/>
          </a:p>
          <a:p>
            <a:pPr marL="0" indent="0">
              <a:buNone/>
            </a:pPr>
            <a:r>
              <a:rPr lang="es-ES" dirty="0"/>
              <a:t>C2. Integración </a:t>
            </a:r>
            <a:r>
              <a:rPr lang="es-ES" dirty="0" err="1"/>
              <a:t>RNASeq</a:t>
            </a:r>
            <a:r>
              <a:rPr lang="es-ES" dirty="0"/>
              <a:t> + WSI</a:t>
            </a:r>
          </a:p>
          <a:p>
            <a:pPr marL="0" indent="0">
              <a:buNone/>
            </a:pPr>
            <a:r>
              <a:rPr lang="es-ES" dirty="0" smtClean="0">
                <a:solidFill>
                  <a:schemeClr val="tx1">
                    <a:lumMod val="50000"/>
                    <a:lumOff val="50000"/>
                  </a:schemeClr>
                </a:solidFill>
              </a:rPr>
              <a:t>	1</a:t>
            </a:r>
            <a:r>
              <a:rPr lang="es-ES" dirty="0">
                <a:solidFill>
                  <a:schemeClr val="tx1">
                    <a:lumMod val="50000"/>
                    <a:lumOff val="50000"/>
                  </a:schemeClr>
                </a:solidFill>
              </a:rPr>
              <a:t>.- GDC</a:t>
            </a:r>
          </a:p>
          <a:p>
            <a:pPr marL="0" indent="0">
              <a:buNone/>
            </a:pPr>
            <a:r>
              <a:rPr lang="es-ES" dirty="0" smtClean="0">
                <a:solidFill>
                  <a:schemeClr val="tx1">
                    <a:lumMod val="50000"/>
                    <a:lumOff val="50000"/>
                  </a:schemeClr>
                </a:solidFill>
              </a:rPr>
              <a:t>		Imposible</a:t>
            </a:r>
            <a:r>
              <a:rPr lang="es-ES" dirty="0">
                <a:solidFill>
                  <a:schemeClr val="tx1">
                    <a:lumMod val="50000"/>
                    <a:lumOff val="50000"/>
                  </a:schemeClr>
                </a:solidFill>
              </a:rPr>
              <a:t>, clase sana no balanceada</a:t>
            </a:r>
          </a:p>
          <a:p>
            <a:pPr marL="0" indent="0">
              <a:buNone/>
            </a:pPr>
            <a:r>
              <a:rPr lang="es-ES" dirty="0" smtClean="0"/>
              <a:t>	2</a:t>
            </a:r>
            <a:r>
              <a:rPr lang="es-ES" dirty="0"/>
              <a:t>.- GDC + </a:t>
            </a:r>
            <a:r>
              <a:rPr lang="es-ES" dirty="0" err="1"/>
              <a:t>GTex</a:t>
            </a:r>
            <a:endParaRPr lang="es-ES" dirty="0"/>
          </a:p>
          <a:p>
            <a:pPr marL="0" indent="0">
              <a:buNone/>
            </a:pPr>
            <a:r>
              <a:rPr lang="es-ES" dirty="0" smtClean="0"/>
              <a:t>		- </a:t>
            </a:r>
            <a:r>
              <a:rPr lang="es-ES" dirty="0"/>
              <a:t>a) para genes está pendiente por temas de integración, hace falta pipeline </a:t>
            </a:r>
            <a:r>
              <a:rPr lang="es-ES" dirty="0" err="1"/>
              <a:t>wang</a:t>
            </a:r>
            <a:r>
              <a:rPr lang="es-ES" dirty="0"/>
              <a:t> 2019</a:t>
            </a:r>
          </a:p>
          <a:p>
            <a:pPr marL="0" indent="0">
              <a:buNone/>
            </a:pPr>
            <a:r>
              <a:rPr lang="es-ES" dirty="0" smtClean="0"/>
              <a:t>		- </a:t>
            </a:r>
            <a:r>
              <a:rPr lang="es-ES" dirty="0"/>
              <a:t>b) imágenes solas OK! 98</a:t>
            </a:r>
            <a:r>
              <a:rPr lang="es-ES" dirty="0" smtClean="0"/>
              <a:t>%+</a:t>
            </a:r>
          </a:p>
          <a:p>
            <a:pPr marL="0" indent="0">
              <a:buNone/>
            </a:pPr>
            <a:r>
              <a:rPr lang="es-ES" dirty="0"/>
              <a:t>	3.- TCIA:</a:t>
            </a:r>
          </a:p>
          <a:p>
            <a:pPr marL="0" indent="0">
              <a:buNone/>
            </a:pPr>
            <a:r>
              <a:rPr lang="es-ES" dirty="0"/>
              <a:t>		- a) Para genes </a:t>
            </a:r>
            <a:r>
              <a:rPr lang="en-US" dirty="0"/>
              <a:t>: 95 +\-  5%</a:t>
            </a:r>
          </a:p>
          <a:p>
            <a:pPr marL="0" indent="0">
              <a:buNone/>
            </a:pPr>
            <a:r>
              <a:rPr lang="en-US" dirty="0"/>
              <a:t>		- b) Para </a:t>
            </a:r>
            <a:r>
              <a:rPr lang="en-US" dirty="0" err="1"/>
              <a:t>imágenes</a:t>
            </a:r>
            <a:r>
              <a:rPr lang="en-US" dirty="0"/>
              <a:t>: 88%</a:t>
            </a:r>
          </a:p>
          <a:p>
            <a:pPr marL="0" indent="0">
              <a:buNone/>
            </a:pPr>
            <a:r>
              <a:rPr lang="en-US" dirty="0"/>
              <a:t>		</a:t>
            </a:r>
            <a:r>
              <a:rPr lang="en-US" dirty="0">
                <a:solidFill>
                  <a:srgbClr val="FF0000"/>
                </a:solidFill>
              </a:rPr>
              <a:t>- c) </a:t>
            </a:r>
            <a:r>
              <a:rPr lang="en-US" dirty="0" err="1">
                <a:solidFill>
                  <a:srgbClr val="FF0000"/>
                </a:solidFill>
              </a:rPr>
              <a:t>Fusión</a:t>
            </a:r>
            <a:r>
              <a:rPr lang="en-US" dirty="0">
                <a:solidFill>
                  <a:srgbClr val="FF0000"/>
                </a:solidFill>
              </a:rPr>
              <a:t>: </a:t>
            </a:r>
            <a:r>
              <a:rPr lang="en-US" dirty="0" err="1">
                <a:solidFill>
                  <a:srgbClr val="FF0000"/>
                </a:solidFill>
              </a:rPr>
              <a:t>Pendiente</a:t>
            </a:r>
            <a:endParaRPr lang="es-ES" dirty="0">
              <a:solidFill>
                <a:srgbClr val="FF0000"/>
              </a:solidFill>
            </a:endParaRPr>
          </a:p>
          <a:p>
            <a:pPr marL="0" indent="0">
              <a:buNone/>
            </a:pPr>
            <a:r>
              <a:rPr lang="es-ES" dirty="0"/>
              <a:t>	4.- TCIA + GDC:</a:t>
            </a:r>
          </a:p>
          <a:p>
            <a:pPr marL="0" indent="0">
              <a:buNone/>
            </a:pPr>
            <a:endParaRPr lang="es-ES" dirty="0"/>
          </a:p>
        </p:txBody>
      </p:sp>
    </p:spTree>
    <p:extLst>
      <p:ext uri="{BB962C8B-B14F-4D97-AF65-F5344CB8AC3E}">
        <p14:creationId xmlns:p14="http://schemas.microsoft.com/office/powerpoint/2010/main" val="17516415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Resumen</a:t>
            </a:r>
          </a:p>
        </p:txBody>
      </p:sp>
      <p:sp>
        <p:nvSpPr>
          <p:cNvPr id="3" name="Marcador de contenido 2"/>
          <p:cNvSpPr>
            <a:spLocks noGrp="1"/>
          </p:cNvSpPr>
          <p:nvPr>
            <p:ph idx="1"/>
          </p:nvPr>
        </p:nvSpPr>
        <p:spPr/>
        <p:txBody>
          <a:bodyPr>
            <a:normAutofit fontScale="62500" lnSpcReduction="20000"/>
          </a:bodyPr>
          <a:lstStyle/>
          <a:p>
            <a:pPr marL="0" indent="0">
              <a:buNone/>
            </a:pPr>
            <a:r>
              <a:rPr lang="es-ES" dirty="0"/>
              <a:t>C3. Imágenes </a:t>
            </a:r>
            <a:r>
              <a:rPr lang="es-ES" dirty="0" smtClean="0"/>
              <a:t>solas</a:t>
            </a:r>
          </a:p>
          <a:p>
            <a:pPr marL="0" indent="0">
              <a:buNone/>
            </a:pPr>
            <a:r>
              <a:rPr lang="es-ES" dirty="0"/>
              <a:t>	</a:t>
            </a:r>
            <a:r>
              <a:rPr lang="es-ES" dirty="0" smtClean="0"/>
              <a:t>1.- Bibliografía WSI Cáncer de páncreas:</a:t>
            </a:r>
          </a:p>
          <a:p>
            <a:pPr marL="0" indent="0">
              <a:buNone/>
            </a:pPr>
            <a:r>
              <a:rPr lang="es-ES" dirty="0"/>
              <a:t>	</a:t>
            </a:r>
            <a:r>
              <a:rPr lang="es-ES" dirty="0" smtClean="0"/>
              <a:t>	</a:t>
            </a:r>
            <a:endParaRPr lang="es-ES" dirty="0"/>
          </a:p>
          <a:p>
            <a:pPr marL="0" indent="0">
              <a:buNone/>
            </a:pPr>
            <a:r>
              <a:rPr lang="es-ES" dirty="0" smtClean="0"/>
              <a:t>	2.- </a:t>
            </a:r>
            <a:r>
              <a:rPr lang="es-ES" dirty="0" err="1"/>
              <a:t>GTex</a:t>
            </a:r>
            <a:r>
              <a:rPr lang="es-ES" dirty="0"/>
              <a:t> + GDC: 98%</a:t>
            </a:r>
          </a:p>
          <a:p>
            <a:pPr marL="0" indent="0">
              <a:buNone/>
            </a:pPr>
            <a:r>
              <a:rPr lang="es-ES" dirty="0" smtClean="0"/>
              <a:t>	</a:t>
            </a:r>
            <a:r>
              <a:rPr lang="es-ES" dirty="0"/>
              <a:t>	</a:t>
            </a:r>
            <a:r>
              <a:rPr lang="es-ES" dirty="0" smtClean="0"/>
              <a:t>- a) testear </a:t>
            </a:r>
            <a:r>
              <a:rPr lang="es-ES" dirty="0"/>
              <a:t>con otras bases de datos </a:t>
            </a:r>
            <a:r>
              <a:rPr lang="es-ES" dirty="0" smtClean="0"/>
              <a:t>públicas:</a:t>
            </a:r>
          </a:p>
          <a:p>
            <a:pPr marL="0" indent="0">
              <a:buNone/>
            </a:pPr>
            <a:r>
              <a:rPr lang="es-ES" dirty="0">
                <a:solidFill>
                  <a:schemeClr val="accent6">
                    <a:lumMod val="75000"/>
                  </a:schemeClr>
                </a:solidFill>
              </a:rPr>
              <a:t>	</a:t>
            </a:r>
            <a:r>
              <a:rPr lang="es-ES" dirty="0" smtClean="0">
                <a:solidFill>
                  <a:schemeClr val="accent6">
                    <a:lumMod val="75000"/>
                  </a:schemeClr>
                </a:solidFill>
              </a:rPr>
              <a:t>		-</a:t>
            </a:r>
            <a:r>
              <a:rPr lang="es-ES" i="1" dirty="0" smtClean="0">
                <a:solidFill>
                  <a:schemeClr val="accent6">
                    <a:lumMod val="75000"/>
                  </a:schemeClr>
                </a:solidFill>
              </a:rPr>
              <a:t>Test en TCIA: </a:t>
            </a:r>
          </a:p>
          <a:p>
            <a:pPr marL="0" indent="0">
              <a:buNone/>
            </a:pPr>
            <a:r>
              <a:rPr lang="es-ES" i="1" dirty="0">
                <a:solidFill>
                  <a:schemeClr val="accent6">
                    <a:lumMod val="75000"/>
                  </a:schemeClr>
                </a:solidFill>
              </a:rPr>
              <a:t>	</a:t>
            </a:r>
            <a:r>
              <a:rPr lang="es-ES" i="1" dirty="0" smtClean="0">
                <a:solidFill>
                  <a:schemeClr val="accent6">
                    <a:lumMod val="75000"/>
                  </a:schemeClr>
                </a:solidFill>
              </a:rPr>
              <a:t>		Resultados desbalanceados, sesgo por usar dos bases de datos para cada clase (?)</a:t>
            </a:r>
            <a:endParaRPr lang="es-ES" dirty="0" smtClean="0">
              <a:solidFill>
                <a:schemeClr val="accent6">
                  <a:lumMod val="75000"/>
                </a:schemeClr>
              </a:solidFill>
            </a:endParaRPr>
          </a:p>
          <a:p>
            <a:pPr marL="0" indent="0">
              <a:buNone/>
            </a:pPr>
            <a:endParaRPr lang="es-ES" dirty="0" smtClean="0"/>
          </a:p>
          <a:p>
            <a:pPr marL="0" indent="0">
              <a:buNone/>
            </a:pPr>
            <a:r>
              <a:rPr lang="es-ES" dirty="0"/>
              <a:t>	</a:t>
            </a:r>
            <a:r>
              <a:rPr lang="es-ES" dirty="0" smtClean="0"/>
              <a:t>3.- TCIA: 88% (Entrenamiento Mejorable)</a:t>
            </a:r>
          </a:p>
          <a:p>
            <a:pPr marL="0" indent="0">
              <a:buNone/>
            </a:pPr>
            <a:r>
              <a:rPr lang="es-ES" dirty="0"/>
              <a:t>	</a:t>
            </a:r>
            <a:r>
              <a:rPr lang="es-ES" dirty="0" smtClean="0"/>
              <a:t>	- </a:t>
            </a:r>
            <a:r>
              <a:rPr lang="es-ES" dirty="0"/>
              <a:t>a) testear con otras bases de datos públicas</a:t>
            </a:r>
            <a:r>
              <a:rPr lang="es-ES" dirty="0" smtClean="0"/>
              <a:t>:</a:t>
            </a:r>
          </a:p>
          <a:p>
            <a:pPr marL="0" indent="0">
              <a:buNone/>
            </a:pPr>
            <a:r>
              <a:rPr lang="es-ES" dirty="0"/>
              <a:t>	</a:t>
            </a:r>
            <a:r>
              <a:rPr lang="es-ES" dirty="0">
                <a:solidFill>
                  <a:schemeClr val="accent6">
                    <a:lumMod val="75000"/>
                  </a:schemeClr>
                </a:solidFill>
              </a:rPr>
              <a:t>	</a:t>
            </a:r>
            <a:r>
              <a:rPr lang="es-ES" dirty="0" smtClean="0">
                <a:solidFill>
                  <a:schemeClr val="accent6">
                    <a:lumMod val="75000"/>
                  </a:schemeClr>
                </a:solidFill>
              </a:rPr>
              <a:t>	</a:t>
            </a:r>
            <a:r>
              <a:rPr lang="es-ES" dirty="0">
                <a:solidFill>
                  <a:schemeClr val="accent6">
                    <a:lumMod val="75000"/>
                  </a:schemeClr>
                </a:solidFill>
              </a:rPr>
              <a:t>-</a:t>
            </a:r>
            <a:r>
              <a:rPr lang="es-ES" i="1" dirty="0">
                <a:solidFill>
                  <a:schemeClr val="accent6">
                    <a:lumMod val="75000"/>
                  </a:schemeClr>
                </a:solidFill>
              </a:rPr>
              <a:t>Test en </a:t>
            </a:r>
            <a:r>
              <a:rPr lang="es-ES" i="1" dirty="0" smtClean="0">
                <a:solidFill>
                  <a:schemeClr val="accent6">
                    <a:lumMod val="75000"/>
                  </a:schemeClr>
                </a:solidFill>
              </a:rPr>
              <a:t>GTEX+GDC: 88%</a:t>
            </a:r>
            <a:endParaRPr lang="es-ES" dirty="0">
              <a:solidFill>
                <a:schemeClr val="accent6">
                  <a:lumMod val="75000"/>
                </a:schemeClr>
              </a:solidFill>
            </a:endParaRPr>
          </a:p>
          <a:p>
            <a:pPr marL="0" indent="0">
              <a:buNone/>
            </a:pPr>
            <a:endParaRPr lang="es-ES" dirty="0"/>
          </a:p>
          <a:p>
            <a:pPr marL="0" indent="0">
              <a:buNone/>
            </a:pPr>
            <a:r>
              <a:rPr lang="es-ES" dirty="0"/>
              <a:t/>
            </a:r>
            <a:br>
              <a:rPr lang="es-ES" dirty="0"/>
            </a:br>
            <a:endParaRPr lang="es-ES" dirty="0" smtClean="0"/>
          </a:p>
          <a:p>
            <a:endParaRPr lang="es-ES" dirty="0"/>
          </a:p>
        </p:txBody>
      </p:sp>
    </p:spTree>
    <p:extLst>
      <p:ext uri="{BB962C8B-B14F-4D97-AF65-F5344CB8AC3E}">
        <p14:creationId xmlns:p14="http://schemas.microsoft.com/office/powerpoint/2010/main" val="5378067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Resumen</a:t>
            </a:r>
          </a:p>
        </p:txBody>
      </p:sp>
      <p:sp>
        <p:nvSpPr>
          <p:cNvPr id="3" name="Marcador de contenido 2"/>
          <p:cNvSpPr>
            <a:spLocks noGrp="1"/>
          </p:cNvSpPr>
          <p:nvPr>
            <p:ph idx="1"/>
          </p:nvPr>
        </p:nvSpPr>
        <p:spPr/>
        <p:txBody>
          <a:bodyPr>
            <a:normAutofit lnSpcReduction="10000"/>
          </a:bodyPr>
          <a:lstStyle/>
          <a:p>
            <a:pPr marL="0" indent="0">
              <a:buNone/>
            </a:pPr>
            <a:r>
              <a:rPr lang="es-ES" dirty="0"/>
              <a:t>C4. </a:t>
            </a:r>
            <a:r>
              <a:rPr lang="es-ES" dirty="0" err="1"/>
              <a:t>RNASeq</a:t>
            </a:r>
            <a:r>
              <a:rPr lang="es-ES" dirty="0"/>
              <a:t> solo</a:t>
            </a:r>
          </a:p>
          <a:p>
            <a:pPr marL="0" indent="0">
              <a:buNone/>
            </a:pPr>
            <a:r>
              <a:rPr lang="es-ES" dirty="0"/>
              <a:t>	1.- Repasar bibliografía para clasificación</a:t>
            </a:r>
          </a:p>
          <a:p>
            <a:pPr marL="0" indent="0">
              <a:buNone/>
            </a:pPr>
            <a:r>
              <a:rPr lang="es-ES" dirty="0"/>
              <a:t>	2.- Más bases de datos (GEO)</a:t>
            </a:r>
          </a:p>
          <a:p>
            <a:pPr marL="0" indent="0">
              <a:buNone/>
            </a:pPr>
            <a:r>
              <a:rPr lang="es-ES" dirty="0"/>
              <a:t>	3.- Pedir acceso</a:t>
            </a:r>
          </a:p>
          <a:p>
            <a:pPr marL="0" indent="0">
              <a:buNone/>
            </a:pPr>
            <a:r>
              <a:rPr lang="es-ES" dirty="0">
                <a:solidFill>
                  <a:schemeClr val="tx1">
                    <a:lumMod val="50000"/>
                    <a:lumOff val="50000"/>
                  </a:schemeClr>
                </a:solidFill>
              </a:rPr>
              <a:t>	4.- Ver fusión archivos </a:t>
            </a:r>
            <a:r>
              <a:rPr lang="es-ES" dirty="0" err="1">
                <a:solidFill>
                  <a:schemeClr val="tx1">
                    <a:lumMod val="50000"/>
                    <a:lumOff val="50000"/>
                  </a:schemeClr>
                </a:solidFill>
              </a:rPr>
              <a:t>count</a:t>
            </a:r>
            <a:r>
              <a:rPr lang="es-ES" dirty="0">
                <a:solidFill>
                  <a:schemeClr val="tx1">
                    <a:lumMod val="50000"/>
                    <a:lumOff val="50000"/>
                  </a:schemeClr>
                </a:solidFill>
              </a:rPr>
              <a:t> distintas bases de datos</a:t>
            </a:r>
          </a:p>
          <a:p>
            <a:pPr marL="0" indent="0">
              <a:buNone/>
            </a:pPr>
            <a:r>
              <a:rPr lang="es-ES" i="1" dirty="0">
                <a:solidFill>
                  <a:schemeClr val="tx1">
                    <a:lumMod val="50000"/>
                    <a:lumOff val="50000"/>
                  </a:schemeClr>
                </a:solidFill>
              </a:rPr>
              <a:t>		- </a:t>
            </a:r>
            <a:r>
              <a:rPr lang="es-ES" i="1" dirty="0" smtClean="0">
                <a:solidFill>
                  <a:schemeClr val="tx1">
                    <a:lumMod val="50000"/>
                    <a:lumOff val="50000"/>
                  </a:schemeClr>
                </a:solidFill>
              </a:rPr>
              <a:t>No promete </a:t>
            </a:r>
            <a:r>
              <a:rPr lang="es-ES" dirty="0" smtClean="0">
                <a:hlinkClick r:id="rId2"/>
              </a:rPr>
              <a:t>https</a:t>
            </a:r>
            <a:r>
              <a:rPr lang="es-ES" dirty="0">
                <a:hlinkClick r:id="rId2"/>
              </a:rPr>
              <a:t>://support.bioconductor.org/p/133724</a:t>
            </a:r>
            <a:r>
              <a:rPr lang="es-ES" dirty="0" smtClean="0">
                <a:hlinkClick r:id="rId2"/>
              </a:rPr>
              <a:t>/</a:t>
            </a:r>
            <a:endParaRPr lang="es-ES" dirty="0" smtClean="0"/>
          </a:p>
          <a:p>
            <a:pPr marL="0" indent="0">
              <a:buNone/>
            </a:pPr>
            <a:endParaRPr lang="es-ES" dirty="0">
              <a:solidFill>
                <a:schemeClr val="tx1">
                  <a:lumMod val="50000"/>
                  <a:lumOff val="50000"/>
                </a:schemeClr>
              </a:solidFill>
            </a:endParaRPr>
          </a:p>
          <a:p>
            <a:pPr marL="0" indent="0">
              <a:buNone/>
            </a:pPr>
            <a:r>
              <a:rPr lang="es-ES" dirty="0"/>
              <a:t>	5.Hablar con Dani fusión de </a:t>
            </a:r>
            <a:r>
              <a:rPr lang="es-ES" dirty="0" err="1"/>
              <a:t>counts</a:t>
            </a:r>
            <a:r>
              <a:rPr lang="es-ES" dirty="0"/>
              <a:t> o </a:t>
            </a:r>
            <a:r>
              <a:rPr lang="es-ES" dirty="0" err="1"/>
              <a:t>bam</a:t>
            </a:r>
            <a:endParaRPr lang="es-ES" dirty="0"/>
          </a:p>
          <a:p>
            <a:pPr marL="0" indent="0">
              <a:buNone/>
            </a:pPr>
            <a:r>
              <a:rPr lang="es-ES" i="1" dirty="0"/>
              <a:t>		- </a:t>
            </a:r>
            <a:r>
              <a:rPr lang="es-ES" i="1" dirty="0" smtClean="0"/>
              <a:t>Comunicado </a:t>
            </a:r>
            <a:r>
              <a:rPr lang="es-ES" i="1" dirty="0"/>
              <a:t>pero no ha respondido</a:t>
            </a:r>
            <a:endParaRPr lang="es-ES" dirty="0"/>
          </a:p>
          <a:p>
            <a:endParaRPr lang="es-ES" dirty="0"/>
          </a:p>
        </p:txBody>
      </p:sp>
    </p:spTree>
    <p:extLst>
      <p:ext uri="{BB962C8B-B14F-4D97-AF65-F5344CB8AC3E}">
        <p14:creationId xmlns:p14="http://schemas.microsoft.com/office/powerpoint/2010/main" val="3062314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Resumen</a:t>
            </a:r>
          </a:p>
        </p:txBody>
      </p:sp>
      <p:sp>
        <p:nvSpPr>
          <p:cNvPr id="3" name="Marcador de contenido 2"/>
          <p:cNvSpPr>
            <a:spLocks noGrp="1"/>
          </p:cNvSpPr>
          <p:nvPr>
            <p:ph idx="1"/>
          </p:nvPr>
        </p:nvSpPr>
        <p:spPr/>
        <p:txBody>
          <a:bodyPr>
            <a:normAutofit fontScale="70000" lnSpcReduction="20000"/>
          </a:bodyPr>
          <a:lstStyle/>
          <a:p>
            <a:pPr marL="0" indent="0">
              <a:buNone/>
            </a:pPr>
            <a:r>
              <a:rPr lang="es-ES" dirty="0" smtClean="0">
                <a:solidFill>
                  <a:schemeClr val="tx1">
                    <a:lumMod val="50000"/>
                    <a:lumOff val="50000"/>
                  </a:schemeClr>
                </a:solidFill>
              </a:rPr>
              <a:t>C5. </a:t>
            </a:r>
            <a:r>
              <a:rPr lang="es-ES" dirty="0">
                <a:solidFill>
                  <a:schemeClr val="tx1">
                    <a:lumMod val="50000"/>
                    <a:lumOff val="50000"/>
                  </a:schemeClr>
                </a:solidFill>
              </a:rPr>
              <a:t>Estudio sobre </a:t>
            </a:r>
            <a:r>
              <a:rPr lang="es-ES" dirty="0" err="1">
                <a:solidFill>
                  <a:schemeClr val="tx1">
                    <a:lumMod val="50000"/>
                    <a:lumOff val="50000"/>
                  </a:schemeClr>
                </a:solidFill>
              </a:rPr>
              <a:t>estadío</a:t>
            </a:r>
            <a:r>
              <a:rPr lang="es-ES" dirty="0">
                <a:solidFill>
                  <a:schemeClr val="tx1">
                    <a:lumMod val="50000"/>
                    <a:lumOff val="50000"/>
                  </a:schemeClr>
                </a:solidFill>
              </a:rPr>
              <a:t>:</a:t>
            </a:r>
          </a:p>
          <a:p>
            <a:pPr marL="0" indent="0">
              <a:buNone/>
            </a:pPr>
            <a:r>
              <a:rPr lang="es-ES" dirty="0" smtClean="0">
                <a:solidFill>
                  <a:schemeClr val="tx1">
                    <a:lumMod val="50000"/>
                    <a:lumOff val="50000"/>
                  </a:schemeClr>
                </a:solidFill>
              </a:rPr>
              <a:t>	1.- </a:t>
            </a:r>
            <a:r>
              <a:rPr lang="es-ES" dirty="0">
                <a:solidFill>
                  <a:schemeClr val="tx1">
                    <a:lumMod val="50000"/>
                    <a:lumOff val="50000"/>
                  </a:schemeClr>
                </a:solidFill>
              </a:rPr>
              <a:t>WSI </a:t>
            </a:r>
          </a:p>
          <a:p>
            <a:pPr marL="0" indent="0">
              <a:buNone/>
            </a:pPr>
            <a:r>
              <a:rPr lang="es-ES" dirty="0" smtClean="0">
                <a:solidFill>
                  <a:schemeClr val="tx1">
                    <a:lumMod val="50000"/>
                    <a:lumOff val="50000"/>
                  </a:schemeClr>
                </a:solidFill>
              </a:rPr>
              <a:t>		- descartado</a:t>
            </a:r>
          </a:p>
          <a:p>
            <a:pPr marL="0" indent="0">
              <a:buNone/>
            </a:pPr>
            <a:r>
              <a:rPr lang="es-ES" dirty="0">
                <a:solidFill>
                  <a:schemeClr val="tx1">
                    <a:lumMod val="50000"/>
                    <a:lumOff val="50000"/>
                  </a:schemeClr>
                </a:solidFill>
              </a:rPr>
              <a:t>	</a:t>
            </a:r>
            <a:r>
              <a:rPr lang="es-ES" dirty="0" smtClean="0">
                <a:solidFill>
                  <a:schemeClr val="tx1">
                    <a:lumMod val="50000"/>
                    <a:lumOff val="50000"/>
                  </a:schemeClr>
                </a:solidFill>
              </a:rPr>
              <a:t>2</a:t>
            </a:r>
            <a:r>
              <a:rPr lang="es-ES" dirty="0">
                <a:solidFill>
                  <a:schemeClr val="tx1">
                    <a:lumMod val="50000"/>
                    <a:lumOff val="50000"/>
                  </a:schemeClr>
                </a:solidFill>
              </a:rPr>
              <a:t>.- </a:t>
            </a:r>
            <a:r>
              <a:rPr lang="es-ES" dirty="0" err="1" smtClean="0">
                <a:solidFill>
                  <a:schemeClr val="tx1">
                    <a:lumMod val="50000"/>
                    <a:lumOff val="50000"/>
                  </a:schemeClr>
                </a:solidFill>
              </a:rPr>
              <a:t>RNASeq</a:t>
            </a:r>
            <a:endParaRPr lang="es-ES" dirty="0" smtClean="0">
              <a:solidFill>
                <a:schemeClr val="tx1">
                  <a:lumMod val="50000"/>
                  <a:lumOff val="50000"/>
                </a:schemeClr>
              </a:solidFill>
            </a:endParaRPr>
          </a:p>
          <a:p>
            <a:pPr marL="0" indent="0">
              <a:buNone/>
            </a:pPr>
            <a:r>
              <a:rPr lang="es-ES" dirty="0">
                <a:solidFill>
                  <a:schemeClr val="tx1">
                    <a:lumMod val="50000"/>
                    <a:lumOff val="50000"/>
                  </a:schemeClr>
                </a:solidFill>
              </a:rPr>
              <a:t>	</a:t>
            </a:r>
            <a:r>
              <a:rPr lang="es-ES" dirty="0" smtClean="0">
                <a:solidFill>
                  <a:schemeClr val="tx1">
                    <a:lumMod val="50000"/>
                    <a:lumOff val="50000"/>
                  </a:schemeClr>
                </a:solidFill>
              </a:rPr>
              <a:t>	- </a:t>
            </a:r>
            <a:r>
              <a:rPr lang="es-ES" dirty="0">
                <a:solidFill>
                  <a:schemeClr val="tx1">
                    <a:lumMod val="50000"/>
                    <a:lumOff val="50000"/>
                  </a:schemeClr>
                </a:solidFill>
              </a:rPr>
              <a:t>descartado</a:t>
            </a:r>
          </a:p>
          <a:p>
            <a:pPr marL="0" indent="0">
              <a:buNone/>
            </a:pPr>
            <a:r>
              <a:rPr lang="es-ES" dirty="0" smtClean="0">
                <a:solidFill>
                  <a:schemeClr val="tx1">
                    <a:lumMod val="50000"/>
                    <a:lumOff val="50000"/>
                  </a:schemeClr>
                </a:solidFill>
              </a:rPr>
              <a:t>	3</a:t>
            </a:r>
            <a:r>
              <a:rPr lang="es-ES" dirty="0">
                <a:solidFill>
                  <a:schemeClr val="tx1">
                    <a:lumMod val="50000"/>
                    <a:lumOff val="50000"/>
                  </a:schemeClr>
                </a:solidFill>
              </a:rPr>
              <a:t>.- Otras </a:t>
            </a:r>
            <a:r>
              <a:rPr lang="es-ES" dirty="0" err="1">
                <a:solidFill>
                  <a:schemeClr val="tx1">
                    <a:lumMod val="50000"/>
                    <a:lumOff val="50000"/>
                  </a:schemeClr>
                </a:solidFill>
              </a:rPr>
              <a:t>ómicas</a:t>
            </a:r>
            <a:endParaRPr lang="es-ES" dirty="0">
              <a:solidFill>
                <a:schemeClr val="tx1">
                  <a:lumMod val="50000"/>
                  <a:lumOff val="50000"/>
                </a:schemeClr>
              </a:solidFill>
            </a:endParaRPr>
          </a:p>
          <a:p>
            <a:pPr marL="0" indent="0">
              <a:buNone/>
            </a:pPr>
            <a:r>
              <a:rPr lang="es-ES" dirty="0" smtClean="0">
                <a:solidFill>
                  <a:schemeClr val="tx1">
                    <a:lumMod val="50000"/>
                    <a:lumOff val="50000"/>
                  </a:schemeClr>
                </a:solidFill>
              </a:rPr>
              <a:t>		- </a:t>
            </a:r>
            <a:r>
              <a:rPr lang="es-ES" dirty="0">
                <a:solidFill>
                  <a:schemeClr val="tx1">
                    <a:lumMod val="50000"/>
                    <a:lumOff val="50000"/>
                  </a:schemeClr>
                </a:solidFill>
              </a:rPr>
              <a:t>no parece </a:t>
            </a:r>
            <a:r>
              <a:rPr lang="es-ES" dirty="0" smtClean="0">
                <a:solidFill>
                  <a:schemeClr val="tx1">
                    <a:lumMod val="50000"/>
                    <a:lumOff val="50000"/>
                  </a:schemeClr>
                </a:solidFill>
              </a:rPr>
              <a:t>prometedor</a:t>
            </a:r>
          </a:p>
          <a:p>
            <a:endParaRPr lang="es-ES" dirty="0"/>
          </a:p>
          <a:p>
            <a:pPr marL="0" indent="0">
              <a:buNone/>
            </a:pPr>
            <a:r>
              <a:rPr lang="es-ES" dirty="0" smtClean="0"/>
              <a:t>C6. Pronóstico</a:t>
            </a:r>
            <a:endParaRPr lang="es-ES" dirty="0"/>
          </a:p>
          <a:p>
            <a:pPr marL="0" indent="0">
              <a:buNone/>
            </a:pPr>
            <a:r>
              <a:rPr lang="es-ES" dirty="0" smtClean="0"/>
              <a:t>	1.- Ver </a:t>
            </a:r>
            <a:r>
              <a:rPr lang="es-ES" dirty="0"/>
              <a:t>datos, análisis preliminar</a:t>
            </a:r>
          </a:p>
          <a:p>
            <a:pPr marL="0" indent="0">
              <a:buNone/>
            </a:pPr>
            <a:r>
              <a:rPr lang="es-ES" dirty="0" smtClean="0"/>
              <a:t>	2.- Ver </a:t>
            </a:r>
            <a:r>
              <a:rPr lang="es-ES" dirty="0"/>
              <a:t>en GEO con datos de pronóstico</a:t>
            </a:r>
          </a:p>
          <a:p>
            <a:pPr marL="0" indent="0">
              <a:buNone/>
            </a:pPr>
            <a:r>
              <a:rPr lang="es-ES" dirty="0"/>
              <a:t/>
            </a:r>
            <a:br>
              <a:rPr lang="es-ES" dirty="0"/>
            </a:br>
            <a:endParaRPr lang="es-ES" dirty="0"/>
          </a:p>
        </p:txBody>
      </p:sp>
    </p:spTree>
    <p:extLst>
      <p:ext uri="{BB962C8B-B14F-4D97-AF65-F5344CB8AC3E}">
        <p14:creationId xmlns:p14="http://schemas.microsoft.com/office/powerpoint/2010/main" val="18149980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C3. 1. Bibliografía Clasificación WSI cáncer de páncreas</a:t>
            </a:r>
            <a:endParaRPr lang="es-ES" dirty="0"/>
          </a:p>
        </p:txBody>
      </p:sp>
      <p:pic>
        <p:nvPicPr>
          <p:cNvPr id="5" name="Marcador de contenido 4"/>
          <p:cNvPicPr>
            <a:picLocks noGrp="1" noChangeAspect="1"/>
          </p:cNvPicPr>
          <p:nvPr>
            <p:ph idx="1"/>
          </p:nvPr>
        </p:nvPicPr>
        <p:blipFill>
          <a:blip r:embed="rId2"/>
          <a:stretch>
            <a:fillRect/>
          </a:stretch>
        </p:blipFill>
        <p:spPr>
          <a:xfrm>
            <a:off x="1228046" y="2216940"/>
            <a:ext cx="9669224" cy="504895"/>
          </a:xfrm>
          <a:prstGeom prst="rect">
            <a:avLst/>
          </a:prstGeom>
        </p:spPr>
      </p:pic>
      <p:pic>
        <p:nvPicPr>
          <p:cNvPr id="4" name="Imagen 3"/>
          <p:cNvPicPr>
            <a:picLocks noChangeAspect="1"/>
          </p:cNvPicPr>
          <p:nvPr/>
        </p:nvPicPr>
        <p:blipFill>
          <a:blip r:embed="rId3"/>
          <a:stretch>
            <a:fillRect/>
          </a:stretch>
        </p:blipFill>
        <p:spPr>
          <a:xfrm>
            <a:off x="1294730" y="2781209"/>
            <a:ext cx="9602540" cy="1295581"/>
          </a:xfrm>
          <a:prstGeom prst="rect">
            <a:avLst/>
          </a:prstGeom>
        </p:spPr>
      </p:pic>
      <p:sp>
        <p:nvSpPr>
          <p:cNvPr id="6" name="Marcador de contenido 2"/>
          <p:cNvSpPr txBox="1">
            <a:spLocks/>
          </p:cNvSpPr>
          <p:nvPr/>
        </p:nvSpPr>
        <p:spPr>
          <a:xfrm>
            <a:off x="838200" y="4255805"/>
            <a:ext cx="10515600" cy="197243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err="1" smtClean="0"/>
              <a:t>Naito</a:t>
            </a:r>
            <a:r>
              <a:rPr lang="es-ES" dirty="0" smtClean="0"/>
              <a:t> et al. : Datos privados</a:t>
            </a:r>
          </a:p>
          <a:p>
            <a:r>
              <a:rPr lang="es-ES" dirty="0" smtClean="0"/>
              <a:t>Fu et al. : Datos se pueden pedir, pero modelos privados</a:t>
            </a:r>
          </a:p>
          <a:p>
            <a:r>
              <a:rPr lang="es-ES" dirty="0" err="1" smtClean="0"/>
              <a:t>Kriegsmann</a:t>
            </a:r>
            <a:r>
              <a:rPr lang="es-ES" dirty="0" smtClean="0"/>
              <a:t> et al. :  </a:t>
            </a:r>
            <a:r>
              <a:rPr lang="en-US" dirty="0"/>
              <a:t>Data are available from the corresponding authors upon reasonable request</a:t>
            </a:r>
            <a:r>
              <a:rPr lang="en-US" dirty="0" smtClean="0"/>
              <a:t>. </a:t>
            </a:r>
          </a:p>
          <a:p>
            <a:endParaRPr lang="en-US" dirty="0" smtClean="0"/>
          </a:p>
          <a:p>
            <a:r>
              <a:rPr lang="en-US" dirty="0" smtClean="0"/>
              <a:t>*: Internal Test **: External Test</a:t>
            </a:r>
            <a:endParaRPr lang="es-ES" dirty="0" smtClean="0"/>
          </a:p>
        </p:txBody>
      </p:sp>
    </p:spTree>
    <p:extLst>
      <p:ext uri="{BB962C8B-B14F-4D97-AF65-F5344CB8AC3E}">
        <p14:creationId xmlns:p14="http://schemas.microsoft.com/office/powerpoint/2010/main" val="33051106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C3. 3. a) Resultados test externo (GDC+GTEX)</a:t>
            </a:r>
            <a:endParaRPr lang="es-ES" dirty="0"/>
          </a:p>
        </p:txBody>
      </p:sp>
      <p:sp>
        <p:nvSpPr>
          <p:cNvPr id="3" name="Marcador de contenido 2"/>
          <p:cNvSpPr>
            <a:spLocks noGrp="1"/>
          </p:cNvSpPr>
          <p:nvPr>
            <p:ph idx="1"/>
          </p:nvPr>
        </p:nvSpPr>
        <p:spPr>
          <a:xfrm>
            <a:off x="838200" y="1938527"/>
            <a:ext cx="5267325" cy="4238435"/>
          </a:xfrm>
        </p:spPr>
        <p:txBody>
          <a:bodyPr/>
          <a:lstStyle/>
          <a:p>
            <a:r>
              <a:rPr lang="es-ES" dirty="0" smtClean="0"/>
              <a:t>Resultados</a:t>
            </a:r>
          </a:p>
          <a:p>
            <a:pPr marL="0" indent="0">
              <a:buNone/>
            </a:pPr>
            <a:r>
              <a:rPr lang="es-ES" dirty="0" smtClean="0"/>
              <a:t>ACC: 88%</a:t>
            </a:r>
          </a:p>
          <a:p>
            <a:pPr marL="0" indent="0">
              <a:buNone/>
            </a:pPr>
            <a:r>
              <a:rPr lang="es-ES" dirty="0" smtClean="0"/>
              <a:t>F1: 84%</a:t>
            </a:r>
          </a:p>
          <a:p>
            <a:pPr marL="0" indent="0">
              <a:buNone/>
            </a:pPr>
            <a:endParaRPr lang="es-ES" dirty="0" smtClean="0"/>
          </a:p>
          <a:p>
            <a:r>
              <a:rPr lang="es-ES" dirty="0" smtClean="0"/>
              <a:t>Preocupación: 95% de las imágenes de GDC son del conducto del páncreas. Mientras que el </a:t>
            </a:r>
            <a:r>
              <a:rPr lang="es-ES" dirty="0" err="1" smtClean="0"/>
              <a:t>GTEx</a:t>
            </a:r>
            <a:r>
              <a:rPr lang="es-ES" dirty="0" smtClean="0"/>
              <a:t> no hay diferencia.</a:t>
            </a:r>
            <a:endParaRPr lang="es-ES" dirty="0"/>
          </a:p>
        </p:txBody>
      </p:sp>
      <p:pic>
        <p:nvPicPr>
          <p:cNvPr id="5" name="Imagen 4"/>
          <p:cNvPicPr>
            <a:picLocks noChangeAspect="1"/>
          </p:cNvPicPr>
          <p:nvPr/>
        </p:nvPicPr>
        <p:blipFill>
          <a:blip r:embed="rId2"/>
          <a:stretch>
            <a:fillRect/>
          </a:stretch>
        </p:blipFill>
        <p:spPr>
          <a:xfrm>
            <a:off x="6105525" y="2272665"/>
            <a:ext cx="5248275" cy="3756962"/>
          </a:xfrm>
          <a:prstGeom prst="rect">
            <a:avLst/>
          </a:prstGeom>
        </p:spPr>
      </p:pic>
    </p:spTree>
    <p:extLst>
      <p:ext uri="{BB962C8B-B14F-4D97-AF65-F5344CB8AC3E}">
        <p14:creationId xmlns:p14="http://schemas.microsoft.com/office/powerpoint/2010/main" val="168030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pPr marL="342900" indent="-342900">
              <a:buFontTx/>
              <a:buChar char="-"/>
            </a:pPr>
            <a:r>
              <a:rPr lang="es-ES" dirty="0" smtClean="0"/>
              <a:t>Consigo instalar </a:t>
            </a:r>
            <a:r>
              <a:rPr lang="es-ES" dirty="0" err="1" smtClean="0"/>
              <a:t>Openslide</a:t>
            </a:r>
            <a:endParaRPr lang="es-ES" dirty="0"/>
          </a:p>
          <a:p>
            <a:pPr marL="342900" indent="-342900">
              <a:buFontTx/>
              <a:buChar char="-"/>
            </a:pPr>
            <a:r>
              <a:rPr lang="es-ES" dirty="0" smtClean="0"/>
              <a:t>Dividir en </a:t>
            </a:r>
            <a:r>
              <a:rPr lang="es-ES" dirty="0" err="1" smtClean="0"/>
              <a:t>patches</a:t>
            </a:r>
            <a:r>
              <a:rPr lang="es-ES" dirty="0" smtClean="0"/>
              <a:t> y seleccionar los que no son de fondo</a:t>
            </a:r>
          </a:p>
          <a:p>
            <a:pPr marL="342900" indent="-342900">
              <a:buFontTx/>
              <a:buChar char="-"/>
            </a:pPr>
            <a:r>
              <a:rPr lang="es-ES" dirty="0" smtClean="0"/>
              <a:t>Si la validación cruzada es por casos, como sabemos que están bien divididos???</a:t>
            </a:r>
          </a:p>
          <a:p>
            <a:pPr marL="342900" indent="-342900">
              <a:buFontTx/>
              <a:buChar char="-"/>
            </a:pPr>
            <a:endParaRPr lang="es-ES" dirty="0" smtClean="0"/>
          </a:p>
        </p:txBody>
      </p:sp>
    </p:spTree>
    <p:extLst>
      <p:ext uri="{BB962C8B-B14F-4D97-AF65-F5344CB8AC3E}">
        <p14:creationId xmlns:p14="http://schemas.microsoft.com/office/powerpoint/2010/main" val="2899729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C3. 3. a) Resultados test externo </a:t>
            </a:r>
            <a:r>
              <a:rPr lang="es-ES" dirty="0" smtClean="0"/>
              <a:t>WSI(GTEX</a:t>
            </a:r>
            <a:r>
              <a:rPr lang="es-ES" dirty="0"/>
              <a:t>)</a:t>
            </a:r>
          </a:p>
        </p:txBody>
      </p:sp>
      <p:pic>
        <p:nvPicPr>
          <p:cNvPr id="4" name="Marcador de contenido 3"/>
          <p:cNvPicPr>
            <a:picLocks noGrp="1" noChangeAspect="1"/>
          </p:cNvPicPr>
          <p:nvPr>
            <p:ph idx="1"/>
          </p:nvPr>
        </p:nvPicPr>
        <p:blipFill>
          <a:blip r:embed="rId2"/>
          <a:stretch>
            <a:fillRect/>
          </a:stretch>
        </p:blipFill>
        <p:spPr>
          <a:xfrm>
            <a:off x="5623755" y="2121827"/>
            <a:ext cx="5053262" cy="3617362"/>
          </a:xfrm>
          <a:prstGeom prst="rect">
            <a:avLst/>
          </a:prstGeom>
        </p:spPr>
      </p:pic>
      <p:sp>
        <p:nvSpPr>
          <p:cNvPr id="7" name="Rectángulo 6"/>
          <p:cNvSpPr/>
          <p:nvPr/>
        </p:nvSpPr>
        <p:spPr>
          <a:xfrm>
            <a:off x="3048000" y="2321005"/>
            <a:ext cx="6096000" cy="646331"/>
          </a:xfrm>
          <a:prstGeom prst="rect">
            <a:avLst/>
          </a:prstGeom>
        </p:spPr>
        <p:txBody>
          <a:bodyPr>
            <a:spAutoFit/>
          </a:bodyPr>
          <a:lstStyle/>
          <a:p>
            <a:pPr fontAlgn="base">
              <a:spcAft>
                <a:spcPts val="1200"/>
              </a:spcAft>
            </a:pPr>
            <a:r>
              <a:rPr lang="es-ES" dirty="0"/>
              <a:t/>
            </a:r>
            <a:br>
              <a:rPr lang="es-ES" dirty="0"/>
            </a:br>
            <a:endParaRPr lang="es-ES" dirty="0"/>
          </a:p>
        </p:txBody>
      </p:sp>
    </p:spTree>
    <p:extLst>
      <p:ext uri="{BB962C8B-B14F-4D97-AF65-F5344CB8AC3E}">
        <p14:creationId xmlns:p14="http://schemas.microsoft.com/office/powerpoint/2010/main" val="18620073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C4. 1. Bibliografía clasificación </a:t>
            </a:r>
            <a:r>
              <a:rPr lang="es-ES" dirty="0" err="1" smtClean="0"/>
              <a:t>RNASeq</a:t>
            </a:r>
            <a:endParaRPr lang="es-ES" dirty="0"/>
          </a:p>
        </p:txBody>
      </p:sp>
      <p:sp>
        <p:nvSpPr>
          <p:cNvPr id="3" name="Marcador de contenido 2"/>
          <p:cNvSpPr>
            <a:spLocks noGrp="1"/>
          </p:cNvSpPr>
          <p:nvPr>
            <p:ph idx="1"/>
          </p:nvPr>
        </p:nvSpPr>
        <p:spPr/>
        <p:txBody>
          <a:bodyPr>
            <a:normAutofit fontScale="92500" lnSpcReduction="20000"/>
          </a:bodyPr>
          <a:lstStyle/>
          <a:p>
            <a:r>
              <a:rPr lang="en-US" b="1" dirty="0"/>
              <a:t>Deep Learning Improves Pancreatic Cancer Diagnosis </a:t>
            </a:r>
            <a:r>
              <a:rPr lang="en-US" b="1" dirty="0" smtClean="0"/>
              <a:t>Using </a:t>
            </a:r>
            <a:r>
              <a:rPr lang="es-ES" b="1" dirty="0" smtClean="0"/>
              <a:t>RNA-</a:t>
            </a:r>
            <a:r>
              <a:rPr lang="es-ES" b="1" dirty="0" err="1" smtClean="0"/>
              <a:t>Based</a:t>
            </a:r>
            <a:r>
              <a:rPr lang="es-ES" b="1" dirty="0" smtClean="0"/>
              <a:t> </a:t>
            </a:r>
            <a:r>
              <a:rPr lang="es-ES" b="1" dirty="0" err="1" smtClean="0"/>
              <a:t>Variants</a:t>
            </a:r>
            <a:endParaRPr lang="es-ES" b="1" dirty="0" smtClean="0"/>
          </a:p>
          <a:p>
            <a:pPr marL="0" indent="0">
              <a:buNone/>
            </a:pPr>
            <a:r>
              <a:rPr lang="es-ES" dirty="0" smtClean="0"/>
              <a:t>ACC: 91%, F1: 90%, AUC: 96% Interno</a:t>
            </a:r>
          </a:p>
          <a:p>
            <a:pPr marL="0" indent="0">
              <a:buNone/>
            </a:pPr>
            <a:r>
              <a:rPr lang="es-ES" dirty="0" smtClean="0">
                <a:hlinkClick r:id="rId2"/>
              </a:rPr>
              <a:t>https</a:t>
            </a:r>
            <a:r>
              <a:rPr lang="es-ES" dirty="0">
                <a:hlinkClick r:id="rId2"/>
              </a:rPr>
              <a:t>://</a:t>
            </a:r>
            <a:r>
              <a:rPr lang="es-ES" dirty="0" smtClean="0">
                <a:hlinkClick r:id="rId2"/>
              </a:rPr>
              <a:t>doi.org/10.3390/cancers13112654</a:t>
            </a:r>
            <a:endParaRPr lang="es-ES" dirty="0" smtClean="0"/>
          </a:p>
          <a:p>
            <a:pPr marL="0" indent="0">
              <a:buNone/>
            </a:pPr>
            <a:endParaRPr lang="es-ES" dirty="0" smtClean="0"/>
          </a:p>
          <a:p>
            <a:r>
              <a:rPr lang="en-US" b="1" dirty="0"/>
              <a:t>Early Diagnosis of Pancreatic Ductal Adenocarcinoma by Combining Relative Expression Orderings With Machine-Learning </a:t>
            </a:r>
            <a:r>
              <a:rPr lang="en-US" b="1" dirty="0" smtClean="0"/>
              <a:t>Method</a:t>
            </a:r>
            <a:endParaRPr lang="es-ES" dirty="0"/>
          </a:p>
          <a:p>
            <a:pPr marL="0" indent="0">
              <a:buNone/>
            </a:pPr>
            <a:r>
              <a:rPr lang="es-ES" dirty="0" smtClean="0"/>
              <a:t>ACC 98.77%  Interno</a:t>
            </a:r>
          </a:p>
          <a:p>
            <a:pPr marL="0" indent="0">
              <a:buNone/>
            </a:pPr>
            <a:r>
              <a:rPr lang="es-ES" dirty="0" smtClean="0"/>
              <a:t>Hacen </a:t>
            </a:r>
            <a:r>
              <a:rPr lang="es-ES" dirty="0" err="1" smtClean="0"/>
              <a:t>feature</a:t>
            </a:r>
            <a:r>
              <a:rPr lang="es-ES" dirty="0" smtClean="0"/>
              <a:t> </a:t>
            </a:r>
            <a:r>
              <a:rPr lang="es-ES" dirty="0" err="1" smtClean="0"/>
              <a:t>selection</a:t>
            </a:r>
            <a:r>
              <a:rPr lang="es-ES" dirty="0" smtClean="0"/>
              <a:t> con todo el set???</a:t>
            </a:r>
          </a:p>
          <a:p>
            <a:pPr marL="0" indent="0">
              <a:buNone/>
            </a:pPr>
            <a:r>
              <a:rPr lang="es-ES" dirty="0">
                <a:hlinkClick r:id="rId3"/>
              </a:rPr>
              <a:t>https://</a:t>
            </a:r>
            <a:r>
              <a:rPr lang="es-ES" dirty="0" smtClean="0">
                <a:hlinkClick r:id="rId3"/>
              </a:rPr>
              <a:t>www.frontiersin.org/articles/10.3389/fcell.2020.582864/full</a:t>
            </a:r>
            <a:endParaRPr lang="es-ES" dirty="0" smtClean="0"/>
          </a:p>
          <a:p>
            <a:pPr marL="0" indent="0">
              <a:buNone/>
            </a:pPr>
            <a:r>
              <a:rPr lang="es-ES" dirty="0" err="1" smtClean="0"/>
              <a:t>RNASeq</a:t>
            </a:r>
            <a:r>
              <a:rPr lang="es-ES" dirty="0" smtClean="0"/>
              <a:t> y </a:t>
            </a:r>
            <a:r>
              <a:rPr lang="es-ES" dirty="0" err="1" smtClean="0"/>
              <a:t>Microarray</a:t>
            </a:r>
            <a:endParaRPr lang="es-ES" dirty="0" smtClean="0"/>
          </a:p>
          <a:p>
            <a:pPr marL="0" indent="0">
              <a:buNone/>
            </a:pPr>
            <a:endParaRPr lang="es-ES" dirty="0"/>
          </a:p>
        </p:txBody>
      </p:sp>
    </p:spTree>
    <p:extLst>
      <p:ext uri="{BB962C8B-B14F-4D97-AF65-F5344CB8AC3E}">
        <p14:creationId xmlns:p14="http://schemas.microsoft.com/office/powerpoint/2010/main" val="19110163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C4. 2. Bases de datos </a:t>
            </a:r>
            <a:r>
              <a:rPr lang="es-ES" dirty="0" err="1" smtClean="0"/>
              <a:t>RNASeq</a:t>
            </a:r>
            <a:endParaRPr lang="es-ES" dirty="0"/>
          </a:p>
        </p:txBody>
      </p:sp>
      <p:sp>
        <p:nvSpPr>
          <p:cNvPr id="3" name="Marcador de contenido 2"/>
          <p:cNvSpPr>
            <a:spLocks noGrp="1"/>
          </p:cNvSpPr>
          <p:nvPr>
            <p:ph idx="1"/>
          </p:nvPr>
        </p:nvSpPr>
        <p:spPr/>
        <p:txBody>
          <a:bodyPr/>
          <a:lstStyle/>
          <a:p>
            <a:r>
              <a:rPr lang="es-ES" dirty="0">
                <a:hlinkClick r:id="rId2"/>
              </a:rPr>
              <a:t>https://</a:t>
            </a:r>
            <a:r>
              <a:rPr lang="es-ES" dirty="0" smtClean="0">
                <a:hlinkClick r:id="rId2"/>
              </a:rPr>
              <a:t>www.ncbi.nlm.nih.gov/sites/GDSbrowser?acc=GDS3836</a:t>
            </a:r>
            <a:endParaRPr lang="es-ES" dirty="0" smtClean="0"/>
          </a:p>
          <a:p>
            <a:r>
              <a:rPr lang="es-ES" dirty="0">
                <a:hlinkClick r:id="rId3"/>
              </a:rPr>
              <a:t>https://</a:t>
            </a:r>
            <a:r>
              <a:rPr lang="es-ES" dirty="0" smtClean="0">
                <a:hlinkClick r:id="rId3"/>
              </a:rPr>
              <a:t>www.ncbi.nlm.nih.gov/sites/GDSbrowser?acc=GDS4103</a:t>
            </a:r>
            <a:r>
              <a:rPr lang="es-ES" dirty="0" smtClean="0"/>
              <a:t> **</a:t>
            </a:r>
          </a:p>
          <a:p>
            <a:r>
              <a:rPr lang="es-ES" dirty="0">
                <a:hlinkClick r:id="rId4"/>
              </a:rPr>
              <a:t>https://</a:t>
            </a:r>
            <a:r>
              <a:rPr lang="es-ES" dirty="0" smtClean="0">
                <a:hlinkClick r:id="rId4"/>
              </a:rPr>
              <a:t>www.ncbi.nlm.nih.gov/sites/GDSbrowser?acc=GDS4102</a:t>
            </a:r>
            <a:endParaRPr lang="es-ES" dirty="0" smtClean="0"/>
          </a:p>
          <a:p>
            <a:endParaRPr lang="es-ES" dirty="0"/>
          </a:p>
        </p:txBody>
      </p:sp>
    </p:spTree>
    <p:extLst>
      <p:ext uri="{BB962C8B-B14F-4D97-AF65-F5344CB8AC3E}">
        <p14:creationId xmlns:p14="http://schemas.microsoft.com/office/powerpoint/2010/main" val="22013861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Conclusión</a:t>
            </a:r>
            <a:endParaRPr lang="es-ES" dirty="0"/>
          </a:p>
        </p:txBody>
      </p:sp>
      <p:sp>
        <p:nvSpPr>
          <p:cNvPr id="3" name="Marcador de contenido 2"/>
          <p:cNvSpPr>
            <a:spLocks noGrp="1"/>
          </p:cNvSpPr>
          <p:nvPr>
            <p:ph idx="1"/>
          </p:nvPr>
        </p:nvSpPr>
        <p:spPr/>
        <p:txBody>
          <a:bodyPr/>
          <a:lstStyle/>
          <a:p>
            <a:r>
              <a:rPr lang="es-ES" dirty="0" smtClean="0"/>
              <a:t>Como podría estructurar un artículo con estos resultados?</a:t>
            </a:r>
          </a:p>
          <a:p>
            <a:pPr marL="0" indent="0">
              <a:buNone/>
            </a:pPr>
            <a:r>
              <a:rPr lang="es-ES" dirty="0" smtClean="0"/>
              <a:t>- Imágenes + test externo</a:t>
            </a:r>
          </a:p>
          <a:p>
            <a:pPr>
              <a:buFontTx/>
              <a:buChar char="-"/>
            </a:pPr>
            <a:r>
              <a:rPr lang="es-ES" dirty="0" err="1" smtClean="0"/>
              <a:t>RNASeq</a:t>
            </a:r>
            <a:r>
              <a:rPr lang="es-ES" dirty="0" smtClean="0"/>
              <a:t> + test externo</a:t>
            </a:r>
          </a:p>
          <a:p>
            <a:pPr>
              <a:buFontTx/>
              <a:buChar char="-"/>
            </a:pPr>
            <a:r>
              <a:rPr lang="es-ES" dirty="0" smtClean="0"/>
              <a:t>Fusión imágenes + </a:t>
            </a:r>
            <a:r>
              <a:rPr lang="es-ES" dirty="0" err="1" smtClean="0"/>
              <a:t>RNASeq</a:t>
            </a:r>
            <a:endParaRPr lang="es-ES" dirty="0"/>
          </a:p>
        </p:txBody>
      </p:sp>
    </p:spTree>
    <p:extLst>
      <p:ext uri="{BB962C8B-B14F-4D97-AF65-F5344CB8AC3E}">
        <p14:creationId xmlns:p14="http://schemas.microsoft.com/office/powerpoint/2010/main" val="369074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pPr>
              <a:buFontTx/>
              <a:buChar char="-"/>
            </a:pPr>
            <a:r>
              <a:rPr lang="es-ES" dirty="0" smtClean="0"/>
              <a:t>Usando </a:t>
            </a:r>
            <a:r>
              <a:rPr lang="es-ES" dirty="0" err="1" smtClean="0"/>
              <a:t>large</a:t>
            </a:r>
            <a:r>
              <a:rPr lang="es-ES" dirty="0" smtClean="0"/>
              <a:t> </a:t>
            </a:r>
            <a:r>
              <a:rPr lang="es-ES" dirty="0" err="1" smtClean="0"/>
              <a:t>image</a:t>
            </a:r>
            <a:r>
              <a:rPr lang="es-ES" dirty="0" smtClean="0"/>
              <a:t> se puede especificar la magnificación deseada en este caso x20</a:t>
            </a:r>
          </a:p>
          <a:p>
            <a:pPr>
              <a:buFontTx/>
              <a:buChar char="-"/>
            </a:pPr>
            <a:r>
              <a:rPr lang="es-ES" dirty="0" smtClean="0"/>
              <a:t>Se cogen tiles de 500X500 similar a los de paco (?), me parece muchos datos, bajar resolución</a:t>
            </a:r>
            <a:endParaRPr lang="es-ES" dirty="0"/>
          </a:p>
        </p:txBody>
      </p:sp>
    </p:spTree>
    <p:extLst>
      <p:ext uri="{BB962C8B-B14F-4D97-AF65-F5344CB8AC3E}">
        <p14:creationId xmlns:p14="http://schemas.microsoft.com/office/powerpoint/2010/main" val="113338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06/05/22</a:t>
            </a:r>
            <a:endParaRPr lang="es-ES" dirty="0"/>
          </a:p>
        </p:txBody>
      </p:sp>
    </p:spTree>
    <p:extLst>
      <p:ext uri="{BB962C8B-B14F-4D97-AF65-F5344CB8AC3E}">
        <p14:creationId xmlns:p14="http://schemas.microsoft.com/office/powerpoint/2010/main" val="9821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Preprocesamiento</a:t>
            </a:r>
            <a:r>
              <a:rPr lang="es-ES" dirty="0"/>
              <a:t> de WSI</a:t>
            </a:r>
          </a:p>
        </p:txBody>
      </p:sp>
      <p:sp>
        <p:nvSpPr>
          <p:cNvPr id="3" name="Marcador de contenido 2"/>
          <p:cNvSpPr>
            <a:spLocks noGrp="1"/>
          </p:cNvSpPr>
          <p:nvPr>
            <p:ph idx="1"/>
          </p:nvPr>
        </p:nvSpPr>
        <p:spPr/>
        <p:txBody>
          <a:bodyPr>
            <a:normAutofit fontScale="92500" lnSpcReduction="10000"/>
          </a:bodyPr>
          <a:lstStyle/>
          <a:p>
            <a:r>
              <a:rPr lang="es-ES" dirty="0" smtClean="0"/>
              <a:t>Usando </a:t>
            </a:r>
            <a:r>
              <a:rPr lang="es-ES" dirty="0" err="1" smtClean="0"/>
              <a:t>Openslide</a:t>
            </a:r>
            <a:r>
              <a:rPr lang="es-ES" dirty="0" smtClean="0"/>
              <a:t> y </a:t>
            </a:r>
            <a:r>
              <a:rPr lang="es-ES" dirty="0" err="1" smtClean="0"/>
              <a:t>Large_Image</a:t>
            </a:r>
            <a:r>
              <a:rPr lang="es-ES" dirty="0" smtClean="0"/>
              <a:t>: </a:t>
            </a:r>
            <a:r>
              <a:rPr lang="es-ES" dirty="0" err="1" smtClean="0"/>
              <a:t>magnification</a:t>
            </a:r>
            <a:r>
              <a:rPr lang="es-ES" dirty="0" smtClean="0"/>
              <a:t> = 20</a:t>
            </a:r>
          </a:p>
          <a:p>
            <a:r>
              <a:rPr lang="es-ES" dirty="0" smtClean="0"/>
              <a:t>Generar las clases con </a:t>
            </a:r>
            <a:r>
              <a:rPr lang="es-ES" dirty="0" err="1" smtClean="0"/>
              <a:t>one</a:t>
            </a:r>
            <a:r>
              <a:rPr lang="es-ES" dirty="0" smtClean="0"/>
              <a:t> </a:t>
            </a:r>
            <a:r>
              <a:rPr lang="es-ES" dirty="0" err="1" smtClean="0"/>
              <a:t>hot</a:t>
            </a:r>
            <a:r>
              <a:rPr lang="es-ES" dirty="0"/>
              <a:t> </a:t>
            </a:r>
            <a:r>
              <a:rPr lang="es-ES" dirty="0" err="1" smtClean="0"/>
              <a:t>encoder</a:t>
            </a:r>
            <a:endParaRPr lang="es-ES" dirty="0" smtClean="0"/>
          </a:p>
          <a:p>
            <a:r>
              <a:rPr lang="es-ES" dirty="0" smtClean="0"/>
              <a:t>Duda:</a:t>
            </a:r>
          </a:p>
          <a:p>
            <a:pPr marL="0" indent="0">
              <a:buNone/>
            </a:pPr>
            <a:r>
              <a:rPr lang="es-ES" dirty="0" smtClean="0"/>
              <a:t>Donde se encuentra la </a:t>
            </a:r>
            <a:r>
              <a:rPr lang="es-ES" dirty="0" err="1" smtClean="0"/>
              <a:t>info</a:t>
            </a:r>
            <a:r>
              <a:rPr lang="es-ES" dirty="0" smtClean="0"/>
              <a:t> del tipo de cáncer? Datos clínicos?</a:t>
            </a:r>
          </a:p>
          <a:p>
            <a:pPr marL="0" indent="0">
              <a:buNone/>
            </a:pPr>
            <a:r>
              <a:rPr lang="es-ES" dirty="0" smtClean="0"/>
              <a:t> </a:t>
            </a:r>
            <a:r>
              <a:rPr lang="es-ES" dirty="0" err="1" smtClean="0"/>
              <a:t>duct</a:t>
            </a:r>
            <a:r>
              <a:rPr lang="es-ES" dirty="0" smtClean="0"/>
              <a:t> </a:t>
            </a:r>
            <a:r>
              <a:rPr lang="es-ES" dirty="0"/>
              <a:t>= ["</a:t>
            </a:r>
            <a:r>
              <a:rPr lang="es-ES" dirty="0" err="1"/>
              <a:t>Infiltrating</a:t>
            </a:r>
            <a:r>
              <a:rPr lang="es-ES" dirty="0"/>
              <a:t> </a:t>
            </a:r>
            <a:r>
              <a:rPr lang="es-ES" dirty="0" err="1"/>
              <a:t>duct</a:t>
            </a:r>
            <a:r>
              <a:rPr lang="es-ES" dirty="0"/>
              <a:t> </a:t>
            </a:r>
            <a:r>
              <a:rPr lang="es-ES" dirty="0" smtClean="0"/>
              <a:t>carcinoma“]</a:t>
            </a:r>
          </a:p>
          <a:p>
            <a:pPr marL="0" indent="0">
              <a:buNone/>
            </a:pPr>
            <a:r>
              <a:rPr lang="es-ES" dirty="0"/>
              <a:t> </a:t>
            </a:r>
            <a:endParaRPr lang="es-ES" dirty="0" smtClean="0"/>
          </a:p>
          <a:p>
            <a:pPr marL="0" indent="0">
              <a:buNone/>
            </a:pPr>
            <a:r>
              <a:rPr lang="es-ES" dirty="0"/>
              <a:t> </a:t>
            </a:r>
            <a:r>
              <a:rPr lang="es-ES" dirty="0" err="1" smtClean="0"/>
              <a:t>carc</a:t>
            </a:r>
            <a:r>
              <a:rPr lang="es-ES" dirty="0" smtClean="0"/>
              <a:t> </a:t>
            </a:r>
            <a:r>
              <a:rPr lang="es-ES" dirty="0"/>
              <a:t>= ["</a:t>
            </a:r>
            <a:r>
              <a:rPr lang="es-ES" dirty="0" err="1"/>
              <a:t>Adenocarcinoma</a:t>
            </a:r>
            <a:r>
              <a:rPr lang="es-ES" dirty="0" err="1" smtClean="0"/>
              <a:t>","</a:t>
            </a:r>
            <a:r>
              <a:rPr lang="es-ES" dirty="0" err="1"/>
              <a:t>Adenocarcinoma</a:t>
            </a:r>
            <a:r>
              <a:rPr lang="es-ES" dirty="0"/>
              <a:t> </a:t>
            </a:r>
            <a:r>
              <a:rPr lang="es-ES" dirty="0" err="1"/>
              <a:t>with</a:t>
            </a:r>
            <a:r>
              <a:rPr lang="es-ES" dirty="0"/>
              <a:t> </a:t>
            </a:r>
            <a:r>
              <a:rPr lang="es-ES" dirty="0" err="1"/>
              <a:t>mixed</a:t>
            </a:r>
            <a:r>
              <a:rPr lang="es-ES" dirty="0"/>
              <a:t> </a:t>
            </a:r>
            <a:r>
              <a:rPr lang="es-ES" dirty="0" err="1"/>
              <a:t>subtypes</a:t>
            </a:r>
            <a:r>
              <a:rPr lang="es-ES" dirty="0" smtClean="0"/>
              <a:t>", "</a:t>
            </a:r>
            <a:r>
              <a:rPr lang="es-ES" dirty="0" err="1"/>
              <a:t>Neuroendocrine</a:t>
            </a:r>
            <a:r>
              <a:rPr lang="es-ES" dirty="0"/>
              <a:t> carcinoma</a:t>
            </a:r>
            <a:r>
              <a:rPr lang="es-ES" dirty="0" smtClean="0"/>
              <a:t>"]</a:t>
            </a:r>
          </a:p>
          <a:p>
            <a:pPr marL="0" indent="0">
              <a:buNone/>
            </a:pPr>
            <a:endParaRPr lang="es-ES" dirty="0" smtClean="0"/>
          </a:p>
          <a:p>
            <a:pPr marL="0" indent="0">
              <a:buNone/>
            </a:pPr>
            <a:r>
              <a:rPr lang="es-ES" dirty="0" smtClean="0"/>
              <a:t>Los </a:t>
            </a:r>
            <a:r>
              <a:rPr lang="es-ES" dirty="0" err="1" smtClean="0"/>
              <a:t>case_id</a:t>
            </a:r>
            <a:r>
              <a:rPr lang="es-ES" dirty="0" smtClean="0"/>
              <a:t> de </a:t>
            </a:r>
            <a:r>
              <a:rPr lang="es-ES" dirty="0" err="1" smtClean="0"/>
              <a:t>clinical</a:t>
            </a:r>
            <a:r>
              <a:rPr lang="es-ES" dirty="0" smtClean="0"/>
              <a:t> no coinciden con los de las imágenes.</a:t>
            </a:r>
            <a:endParaRPr lang="es-ES" dirty="0"/>
          </a:p>
          <a:p>
            <a:endParaRPr lang="es-ES" dirty="0" smtClean="0"/>
          </a:p>
        </p:txBody>
      </p:sp>
    </p:spTree>
    <p:extLst>
      <p:ext uri="{BB962C8B-B14F-4D97-AF65-F5344CB8AC3E}">
        <p14:creationId xmlns:p14="http://schemas.microsoft.com/office/powerpoint/2010/main" val="180219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Solución: Descargarme los datos por separado</a:t>
            </a:r>
          </a:p>
          <a:p>
            <a:pPr>
              <a:buFontTx/>
              <a:buChar char="-"/>
            </a:pPr>
            <a:r>
              <a:rPr lang="es-ES" dirty="0" smtClean="0"/>
              <a:t>Tengo que reestructurar el código</a:t>
            </a:r>
          </a:p>
          <a:p>
            <a:pPr marL="0" indent="0">
              <a:buNone/>
            </a:pPr>
            <a:endParaRPr lang="es-ES" dirty="0" smtClean="0"/>
          </a:p>
          <a:p>
            <a:pPr marL="0" indent="0">
              <a:buNone/>
            </a:pPr>
            <a:endParaRPr lang="es-ES" dirty="0"/>
          </a:p>
          <a:p>
            <a:r>
              <a:rPr lang="es-ES" dirty="0" smtClean="0"/>
              <a:t>Solución: Intentar entender como funciona </a:t>
            </a:r>
            <a:r>
              <a:rPr lang="es-ES" dirty="0" err="1" smtClean="0"/>
              <a:t>clinical</a:t>
            </a:r>
            <a:r>
              <a:rPr lang="es-ES" dirty="0" smtClean="0"/>
              <a:t> (preguntar a Paco)</a:t>
            </a:r>
          </a:p>
          <a:p>
            <a:pPr marL="0" indent="0">
              <a:buNone/>
            </a:pPr>
            <a:endParaRPr lang="es-ES" dirty="0"/>
          </a:p>
        </p:txBody>
      </p:sp>
    </p:spTree>
    <p:extLst>
      <p:ext uri="{BB962C8B-B14F-4D97-AF65-F5344CB8AC3E}">
        <p14:creationId xmlns:p14="http://schemas.microsoft.com/office/powerpoint/2010/main" val="878359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Debería cambiar de RGBA a RGB? Para normalizar las imágenes conforme a los modelos </a:t>
            </a:r>
            <a:r>
              <a:rPr lang="es-ES" dirty="0" err="1" smtClean="0"/>
              <a:t>preentrenados</a:t>
            </a:r>
            <a:r>
              <a:rPr lang="es-ES" dirty="0"/>
              <a:t>.</a:t>
            </a:r>
          </a:p>
        </p:txBody>
      </p:sp>
    </p:spTree>
    <p:extLst>
      <p:ext uri="{BB962C8B-B14F-4D97-AF65-F5344CB8AC3E}">
        <p14:creationId xmlns:p14="http://schemas.microsoft.com/office/powerpoint/2010/main" val="237119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13/05/22</a:t>
            </a:r>
            <a:endParaRPr lang="es-ES" dirty="0"/>
          </a:p>
        </p:txBody>
      </p:sp>
    </p:spTree>
    <p:extLst>
      <p:ext uri="{BB962C8B-B14F-4D97-AF65-F5344CB8AC3E}">
        <p14:creationId xmlns:p14="http://schemas.microsoft.com/office/powerpoint/2010/main" val="313548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a:bodyPr>
          <a:lstStyle/>
          <a:p>
            <a:r>
              <a:rPr lang="es-ES" dirty="0" smtClean="0"/>
              <a:t>Estrategias de late fusión</a:t>
            </a:r>
          </a:p>
          <a:p>
            <a:pPr marL="0" indent="0">
              <a:buNone/>
            </a:pPr>
            <a:r>
              <a:rPr lang="es-ES" dirty="0" smtClean="0"/>
              <a:t>-Sistemas por votos, ponderados o no</a:t>
            </a:r>
          </a:p>
          <a:p>
            <a:pPr marL="0" indent="0">
              <a:buNone/>
            </a:pPr>
            <a:endParaRPr lang="es-ES" dirty="0"/>
          </a:p>
          <a:p>
            <a:pPr marL="0" indent="0">
              <a:buNone/>
            </a:pPr>
            <a:r>
              <a:rPr lang="es-ES" dirty="0" smtClean="0"/>
              <a:t>-Sistemas por promedios de probabilidad, ponderados o no</a:t>
            </a:r>
          </a:p>
          <a:p>
            <a:pPr marL="0" indent="0">
              <a:buNone/>
            </a:pPr>
            <a:endParaRPr lang="es-ES" dirty="0"/>
          </a:p>
          <a:p>
            <a:pPr marL="0" indent="0">
              <a:buNone/>
            </a:pPr>
            <a:r>
              <a:rPr lang="es-ES" dirty="0" smtClean="0"/>
              <a:t>Paco hizo un sistema de promedios ponderados</a:t>
            </a:r>
          </a:p>
        </p:txBody>
      </p:sp>
    </p:spTree>
    <p:extLst>
      <p:ext uri="{BB962C8B-B14F-4D97-AF65-F5344CB8AC3E}">
        <p14:creationId xmlns:p14="http://schemas.microsoft.com/office/powerpoint/2010/main" val="1561775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fontScale="92500" lnSpcReduction="20000"/>
          </a:bodyPr>
          <a:lstStyle/>
          <a:p>
            <a:r>
              <a:rPr lang="es-ES" dirty="0" err="1" smtClean="0"/>
              <a:t>Feature</a:t>
            </a:r>
            <a:r>
              <a:rPr lang="es-ES" dirty="0" smtClean="0"/>
              <a:t> </a:t>
            </a:r>
            <a:r>
              <a:rPr lang="es-ES" dirty="0" err="1" smtClean="0"/>
              <a:t>level</a:t>
            </a:r>
            <a:r>
              <a:rPr lang="es-ES" dirty="0" smtClean="0"/>
              <a:t> </a:t>
            </a:r>
            <a:r>
              <a:rPr lang="es-ES" dirty="0" err="1" smtClean="0"/>
              <a:t>fusion</a:t>
            </a:r>
            <a:r>
              <a:rPr lang="es-ES" dirty="0" smtClean="0"/>
              <a:t>, fusionar las </a:t>
            </a:r>
            <a:r>
              <a:rPr lang="es-ES" dirty="0" err="1" smtClean="0"/>
              <a:t>features</a:t>
            </a:r>
            <a:r>
              <a:rPr lang="es-ES" dirty="0" smtClean="0"/>
              <a:t> y añadir capas lineales finales y volver a entrenar.</a:t>
            </a:r>
          </a:p>
          <a:p>
            <a:pPr marL="0" indent="0">
              <a:buNone/>
            </a:pPr>
            <a:endParaRPr lang="es-ES" dirty="0" smtClean="0"/>
          </a:p>
          <a:p>
            <a:pPr>
              <a:buFontTx/>
              <a:buChar char="-"/>
            </a:pPr>
            <a:r>
              <a:rPr lang="es-ES" dirty="0" smtClean="0"/>
              <a:t>Problema: </a:t>
            </a:r>
            <a:r>
              <a:rPr lang="es-ES" dirty="0" err="1" smtClean="0"/>
              <a:t>Dimensionalidad</a:t>
            </a:r>
            <a:r>
              <a:rPr lang="es-ES" dirty="0" smtClean="0"/>
              <a:t> de las </a:t>
            </a:r>
            <a:r>
              <a:rPr lang="es-ES" dirty="0" err="1" smtClean="0"/>
              <a:t>features</a:t>
            </a:r>
            <a:r>
              <a:rPr lang="es-ES" dirty="0"/>
              <a:t>.</a:t>
            </a:r>
            <a:endParaRPr lang="es-ES" dirty="0" smtClean="0"/>
          </a:p>
          <a:p>
            <a:pPr marL="0" indent="0">
              <a:buNone/>
            </a:pPr>
            <a:endParaRPr lang="es-ES" dirty="0" smtClean="0"/>
          </a:p>
          <a:p>
            <a:pPr>
              <a:buFontTx/>
              <a:buChar char="-"/>
            </a:pPr>
            <a:r>
              <a:rPr lang="es-ES" dirty="0">
                <a:hlinkClick r:id="rId2"/>
              </a:rPr>
              <a:t>https://</a:t>
            </a:r>
            <a:r>
              <a:rPr lang="es-ES" dirty="0" smtClean="0">
                <a:hlinkClick r:id="rId2"/>
              </a:rPr>
              <a:t>ieeexplore.ieee.org/abstract/document/8396165</a:t>
            </a:r>
            <a:endParaRPr lang="es-ES" dirty="0" smtClean="0"/>
          </a:p>
          <a:p>
            <a:pPr>
              <a:buFontTx/>
              <a:buChar char="-"/>
            </a:pPr>
            <a:r>
              <a:rPr lang="es-ES" dirty="0">
                <a:hlinkClick r:id="rId3"/>
              </a:rPr>
              <a:t>https://</a:t>
            </a:r>
            <a:r>
              <a:rPr lang="es-ES" dirty="0" smtClean="0">
                <a:hlinkClick r:id="rId3"/>
              </a:rPr>
              <a:t>link.springer.com/chapter/10.1007/978-3-030-88163-4_29</a:t>
            </a:r>
            <a:endParaRPr lang="es-ES" dirty="0" smtClean="0"/>
          </a:p>
          <a:p>
            <a:pPr>
              <a:buFontTx/>
              <a:buChar char="-"/>
            </a:pPr>
            <a:r>
              <a:rPr lang="es-ES" dirty="0" smtClean="0"/>
              <a:t>Paco: CNV y </a:t>
            </a:r>
            <a:r>
              <a:rPr lang="es-ES" dirty="0" err="1" smtClean="0"/>
              <a:t>RNASeq</a:t>
            </a:r>
            <a:endParaRPr lang="es-ES" dirty="0"/>
          </a:p>
          <a:p>
            <a:pPr>
              <a:buFontTx/>
              <a:buChar char="-"/>
            </a:pPr>
            <a:endParaRPr lang="es-ES" dirty="0" smtClean="0"/>
          </a:p>
          <a:p>
            <a:pPr marL="0" indent="0">
              <a:buNone/>
            </a:pPr>
            <a:r>
              <a:rPr lang="es-ES" dirty="0" smtClean="0"/>
              <a:t>Esto lo he visto para distintas redes, </a:t>
            </a:r>
            <a:r>
              <a:rPr lang="es-ES" dirty="0" err="1" smtClean="0"/>
              <a:t>stackeadas</a:t>
            </a:r>
            <a:r>
              <a:rPr lang="es-ES" dirty="0" smtClean="0"/>
              <a:t>, pero no distintos datos. Usado en prognosis</a:t>
            </a:r>
          </a:p>
        </p:txBody>
      </p:sp>
    </p:spTree>
    <p:extLst>
      <p:ext uri="{BB962C8B-B14F-4D97-AF65-F5344CB8AC3E}">
        <p14:creationId xmlns:p14="http://schemas.microsoft.com/office/powerpoint/2010/main" val="370593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a:t>
            </a:r>
            <a:endParaRPr lang="es-ES" dirty="0"/>
          </a:p>
        </p:txBody>
      </p:sp>
      <p:sp>
        <p:nvSpPr>
          <p:cNvPr id="3" name="Subtítulo 2"/>
          <p:cNvSpPr>
            <a:spLocks noGrp="1"/>
          </p:cNvSpPr>
          <p:nvPr>
            <p:ph type="subTitle" idx="1"/>
          </p:nvPr>
        </p:nvSpPr>
        <p:spPr>
          <a:xfrm>
            <a:off x="1524000" y="1755648"/>
            <a:ext cx="9144000" cy="3502152"/>
          </a:xfrm>
        </p:spPr>
        <p:txBody>
          <a:bodyPr>
            <a:normAutofit lnSpcReduction="10000"/>
          </a:bodyPr>
          <a:lstStyle/>
          <a:p>
            <a:r>
              <a:rPr lang="es-ES" dirty="0" smtClean="0"/>
              <a:t>185 Casos </a:t>
            </a:r>
            <a:r>
              <a:rPr lang="es-ES" dirty="0" err="1" smtClean="0"/>
              <a:t>Primary</a:t>
            </a:r>
            <a:r>
              <a:rPr lang="es-ES" dirty="0" smtClean="0"/>
              <a:t> tumor</a:t>
            </a:r>
          </a:p>
          <a:p>
            <a:r>
              <a:rPr lang="es-ES" dirty="0" smtClean="0"/>
              <a:t>42 Casos </a:t>
            </a:r>
            <a:r>
              <a:rPr lang="es-ES" dirty="0" err="1" smtClean="0"/>
              <a:t>solid</a:t>
            </a:r>
            <a:r>
              <a:rPr lang="es-ES" dirty="0" smtClean="0"/>
              <a:t> </a:t>
            </a:r>
            <a:r>
              <a:rPr lang="es-ES" dirty="0" err="1" smtClean="0"/>
              <a:t>tissue</a:t>
            </a:r>
            <a:r>
              <a:rPr lang="es-ES" dirty="0" smtClean="0"/>
              <a:t> normal</a:t>
            </a:r>
          </a:p>
          <a:p>
            <a:r>
              <a:rPr lang="es-ES" dirty="0" smtClean="0"/>
              <a:t>81% Positivo 19% Negativo</a:t>
            </a:r>
          </a:p>
          <a:p>
            <a:endParaRPr lang="es-ES" dirty="0" smtClean="0"/>
          </a:p>
          <a:p>
            <a:r>
              <a:rPr lang="es-ES" dirty="0" smtClean="0"/>
              <a:t>Dos tipos mayoritarios, adenomas/adenocarcinomas y ductal cáncer</a:t>
            </a:r>
          </a:p>
          <a:p>
            <a:endParaRPr lang="es-ES" dirty="0" smtClean="0"/>
          </a:p>
          <a:p>
            <a:r>
              <a:rPr lang="es-ES" dirty="0" smtClean="0"/>
              <a:t>No se si tiene sentido hacer un clasificador de 3 clases puesto que no estoy seguro de si son comparables estos cánceres. Creo que la diferencia de los dos es la localización</a:t>
            </a:r>
            <a:endParaRPr lang="es-ES" dirty="0"/>
          </a:p>
        </p:txBody>
      </p:sp>
    </p:spTree>
    <p:extLst>
      <p:ext uri="{BB962C8B-B14F-4D97-AF65-F5344CB8AC3E}">
        <p14:creationId xmlns:p14="http://schemas.microsoft.com/office/powerpoint/2010/main" val="3669087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normAutofit fontScale="85000" lnSpcReduction="20000"/>
          </a:bodyPr>
          <a:lstStyle/>
          <a:p>
            <a:r>
              <a:rPr lang="en-US" dirty="0" smtClean="0"/>
              <a:t>“</a:t>
            </a:r>
            <a:r>
              <a:rPr lang="en-US" dirty="0"/>
              <a:t> We also performed experiments using early fusion approaches, in which obtained features from both RNA-</a:t>
            </a:r>
            <a:r>
              <a:rPr lang="en-US" dirty="0" err="1"/>
              <a:t>Seq</a:t>
            </a:r>
            <a:r>
              <a:rPr lang="en-US" dirty="0"/>
              <a:t> and WSIs data types were concatenated and fed to a classifier performing the final prediction. Under this last scheme, the straightforward features extracted for each data type (gene expression on one side, and accumulation -average sum- of the features extracted from the CNN for the different tiles of an image) was observed to decrease the performance of the fusion classification model. This decrease in the performance in comparison to the late fusion model may be due to the difference between the dimensionality of the features obtained from each data type, since a feature vector of size 512 is obtained in the case of the WSI and a feature vector of size between 3 and 10 genes is obtained in the case of </a:t>
            </a:r>
            <a:r>
              <a:rPr lang="en-US" dirty="0" smtClean="0"/>
              <a:t>RNA-</a:t>
            </a:r>
            <a:r>
              <a:rPr lang="en-US" dirty="0" err="1" smtClean="0"/>
              <a:t>Seq</a:t>
            </a:r>
            <a:r>
              <a:rPr lang="en-US" dirty="0" smtClean="0"/>
              <a:t>”</a:t>
            </a:r>
          </a:p>
          <a:p>
            <a:pPr marL="0" indent="0">
              <a:buNone/>
            </a:pPr>
            <a:endParaRPr lang="en-US" dirty="0" smtClean="0"/>
          </a:p>
          <a:p>
            <a:pPr marL="0" indent="0">
              <a:buNone/>
            </a:pPr>
            <a:r>
              <a:rPr lang="es-ES" dirty="0" smtClean="0"/>
              <a:t>https</a:t>
            </a:r>
            <a:r>
              <a:rPr lang="es-ES" dirty="0"/>
              <a:t>://bmcbioinformatics.biomedcentral.com/articles/10.1186/s12859-021-04376-1</a:t>
            </a:r>
          </a:p>
        </p:txBody>
      </p:sp>
    </p:spTree>
    <p:extLst>
      <p:ext uri="{BB962C8B-B14F-4D97-AF65-F5344CB8AC3E}">
        <p14:creationId xmlns:p14="http://schemas.microsoft.com/office/powerpoint/2010/main" val="907433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lstStyle/>
          <a:p>
            <a:r>
              <a:rPr lang="es-ES" dirty="0" smtClean="0"/>
              <a:t>Se me ocurre si quizá se puede sacar un vector de </a:t>
            </a:r>
            <a:r>
              <a:rPr lang="es-ES" dirty="0" err="1" smtClean="0"/>
              <a:t>features</a:t>
            </a:r>
            <a:r>
              <a:rPr lang="es-ES" dirty="0" smtClean="0"/>
              <a:t> de los datos </a:t>
            </a:r>
            <a:r>
              <a:rPr lang="es-ES" dirty="0" err="1" smtClean="0"/>
              <a:t>ómicos</a:t>
            </a:r>
            <a:r>
              <a:rPr lang="es-ES" dirty="0" smtClean="0"/>
              <a:t>, o incluso un tensor haciendo alguna transformación para concatenarlo a las </a:t>
            </a:r>
            <a:r>
              <a:rPr lang="es-ES" dirty="0" err="1" smtClean="0"/>
              <a:t>features</a:t>
            </a:r>
            <a:r>
              <a:rPr lang="es-ES" dirty="0" smtClean="0"/>
              <a:t> de la CNN.</a:t>
            </a:r>
          </a:p>
          <a:p>
            <a:pPr marL="0" indent="0">
              <a:buNone/>
            </a:pPr>
            <a:endParaRPr lang="es-ES" dirty="0" smtClean="0"/>
          </a:p>
          <a:p>
            <a:endParaRPr lang="es-ES" dirty="0"/>
          </a:p>
          <a:p>
            <a:r>
              <a:rPr lang="es-ES" dirty="0"/>
              <a:t>Hay que tener cuidado de separar el test set antes del </a:t>
            </a:r>
            <a:r>
              <a:rPr lang="es-ES" dirty="0" err="1"/>
              <a:t>feature</a:t>
            </a:r>
            <a:r>
              <a:rPr lang="es-ES" dirty="0"/>
              <a:t> </a:t>
            </a:r>
            <a:r>
              <a:rPr lang="es-ES" dirty="0" err="1"/>
              <a:t>extraction</a:t>
            </a:r>
            <a:r>
              <a:rPr lang="es-ES" dirty="0"/>
              <a:t>.</a:t>
            </a:r>
          </a:p>
          <a:p>
            <a:endParaRPr lang="es-ES" dirty="0"/>
          </a:p>
        </p:txBody>
      </p:sp>
    </p:spTree>
    <p:extLst>
      <p:ext uri="{BB962C8B-B14F-4D97-AF65-F5344CB8AC3E}">
        <p14:creationId xmlns:p14="http://schemas.microsoft.com/office/powerpoint/2010/main" val="400064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 binaria</a:t>
            </a:r>
            <a:endParaRPr lang="es-ES" dirty="0"/>
          </a:p>
        </p:txBody>
      </p:sp>
      <p:sp>
        <p:nvSpPr>
          <p:cNvPr id="3" name="Marcador de contenido 2"/>
          <p:cNvSpPr>
            <a:spLocks noGrp="1"/>
          </p:cNvSpPr>
          <p:nvPr>
            <p:ph idx="1"/>
          </p:nvPr>
        </p:nvSpPr>
        <p:spPr>
          <a:xfrm>
            <a:off x="838200" y="1825625"/>
            <a:ext cx="5719354" cy="4351338"/>
          </a:xfrm>
        </p:spPr>
        <p:txBody>
          <a:bodyPr/>
          <a:lstStyle/>
          <a:p>
            <a:r>
              <a:rPr lang="es-ES" dirty="0" smtClean="0"/>
              <a:t>TGCA PAAD tiene distintas localizaciones, pero se considera una misma enfermedad</a:t>
            </a:r>
          </a:p>
          <a:p>
            <a:pPr marL="0" indent="0">
              <a:buNone/>
            </a:pPr>
            <a:endParaRPr lang="es-ES" dirty="0" smtClean="0"/>
          </a:p>
          <a:p>
            <a:r>
              <a:rPr lang="es-ES" dirty="0" smtClean="0"/>
              <a:t>Clasificador binario</a:t>
            </a:r>
          </a:p>
          <a:p>
            <a:endParaRPr lang="es-ES" dirty="0"/>
          </a:p>
          <a:p>
            <a:r>
              <a:rPr lang="es-ES" dirty="0" smtClean="0"/>
              <a:t>Normalizado conforme a </a:t>
            </a:r>
            <a:r>
              <a:rPr lang="es-ES" dirty="0" err="1" smtClean="0"/>
              <a:t>imagenet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3163" y="1825625"/>
            <a:ext cx="3796757" cy="3581339"/>
          </a:xfrm>
          <a:prstGeom prst="rect">
            <a:avLst/>
          </a:prstGeom>
        </p:spPr>
      </p:pic>
    </p:spTree>
    <p:extLst>
      <p:ext uri="{BB962C8B-B14F-4D97-AF65-F5344CB8AC3E}">
        <p14:creationId xmlns:p14="http://schemas.microsoft.com/office/powerpoint/2010/main" val="1545325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Pruebas entrenamiento </a:t>
            </a:r>
            <a:r>
              <a:rPr lang="es-ES" dirty="0" err="1"/>
              <a:t>patch-wise</a:t>
            </a:r>
            <a:endParaRPr lang="es-ES" dirty="0"/>
          </a:p>
        </p:txBody>
      </p:sp>
      <p:sp>
        <p:nvSpPr>
          <p:cNvPr id="3" name="Marcador de contenido 2"/>
          <p:cNvSpPr>
            <a:spLocks noGrp="1"/>
          </p:cNvSpPr>
          <p:nvPr>
            <p:ph idx="1"/>
          </p:nvPr>
        </p:nvSpPr>
        <p:spPr>
          <a:xfrm>
            <a:off x="5159828" y="1690688"/>
            <a:ext cx="6193971" cy="4473212"/>
          </a:xfrm>
        </p:spPr>
        <p:txBody>
          <a:bodyPr/>
          <a:lstStyle/>
          <a:p>
            <a:endParaRPr lang="es-ES" dirty="0" smtClean="0"/>
          </a:p>
          <a:p>
            <a:endParaRPr lang="es-ES" dirty="0"/>
          </a:p>
          <a:p>
            <a:r>
              <a:rPr lang="es-ES" dirty="0" smtClean="0"/>
              <a:t>5164 </a:t>
            </a:r>
            <a:r>
              <a:rPr lang="es-ES" dirty="0" err="1"/>
              <a:t>Patches</a:t>
            </a:r>
            <a:r>
              <a:rPr lang="es-ES" dirty="0"/>
              <a:t> de 300x300</a:t>
            </a:r>
          </a:p>
          <a:p>
            <a:r>
              <a:rPr lang="es-ES" dirty="0"/>
              <a:t>87% Positivos</a:t>
            </a:r>
          </a:p>
          <a:p>
            <a:r>
              <a:rPr lang="es-ES" dirty="0"/>
              <a:t>700 para </a:t>
            </a:r>
            <a:r>
              <a:rPr lang="es-ES" dirty="0" err="1"/>
              <a:t>validation</a:t>
            </a:r>
            <a:endParaRPr lang="es-E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2" y="2352691"/>
            <a:ext cx="4838095" cy="3149206"/>
          </a:xfrm>
          <a:prstGeom prst="rect">
            <a:avLst/>
          </a:prstGeom>
        </p:spPr>
      </p:pic>
    </p:spTree>
    <p:extLst>
      <p:ext uri="{BB962C8B-B14F-4D97-AF65-F5344CB8AC3E}">
        <p14:creationId xmlns:p14="http://schemas.microsoft.com/office/powerpoint/2010/main" val="1260024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Resnet18: Solo las ultimas dos capas FC</a:t>
            </a:r>
          </a:p>
          <a:p>
            <a:pPr marL="0" indent="0">
              <a:buNone/>
            </a:pPr>
            <a:r>
              <a:rPr lang="es-ES" dirty="0" err="1" smtClean="0"/>
              <a:t>Lr.scheduler</a:t>
            </a:r>
            <a:endParaRPr lang="es-ES" dirty="0"/>
          </a:p>
          <a:p>
            <a:pPr marL="0" indent="0">
              <a:buNone/>
            </a:pPr>
            <a:r>
              <a:rPr lang="es-ES" dirty="0" smtClean="0"/>
              <a:t>Xavier </a:t>
            </a:r>
            <a:r>
              <a:rPr lang="es-ES" dirty="0" err="1" smtClean="0"/>
              <a:t>weight</a:t>
            </a:r>
            <a:r>
              <a:rPr lang="es-ES" dirty="0" smtClean="0"/>
              <a:t> </a:t>
            </a:r>
            <a:r>
              <a:rPr lang="es-ES" dirty="0" err="1" smtClean="0"/>
              <a:t>init</a:t>
            </a:r>
            <a:endParaRPr lang="es-ES" dirty="0" smtClean="0"/>
          </a:p>
          <a:p>
            <a:pPr marL="0" indent="0">
              <a:buNone/>
            </a:pPr>
            <a:endParaRPr lang="es-ES" dirty="0"/>
          </a:p>
          <a:p>
            <a:r>
              <a:rPr lang="es-ES" dirty="0" smtClean="0"/>
              <a:t>ACC: 0.935</a:t>
            </a:r>
          </a:p>
          <a:p>
            <a:r>
              <a:rPr lang="es-ES" dirty="0" smtClean="0"/>
              <a:t>VAL_ACC: 0.958</a:t>
            </a:r>
          </a:p>
          <a:p>
            <a:pPr marL="0" indent="0">
              <a:buNone/>
            </a:pPr>
            <a:endParaRPr lang="es-ES" dirty="0" smtClean="0"/>
          </a:p>
          <a:p>
            <a:pPr marL="0" indent="0">
              <a:buNone/>
            </a:pPr>
            <a:r>
              <a:rPr lang="es-ES" dirty="0" smtClean="0"/>
              <a:t>PRUEBA (VAL SET NO REPRESENTATIVO)</a:t>
            </a:r>
            <a:endParaRPr lang="es-ES" dirty="0"/>
          </a:p>
          <a:p>
            <a:pPr marL="0" indent="0">
              <a:buNone/>
            </a:pPr>
            <a:endParaRPr lang="es-ES" dirty="0"/>
          </a:p>
        </p:txBody>
      </p:sp>
      <p:graphicFrame>
        <p:nvGraphicFramePr>
          <p:cNvPr id="4" name="Objeto 3"/>
          <p:cNvGraphicFramePr>
            <a:graphicFrameLocks noChangeAspect="1"/>
          </p:cNvGraphicFramePr>
          <p:nvPr>
            <p:extLst>
              <p:ext uri="{D42A27DB-BD31-4B8C-83A1-F6EECF244321}">
                <p14:modId xmlns:p14="http://schemas.microsoft.com/office/powerpoint/2010/main" val="1400791853"/>
              </p:ext>
            </p:extLst>
          </p:nvPr>
        </p:nvGraphicFramePr>
        <p:xfrm>
          <a:off x="838199" y="1423851"/>
          <a:ext cx="4291470" cy="4977743"/>
        </p:xfrm>
        <a:graphic>
          <a:graphicData uri="http://schemas.openxmlformats.org/presentationml/2006/ole">
            <mc:AlternateContent xmlns:mc="http://schemas.openxmlformats.org/markup-compatibility/2006">
              <mc:Choice xmlns:v="urn:schemas-microsoft-com:vml" Requires="v">
                <p:oleObj spid="_x0000_s2177" name="Acrobat Document" r:id="rId3" imgW="3428684" imgH="4800600" progId="AcroExch.Document.7">
                  <p:embed/>
                </p:oleObj>
              </mc:Choice>
              <mc:Fallback>
                <p:oleObj name="Acrobat Document" r:id="rId3" imgW="3428684" imgH="4800600" progId="AcroExch.Document.7">
                  <p:embed/>
                  <p:pic>
                    <p:nvPicPr>
                      <p:cNvPr id="0" name=""/>
                      <p:cNvPicPr/>
                      <p:nvPr/>
                    </p:nvPicPr>
                    <p:blipFill>
                      <a:blip r:embed="rId4"/>
                      <a:stretch>
                        <a:fillRect/>
                      </a:stretch>
                    </p:blipFill>
                    <p:spPr>
                      <a:xfrm>
                        <a:off x="838199" y="1423851"/>
                        <a:ext cx="4291470" cy="4977743"/>
                      </a:xfrm>
                      <a:prstGeom prst="rect">
                        <a:avLst/>
                      </a:prstGeom>
                    </p:spPr>
                  </p:pic>
                </p:oleObj>
              </mc:Fallback>
            </mc:AlternateContent>
          </a:graphicData>
        </a:graphic>
      </p:graphicFrame>
    </p:spTree>
    <p:extLst>
      <p:ext uri="{BB962C8B-B14F-4D97-AF65-F5344CB8AC3E}">
        <p14:creationId xmlns:p14="http://schemas.microsoft.com/office/powerpoint/2010/main" val="356951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7601 </a:t>
            </a:r>
            <a:r>
              <a:rPr lang="es-ES" dirty="0" err="1" smtClean="0"/>
              <a:t>Patches</a:t>
            </a:r>
            <a:endParaRPr lang="es-ES" dirty="0"/>
          </a:p>
          <a:p>
            <a:pPr marL="0" indent="0">
              <a:buNone/>
            </a:pPr>
            <a:endParaRPr lang="es-ES" dirty="0"/>
          </a:p>
          <a:p>
            <a:r>
              <a:rPr lang="es-ES" dirty="0" smtClean="0"/>
              <a:t>ACC: 0.984</a:t>
            </a:r>
          </a:p>
          <a:p>
            <a:r>
              <a:rPr lang="es-ES" dirty="0" smtClean="0"/>
              <a:t>VAL_ACC: 0.955</a:t>
            </a:r>
          </a:p>
          <a:p>
            <a:endParaRPr lang="es-ES" dirty="0"/>
          </a:p>
          <a:p>
            <a:pPr marL="0" indent="0">
              <a:buNone/>
            </a:pPr>
            <a:r>
              <a:rPr lang="es-ES" dirty="0" smtClean="0"/>
              <a:t>Ahora si están las curvas bien posicionadas, val set representativo</a:t>
            </a:r>
          </a:p>
          <a:p>
            <a:pPr marL="0" indent="0">
              <a:buNone/>
            </a:pPr>
            <a:endParaRPr lang="es-ES" dirty="0" smtClean="0"/>
          </a:p>
          <a:p>
            <a:pPr marL="0" indent="0">
              <a:buNone/>
            </a:pPr>
            <a:endParaRPr lang="es-ES" dirty="0" smtClean="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070" y="1446494"/>
            <a:ext cx="3677945" cy="4679986"/>
          </a:xfrm>
          <a:prstGeom prst="rect">
            <a:avLst/>
          </a:prstGeom>
        </p:spPr>
      </p:pic>
    </p:spTree>
    <p:extLst>
      <p:ext uri="{BB962C8B-B14F-4D97-AF65-F5344CB8AC3E}">
        <p14:creationId xmlns:p14="http://schemas.microsoft.com/office/powerpoint/2010/main" val="2708840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a:t>
            </a:r>
            <a:r>
              <a:rPr lang="es-ES" dirty="0" err="1" smtClean="0"/>
              <a:t>patch-wise</a:t>
            </a:r>
            <a:endParaRPr lang="es-ES" dirty="0"/>
          </a:p>
        </p:txBody>
      </p:sp>
      <p:sp>
        <p:nvSpPr>
          <p:cNvPr id="3" name="Marcador de contenido 2"/>
          <p:cNvSpPr>
            <a:spLocks noGrp="1"/>
          </p:cNvSpPr>
          <p:nvPr>
            <p:ph idx="1"/>
          </p:nvPr>
        </p:nvSpPr>
        <p:spPr>
          <a:xfrm>
            <a:off x="838200" y="1825625"/>
            <a:ext cx="10515599" cy="4261666"/>
          </a:xfrm>
        </p:spPr>
        <p:txBody>
          <a:bodyPr>
            <a:normAutofit lnSpcReduction="10000"/>
          </a:bodyPr>
          <a:lstStyle/>
          <a:p>
            <a:r>
              <a:rPr lang="es-ES" dirty="0" smtClean="0"/>
              <a:t>Resultados de este ejemplo irrelevantes. Pero ya esta funcionando el entrenamiento</a:t>
            </a:r>
            <a:endParaRPr lang="es-ES" dirty="0"/>
          </a:p>
          <a:p>
            <a:endParaRPr lang="es-ES" dirty="0" smtClean="0"/>
          </a:p>
          <a:p>
            <a:r>
              <a:rPr lang="es-ES" dirty="0" smtClean="0"/>
              <a:t>Las etiquetas estaban mal</a:t>
            </a:r>
          </a:p>
          <a:p>
            <a:endParaRPr lang="es-ES" dirty="0"/>
          </a:p>
          <a:p>
            <a:r>
              <a:rPr lang="es-ES" dirty="0" err="1" smtClean="0"/>
              <a:t>Validation</a:t>
            </a:r>
            <a:r>
              <a:rPr lang="es-ES" dirty="0" smtClean="0"/>
              <a:t> curve por debajo de training. Debido a </a:t>
            </a:r>
            <a:r>
              <a:rPr lang="es-ES" dirty="0" err="1" smtClean="0"/>
              <a:t>dropout</a:t>
            </a:r>
            <a:r>
              <a:rPr lang="es-ES" dirty="0"/>
              <a:t> </a:t>
            </a:r>
            <a:r>
              <a:rPr lang="es-ES" dirty="0" err="1" smtClean="0"/>
              <a:t>layers</a:t>
            </a:r>
            <a:r>
              <a:rPr lang="es-ES" dirty="0" smtClean="0"/>
              <a:t>??? Y por coger un </a:t>
            </a:r>
            <a:r>
              <a:rPr lang="es-ES" dirty="0" err="1" smtClean="0"/>
              <a:t>validation</a:t>
            </a:r>
            <a:r>
              <a:rPr lang="es-ES" dirty="0" smtClean="0"/>
              <a:t> set no representativo</a:t>
            </a:r>
          </a:p>
          <a:p>
            <a:endParaRPr lang="es-ES" dirty="0"/>
          </a:p>
          <a:p>
            <a:r>
              <a:rPr lang="es-ES" dirty="0" smtClean="0"/>
              <a:t>Curvas no muy estables =&gt; 10 CV</a:t>
            </a:r>
          </a:p>
        </p:txBody>
      </p:sp>
    </p:spTree>
    <p:extLst>
      <p:ext uri="{BB962C8B-B14F-4D97-AF65-F5344CB8AC3E}">
        <p14:creationId xmlns:p14="http://schemas.microsoft.com/office/powerpoint/2010/main" val="68601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10 CV Estratificado CASE WISE</a:t>
            </a:r>
            <a:endParaRPr lang="es-ES" dirty="0"/>
          </a:p>
        </p:txBody>
      </p:sp>
      <p:sp>
        <p:nvSpPr>
          <p:cNvPr id="3" name="Marcador de contenido 2"/>
          <p:cNvSpPr>
            <a:spLocks noGrp="1"/>
          </p:cNvSpPr>
          <p:nvPr>
            <p:ph idx="1"/>
          </p:nvPr>
        </p:nvSpPr>
        <p:spPr/>
        <p:txBody>
          <a:bodyPr/>
          <a:lstStyle/>
          <a:p>
            <a:pPr marL="0" indent="0">
              <a:buNone/>
            </a:pPr>
            <a:endParaRPr lang="es-ES" dirty="0" smtClean="0"/>
          </a:p>
          <a:p>
            <a:r>
              <a:rPr lang="es-ES" dirty="0" smtClean="0"/>
              <a:t>En cuyo caso sería entrenar 10 modelos y hacer 10 </a:t>
            </a:r>
            <a:r>
              <a:rPr lang="es-ES" dirty="0" err="1" smtClean="0"/>
              <a:t>tests</a:t>
            </a:r>
            <a:r>
              <a:rPr lang="es-ES" dirty="0" smtClean="0"/>
              <a:t> y luego sacar la media a los resultados en el test.</a:t>
            </a:r>
          </a:p>
          <a:p>
            <a:endParaRPr lang="es-ES" dirty="0"/>
          </a:p>
          <a:p>
            <a:r>
              <a:rPr lang="es-ES" dirty="0" smtClean="0"/>
              <a:t>Antes de sacar todos los datos limpios. 512x512 a magnificación X20</a:t>
            </a:r>
          </a:p>
          <a:p>
            <a:endParaRPr lang="es-ES" dirty="0"/>
          </a:p>
          <a:p>
            <a:endParaRPr lang="es-ES" u="sng" dirty="0"/>
          </a:p>
        </p:txBody>
      </p:sp>
    </p:spTree>
    <p:extLst>
      <p:ext uri="{BB962C8B-B14F-4D97-AF65-F5344CB8AC3E}">
        <p14:creationId xmlns:p14="http://schemas.microsoft.com/office/powerpoint/2010/main" val="1012395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Obtener el set de </a:t>
            </a:r>
            <a:r>
              <a:rPr lang="es-ES" dirty="0" err="1" smtClean="0"/>
              <a:t>patches</a:t>
            </a:r>
            <a:r>
              <a:rPr lang="es-ES" dirty="0" smtClean="0"/>
              <a:t> entero</a:t>
            </a:r>
            <a:endParaRPr lang="es-ES" dirty="0"/>
          </a:p>
        </p:txBody>
      </p:sp>
      <p:sp>
        <p:nvSpPr>
          <p:cNvPr id="3" name="Marcador de contenido 2"/>
          <p:cNvSpPr>
            <a:spLocks noGrp="1"/>
          </p:cNvSpPr>
          <p:nvPr>
            <p:ph idx="1"/>
          </p:nvPr>
        </p:nvSpPr>
        <p:spPr/>
        <p:txBody>
          <a:bodyPr>
            <a:normAutofit fontScale="85000" lnSpcReduction="20000"/>
          </a:bodyPr>
          <a:lstStyle/>
          <a:p>
            <a:endParaRPr lang="es-ES" dirty="0"/>
          </a:p>
          <a:p>
            <a:r>
              <a:rPr lang="es-ES" dirty="0" smtClean="0"/>
              <a:t>10 </a:t>
            </a:r>
            <a:r>
              <a:rPr lang="es-ES" dirty="0"/>
              <a:t>horas </a:t>
            </a:r>
            <a:r>
              <a:rPr lang="es-ES" dirty="0" smtClean="0"/>
              <a:t>todo </a:t>
            </a:r>
            <a:r>
              <a:rPr lang="es-ES" dirty="0"/>
              <a:t>el set </a:t>
            </a:r>
            <a:r>
              <a:rPr lang="es-ES" dirty="0" smtClean="0"/>
              <a:t>con </a:t>
            </a:r>
            <a:r>
              <a:rPr lang="es-ES" dirty="0"/>
              <a:t>magnificación </a:t>
            </a:r>
            <a:r>
              <a:rPr lang="es-ES" dirty="0" smtClean="0"/>
              <a:t>X10 y </a:t>
            </a:r>
            <a:r>
              <a:rPr lang="es-ES" dirty="0" err="1" smtClean="0"/>
              <a:t>patches</a:t>
            </a:r>
            <a:r>
              <a:rPr lang="es-ES" dirty="0" smtClean="0"/>
              <a:t> 300x300</a:t>
            </a:r>
          </a:p>
          <a:p>
            <a:endParaRPr lang="es-ES" dirty="0"/>
          </a:p>
          <a:p>
            <a:r>
              <a:rPr lang="es-ES" dirty="0" smtClean="0"/>
              <a:t>??? horas </a:t>
            </a:r>
            <a:r>
              <a:rPr lang="es-ES" dirty="0"/>
              <a:t>todo el set con magnificación </a:t>
            </a:r>
            <a:r>
              <a:rPr lang="es-ES" dirty="0" smtClean="0"/>
              <a:t>X20 </a:t>
            </a:r>
            <a:r>
              <a:rPr lang="es-ES" dirty="0"/>
              <a:t>y </a:t>
            </a:r>
            <a:r>
              <a:rPr lang="es-ES" dirty="0" err="1"/>
              <a:t>patches</a:t>
            </a:r>
            <a:r>
              <a:rPr lang="es-ES" dirty="0"/>
              <a:t> </a:t>
            </a:r>
            <a:r>
              <a:rPr lang="es-ES" dirty="0" smtClean="0"/>
              <a:t>512x512</a:t>
            </a:r>
            <a:endParaRPr lang="es-ES" dirty="0"/>
          </a:p>
          <a:p>
            <a:endParaRPr lang="es-ES" dirty="0" smtClean="0"/>
          </a:p>
          <a:p>
            <a:r>
              <a:rPr lang="es-ES" dirty="0" smtClean="0"/>
              <a:t>Con un 10% de los datos el programa se congela</a:t>
            </a:r>
          </a:p>
          <a:p>
            <a:endParaRPr lang="es-ES" dirty="0"/>
          </a:p>
          <a:p>
            <a:r>
              <a:rPr lang="es-ES" dirty="0" smtClean="0"/>
              <a:t>Idea: Coger </a:t>
            </a:r>
            <a:r>
              <a:rPr lang="es-ES" dirty="0" err="1" smtClean="0"/>
              <a:t>patches</a:t>
            </a:r>
            <a:r>
              <a:rPr lang="es-ES" dirty="0" smtClean="0"/>
              <a:t> aleatoriamente con una probabilidad del 5%</a:t>
            </a:r>
          </a:p>
          <a:p>
            <a:endParaRPr lang="es-ES" dirty="0" smtClean="0"/>
          </a:p>
          <a:p>
            <a:r>
              <a:rPr lang="es-ES" dirty="0" smtClean="0"/>
              <a:t>Coger menos datos no acelera significativamente </a:t>
            </a:r>
          </a:p>
          <a:p>
            <a:pPr marL="0" indent="0">
              <a:buNone/>
            </a:pPr>
            <a:r>
              <a:rPr lang="es-ES" dirty="0" smtClean="0"/>
              <a:t>- Tengo que optimizar – quitar foto 23? – </a:t>
            </a:r>
            <a:r>
              <a:rPr lang="es-ES" smtClean="0"/>
              <a:t>algo raro </a:t>
            </a:r>
            <a:r>
              <a:rPr lang="es-ES" dirty="0" smtClean="0"/>
              <a:t>pasa</a:t>
            </a:r>
            <a:endParaRPr lang="es-ES" dirty="0"/>
          </a:p>
          <a:p>
            <a:endParaRPr lang="es-ES" dirty="0" smtClean="0"/>
          </a:p>
          <a:p>
            <a:endParaRPr lang="es-ES" dirty="0"/>
          </a:p>
        </p:txBody>
      </p:sp>
    </p:spTree>
    <p:extLst>
      <p:ext uri="{BB962C8B-B14F-4D97-AF65-F5344CB8AC3E}">
        <p14:creationId xmlns:p14="http://schemas.microsoft.com/office/powerpoint/2010/main" val="379941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27/05/22</a:t>
            </a:r>
            <a:endParaRPr lang="es-ES" dirty="0"/>
          </a:p>
        </p:txBody>
      </p:sp>
    </p:spTree>
    <p:extLst>
      <p:ext uri="{BB962C8B-B14F-4D97-AF65-F5344CB8AC3E}">
        <p14:creationId xmlns:p14="http://schemas.microsoft.com/office/powerpoint/2010/main" val="168696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10000"/>
          </a:bodyPr>
          <a:lstStyle/>
          <a:p>
            <a:r>
              <a:rPr lang="es-ES" dirty="0" smtClean="0"/>
              <a:t>150 Casos </a:t>
            </a:r>
            <a:r>
              <a:rPr lang="es-ES" dirty="0" err="1" smtClean="0"/>
              <a:t>Primary</a:t>
            </a:r>
            <a:r>
              <a:rPr lang="es-ES" dirty="0" smtClean="0"/>
              <a:t> tumor</a:t>
            </a:r>
          </a:p>
          <a:p>
            <a:r>
              <a:rPr lang="es-ES" dirty="0" smtClean="0"/>
              <a:t>37 Casos </a:t>
            </a:r>
            <a:r>
              <a:rPr lang="es-ES" dirty="0" err="1" smtClean="0"/>
              <a:t>solid</a:t>
            </a:r>
            <a:r>
              <a:rPr lang="es-ES" dirty="0" smtClean="0"/>
              <a:t> </a:t>
            </a:r>
            <a:r>
              <a:rPr lang="es-ES" dirty="0" err="1" smtClean="0"/>
              <a:t>tissue</a:t>
            </a:r>
            <a:r>
              <a:rPr lang="es-ES" dirty="0" smtClean="0"/>
              <a:t> normal</a:t>
            </a:r>
          </a:p>
          <a:p>
            <a:r>
              <a:rPr lang="es-ES" dirty="0" smtClean="0"/>
              <a:t>80% Positivo 20% Negativo</a:t>
            </a:r>
          </a:p>
          <a:p>
            <a:endParaRPr lang="es-ES" dirty="0" smtClean="0"/>
          </a:p>
          <a:p>
            <a:r>
              <a:rPr lang="en-US" dirty="0" smtClean="0"/>
              <a:t>- It </a:t>
            </a:r>
            <a:r>
              <a:rPr lang="en-US" dirty="0"/>
              <a:t>is the most prevalent type of pancreatic neoplasm, and it is developed in the exocrine compartment and accounts for more than 90% of pancreatic cancer cases</a:t>
            </a:r>
            <a:r>
              <a:rPr lang="en-US" dirty="0" smtClean="0"/>
              <a:t>.</a:t>
            </a:r>
          </a:p>
          <a:p>
            <a:pPr marL="342900" indent="-342900">
              <a:buFontTx/>
              <a:buChar char="-"/>
            </a:pPr>
            <a:r>
              <a:rPr lang="en-US" dirty="0" smtClean="0"/>
              <a:t>Survival rate lower than 10%</a:t>
            </a:r>
          </a:p>
          <a:p>
            <a:pPr marL="342900" indent="-342900">
              <a:buFontTx/>
              <a:buChar char="-"/>
            </a:pPr>
            <a:r>
              <a:rPr lang="es-ES" dirty="0" smtClean="0">
                <a:hlinkClick r:id="rId2"/>
              </a:rPr>
              <a:t>https://www.ncbi.nlm.nih.gov/pmc/articles/PMC7031151/#:~:text=Pancreatic%20ductal%20adenocarcinoma%20(PDAC)%20is%20a%20highly%20aggressive%20lethal%20malignancy,90%25%20of%20pancreatic%20cancer%20cases.</a:t>
            </a:r>
            <a:endParaRPr lang="es-ES" dirty="0" smtClean="0"/>
          </a:p>
        </p:txBody>
      </p:sp>
    </p:spTree>
    <p:extLst>
      <p:ext uri="{BB962C8B-B14F-4D97-AF65-F5344CB8AC3E}">
        <p14:creationId xmlns:p14="http://schemas.microsoft.com/office/powerpoint/2010/main" val="218028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Cambio del data pipeline</a:t>
            </a:r>
            <a:endParaRPr lang="es-ES" dirty="0"/>
          </a:p>
        </p:txBody>
      </p:sp>
      <p:sp>
        <p:nvSpPr>
          <p:cNvPr id="3" name="Marcador de contenido 2"/>
          <p:cNvSpPr>
            <a:spLocks noGrp="1"/>
          </p:cNvSpPr>
          <p:nvPr>
            <p:ph idx="1"/>
          </p:nvPr>
        </p:nvSpPr>
        <p:spPr/>
        <p:txBody>
          <a:bodyPr/>
          <a:lstStyle/>
          <a:p>
            <a:r>
              <a:rPr lang="es-ES" smtClean="0"/>
              <a:t>150 </a:t>
            </a:r>
            <a:r>
              <a:rPr lang="es-ES" dirty="0" smtClean="0"/>
              <a:t>000 </a:t>
            </a:r>
            <a:r>
              <a:rPr lang="es-ES" dirty="0" err="1" smtClean="0"/>
              <a:t>Patches</a:t>
            </a:r>
            <a:r>
              <a:rPr lang="es-ES" dirty="0" smtClean="0"/>
              <a:t> de 512X512 con una magnificación X20</a:t>
            </a:r>
            <a:endParaRPr lang="es-ES" dirty="0"/>
          </a:p>
        </p:txBody>
      </p:sp>
    </p:spTree>
    <p:extLst>
      <p:ext uri="{BB962C8B-B14F-4D97-AF65-F5344CB8AC3E}">
        <p14:creationId xmlns:p14="http://schemas.microsoft.com/office/powerpoint/2010/main" val="1313149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con fine </a:t>
            </a:r>
            <a:r>
              <a:rPr lang="es-ES" dirty="0" err="1" smtClean="0"/>
              <a:t>tuning</a:t>
            </a:r>
            <a:r>
              <a:rPr lang="es-ES" dirty="0" smtClean="0"/>
              <a:t> y 10CV</a:t>
            </a:r>
            <a:endParaRPr lang="es-ES" dirty="0"/>
          </a:p>
        </p:txBody>
      </p:sp>
      <p:sp>
        <p:nvSpPr>
          <p:cNvPr id="3" name="Marcador de contenido 2"/>
          <p:cNvSpPr>
            <a:spLocks noGrp="1"/>
          </p:cNvSpPr>
          <p:nvPr>
            <p:ph idx="1"/>
          </p:nvPr>
        </p:nvSpPr>
        <p:spPr/>
        <p:txBody>
          <a:bodyPr/>
          <a:lstStyle/>
          <a:p>
            <a:r>
              <a:rPr lang="es-ES" dirty="0" smtClean="0"/>
              <a:t>Entrenar con LR = 1e-4 las ultimas capas FC</a:t>
            </a:r>
          </a:p>
          <a:p>
            <a:endParaRPr lang="es-ES" dirty="0"/>
          </a:p>
          <a:p>
            <a:r>
              <a:rPr lang="es-ES" dirty="0" smtClean="0"/>
              <a:t>Re entrenar todo con LR = 1e-5</a:t>
            </a:r>
          </a:p>
          <a:p>
            <a:endParaRPr lang="es-ES" dirty="0"/>
          </a:p>
          <a:p>
            <a:r>
              <a:rPr lang="es-ES" dirty="0" err="1" smtClean="0"/>
              <a:t>Overfitting</a:t>
            </a:r>
            <a:r>
              <a:rPr lang="es-ES" dirty="0" smtClean="0"/>
              <a:t> por tener set pequeño</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789" y="2063199"/>
            <a:ext cx="3617777" cy="3876189"/>
          </a:xfrm>
          <a:prstGeom prst="rect">
            <a:avLst/>
          </a:prstGeom>
        </p:spPr>
      </p:pic>
    </p:spTree>
    <p:extLst>
      <p:ext uri="{BB962C8B-B14F-4D97-AF65-F5344CB8AC3E}">
        <p14:creationId xmlns:p14="http://schemas.microsoft.com/office/powerpoint/2010/main" val="3515420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Entrenamiento con fine </a:t>
            </a:r>
            <a:r>
              <a:rPr lang="es-ES" dirty="0" err="1"/>
              <a:t>tuning</a:t>
            </a:r>
            <a:r>
              <a:rPr lang="es-ES" dirty="0"/>
              <a:t> y 10CV</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ES" dirty="0" smtClean="0"/>
                  <a:t>F1 </a:t>
                </a:r>
                <a14:m>
                  <m:oMath xmlns:m="http://schemas.openxmlformats.org/officeDocument/2006/math">
                    <m:r>
                      <a:rPr lang="es-ES" i="1" smtClean="0">
                        <a:latin typeface="Cambria Math" panose="02040503050406030204" pitchFamily="18" charset="0"/>
                        <a:ea typeface="Cambria Math" panose="02040503050406030204" pitchFamily="18" charset="0"/>
                      </a:rPr>
                      <m:t>≈</m:t>
                    </m:r>
                  </m:oMath>
                </a14:m>
                <a:r>
                  <a:rPr lang="es-ES" dirty="0" smtClean="0"/>
                  <a:t> 0.92</a:t>
                </a:r>
              </a:p>
              <a:p>
                <a:pPr marL="0" indent="0">
                  <a:buNone/>
                </a:pPr>
                <a:endParaRPr lang="es-ES" dirty="0" smtClean="0"/>
              </a:p>
              <a:p>
                <a:r>
                  <a:rPr lang="es-ES" dirty="0" smtClean="0"/>
                  <a:t>Prueba 10CV</a:t>
                </a:r>
              </a:p>
              <a:p>
                <a:endParaRPr lang="es-ES" dirty="0" smtClean="0"/>
              </a:p>
              <a:p>
                <a:endParaRPr lang="es-ES"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ES">
                    <a:noFill/>
                  </a:rPr>
                  <a:t> </a:t>
                </a:r>
              </a:p>
            </p:txBody>
          </p:sp>
        </mc:Fallback>
      </mc:AlternateContent>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626" y="1956102"/>
            <a:ext cx="4275679" cy="4581085"/>
          </a:xfrm>
          <a:prstGeom prst="rect">
            <a:avLst/>
          </a:prstGeom>
        </p:spPr>
      </p:pic>
    </p:spTree>
    <p:extLst>
      <p:ext uri="{BB962C8B-B14F-4D97-AF65-F5344CB8AC3E}">
        <p14:creationId xmlns:p14="http://schemas.microsoft.com/office/powerpoint/2010/main" val="1553794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Modificar el data pipeline para poder albergar más datos</a:t>
            </a:r>
          </a:p>
        </p:txBody>
      </p:sp>
      <p:sp>
        <p:nvSpPr>
          <p:cNvPr id="3" name="Marcador de contenido 2"/>
          <p:cNvSpPr>
            <a:spLocks noGrp="1"/>
          </p:cNvSpPr>
          <p:nvPr>
            <p:ph idx="1"/>
          </p:nvPr>
        </p:nvSpPr>
        <p:spPr/>
        <p:txBody>
          <a:bodyPr>
            <a:normAutofit fontScale="92500" lnSpcReduction="20000"/>
          </a:bodyPr>
          <a:lstStyle/>
          <a:p>
            <a:pPr>
              <a:buFontTx/>
              <a:buChar char="-"/>
            </a:pPr>
            <a:endParaRPr lang="es-ES" dirty="0" smtClean="0"/>
          </a:p>
          <a:p>
            <a:pPr>
              <a:buFontTx/>
              <a:buChar char="-"/>
            </a:pPr>
            <a:r>
              <a:rPr lang="es-ES" dirty="0" smtClean="0"/>
              <a:t>90 000 </a:t>
            </a:r>
            <a:r>
              <a:rPr lang="es-ES" dirty="0" err="1" smtClean="0"/>
              <a:t>Patches</a:t>
            </a:r>
            <a:r>
              <a:rPr lang="es-ES" dirty="0" smtClean="0"/>
              <a:t> de 300X300 con magnificación X10 PAAD</a:t>
            </a:r>
          </a:p>
          <a:p>
            <a:pPr>
              <a:buFontTx/>
              <a:buChar char="-"/>
            </a:pPr>
            <a:endParaRPr lang="es-ES" dirty="0"/>
          </a:p>
          <a:p>
            <a:pPr>
              <a:buFontTx/>
              <a:buChar char="-"/>
            </a:pPr>
            <a:r>
              <a:rPr lang="es-ES" dirty="0" smtClean="0"/>
              <a:t>70 000 </a:t>
            </a:r>
            <a:r>
              <a:rPr lang="es-ES" dirty="0" err="1" smtClean="0"/>
              <a:t>Patches</a:t>
            </a:r>
            <a:r>
              <a:rPr lang="es-ES" dirty="0" smtClean="0"/>
              <a:t> de 512X512 con magnificación X20 PAAD</a:t>
            </a:r>
          </a:p>
          <a:p>
            <a:pPr>
              <a:buFontTx/>
              <a:buChar char="-"/>
            </a:pPr>
            <a:endParaRPr lang="es-ES" dirty="0"/>
          </a:p>
          <a:p>
            <a:pPr>
              <a:buFontTx/>
              <a:buChar char="-"/>
            </a:pPr>
            <a:r>
              <a:rPr lang="es-ES" dirty="0" smtClean="0"/>
              <a:t>250 000 </a:t>
            </a:r>
            <a:r>
              <a:rPr lang="es-ES" dirty="0" err="1" smtClean="0"/>
              <a:t>Patches</a:t>
            </a:r>
            <a:r>
              <a:rPr lang="es-ES" dirty="0" smtClean="0"/>
              <a:t> de 512x512 con magnificación X20 LUSC-LUAD</a:t>
            </a:r>
          </a:p>
          <a:p>
            <a:pPr>
              <a:buFontTx/>
              <a:buChar char="-"/>
            </a:pPr>
            <a:endParaRPr lang="es-ES" dirty="0" smtClean="0"/>
          </a:p>
          <a:p>
            <a:pPr marL="0" indent="0">
              <a:buNone/>
            </a:pPr>
            <a:r>
              <a:rPr lang="es-ES" dirty="0" smtClean="0"/>
              <a:t>Máximo actual en RAM</a:t>
            </a:r>
            <a:endParaRPr lang="es-ES" dirty="0"/>
          </a:p>
          <a:p>
            <a:pPr>
              <a:buFontTx/>
              <a:buChar char="-"/>
            </a:pPr>
            <a:r>
              <a:rPr lang="es-ES" dirty="0" smtClean="0"/>
              <a:t>50% de 300X300 </a:t>
            </a:r>
          </a:p>
          <a:p>
            <a:pPr>
              <a:buFontTx/>
              <a:buChar char="-"/>
            </a:pPr>
            <a:r>
              <a:rPr lang="es-ES" dirty="0" smtClean="0"/>
              <a:t>25% de 512x512</a:t>
            </a:r>
          </a:p>
          <a:p>
            <a:pPr>
              <a:buFontTx/>
              <a:buChar char="-"/>
            </a:pPr>
            <a:endParaRPr lang="es-ES" dirty="0" smtClean="0"/>
          </a:p>
          <a:p>
            <a:pPr>
              <a:buFontTx/>
              <a:buChar char="-"/>
            </a:pPr>
            <a:endParaRPr lang="es-ES" dirty="0"/>
          </a:p>
        </p:txBody>
      </p:sp>
    </p:spTree>
    <p:extLst>
      <p:ext uri="{BB962C8B-B14F-4D97-AF65-F5344CB8AC3E}">
        <p14:creationId xmlns:p14="http://schemas.microsoft.com/office/powerpoint/2010/main" val="3204762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Preguntas</a:t>
            </a:r>
            <a:endParaRPr lang="es-ES" dirty="0"/>
          </a:p>
        </p:txBody>
      </p:sp>
      <p:sp>
        <p:nvSpPr>
          <p:cNvPr id="3" name="Marcador de contenido 2"/>
          <p:cNvSpPr>
            <a:spLocks noGrp="1"/>
          </p:cNvSpPr>
          <p:nvPr>
            <p:ph idx="1"/>
          </p:nvPr>
        </p:nvSpPr>
        <p:spPr/>
        <p:txBody>
          <a:bodyPr/>
          <a:lstStyle/>
          <a:p>
            <a:r>
              <a:rPr lang="es-ES" dirty="0" err="1" smtClean="0"/>
              <a:t>Cuandos</a:t>
            </a:r>
            <a:r>
              <a:rPr lang="es-ES" dirty="0" smtClean="0"/>
              <a:t> </a:t>
            </a:r>
            <a:r>
              <a:rPr lang="es-ES" dirty="0" err="1" smtClean="0"/>
              <a:t>patches</a:t>
            </a:r>
            <a:r>
              <a:rPr lang="es-ES" dirty="0" smtClean="0"/>
              <a:t> usar para entrenamiento?</a:t>
            </a:r>
          </a:p>
          <a:p>
            <a:endParaRPr lang="es-ES" dirty="0" smtClean="0"/>
          </a:p>
          <a:p>
            <a:endParaRPr lang="es-ES" dirty="0"/>
          </a:p>
          <a:p>
            <a:endParaRPr lang="es-ES" dirty="0"/>
          </a:p>
        </p:txBody>
      </p:sp>
    </p:spTree>
    <p:extLst>
      <p:ext uri="{BB962C8B-B14F-4D97-AF65-F5344CB8AC3E}">
        <p14:creationId xmlns:p14="http://schemas.microsoft.com/office/powerpoint/2010/main" val="658870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Probability</a:t>
            </a:r>
            <a:r>
              <a:rPr lang="es-ES" dirty="0" smtClean="0"/>
              <a:t> </a:t>
            </a:r>
            <a:r>
              <a:rPr lang="es-ES" dirty="0" err="1" smtClean="0"/>
              <a:t>fusion</a:t>
            </a:r>
            <a:r>
              <a:rPr lang="es-ES" dirty="0" smtClean="0"/>
              <a:t> usando F1 para los pesos</a:t>
            </a:r>
            <a:endParaRPr lang="es-ES" dirty="0"/>
          </a:p>
        </p:txBody>
      </p:sp>
      <p:sp>
        <p:nvSpPr>
          <p:cNvPr id="3" name="Marcador de contenido 2"/>
          <p:cNvSpPr>
            <a:spLocks noGrp="1"/>
          </p:cNvSpPr>
          <p:nvPr>
            <p:ph idx="1"/>
          </p:nvPr>
        </p:nvSpPr>
        <p:spPr/>
        <p:txBody>
          <a:bodyPr/>
          <a:lstStyle/>
          <a:p>
            <a:pPr marL="0" indent="0">
              <a:buNone/>
            </a:pPr>
            <a:r>
              <a:rPr lang="es-ES" u="sng" smtClean="0"/>
              <a:t>https</a:t>
            </a:r>
            <a:r>
              <a:rPr lang="es-ES" u="sng" dirty="0"/>
              <a:t>://ieeexplore.ieee.org/stamp/stamp.jsp?tp=&amp;arnumber=7930377</a:t>
            </a:r>
          </a:p>
        </p:txBody>
      </p:sp>
    </p:spTree>
    <p:extLst>
      <p:ext uri="{BB962C8B-B14F-4D97-AF65-F5344CB8AC3E}">
        <p14:creationId xmlns:p14="http://schemas.microsoft.com/office/powerpoint/2010/main" val="3658376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10/06/22</a:t>
            </a:r>
            <a:endParaRPr lang="es-ES" dirty="0"/>
          </a:p>
        </p:txBody>
      </p:sp>
    </p:spTree>
    <p:extLst>
      <p:ext uri="{BB962C8B-B14F-4D97-AF65-F5344CB8AC3E}">
        <p14:creationId xmlns:p14="http://schemas.microsoft.com/office/powerpoint/2010/main" val="1054272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endParaRPr lang="es-ES" dirty="0"/>
          </a:p>
        </p:txBody>
      </p:sp>
      <p:sp>
        <p:nvSpPr>
          <p:cNvPr id="3" name="Marcador de contenido 2"/>
          <p:cNvSpPr>
            <a:spLocks noGrp="1"/>
          </p:cNvSpPr>
          <p:nvPr>
            <p:ph idx="1"/>
          </p:nvPr>
        </p:nvSpPr>
        <p:spPr/>
        <p:txBody>
          <a:bodyPr/>
          <a:lstStyle/>
          <a:p>
            <a:r>
              <a:rPr lang="en-US" dirty="0"/>
              <a:t>Number of patches: 148815 </a:t>
            </a:r>
            <a:endParaRPr lang="en-US" dirty="0" smtClean="0"/>
          </a:p>
          <a:p>
            <a:r>
              <a:rPr lang="en-US" dirty="0" smtClean="0"/>
              <a:t>Percentage </a:t>
            </a:r>
            <a:r>
              <a:rPr lang="en-US" dirty="0"/>
              <a:t>of positive patches: </a:t>
            </a:r>
            <a:r>
              <a:rPr lang="en-US" dirty="0" smtClean="0"/>
              <a:t>0.8766</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214" y="3162694"/>
            <a:ext cx="4990476" cy="3149206"/>
          </a:xfrm>
          <a:prstGeom prst="rect">
            <a:avLst/>
          </a:prstGeom>
        </p:spPr>
      </p:pic>
    </p:spTree>
    <p:extLst>
      <p:ext uri="{BB962C8B-B14F-4D97-AF65-F5344CB8AC3E}">
        <p14:creationId xmlns:p14="http://schemas.microsoft.com/office/powerpoint/2010/main" val="3592142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24070"/>
            <a:ext cx="10515600" cy="1266618"/>
          </a:xfrm>
        </p:spPr>
        <p:txBody>
          <a:bodyPr>
            <a:normAutofit fontScale="90000"/>
          </a:bodyPr>
          <a:lstStyle/>
          <a:p>
            <a:r>
              <a:rPr lang="es-ES" dirty="0" smtClean="0"/>
              <a:t>Curvas de aprendizaje para todos los datos 90% </a:t>
            </a:r>
            <a:r>
              <a:rPr lang="es-ES" dirty="0" err="1" smtClean="0"/>
              <a:t>train</a:t>
            </a:r>
            <a:r>
              <a:rPr lang="es-ES" dirty="0" smtClean="0"/>
              <a:t> 10% val</a:t>
            </a:r>
            <a:endParaRPr lang="es-ES" dirty="0"/>
          </a:p>
        </p:txBody>
      </p:sp>
      <p:sp>
        <p:nvSpPr>
          <p:cNvPr id="3" name="Marcador de contenido 2"/>
          <p:cNvSpPr>
            <a:spLocks noGrp="1"/>
          </p:cNvSpPr>
          <p:nvPr>
            <p:ph idx="1"/>
          </p:nvPr>
        </p:nvSpPr>
        <p:spPr>
          <a:xfrm>
            <a:off x="4094922" y="1802296"/>
            <a:ext cx="7258877" cy="4374667"/>
          </a:xfrm>
        </p:spPr>
        <p:txBody>
          <a:bodyPr>
            <a:normAutofit lnSpcReduction="10000"/>
          </a:bodyPr>
          <a:lstStyle/>
          <a:p>
            <a:r>
              <a:rPr lang="es-ES" dirty="0" smtClean="0"/>
              <a:t>VAL </a:t>
            </a:r>
            <a:r>
              <a:rPr lang="es-ES" dirty="0"/>
              <a:t>ACC: 0.845 VAL LOSS: 1.8769</a:t>
            </a:r>
          </a:p>
          <a:p>
            <a:r>
              <a:rPr lang="es-ES" dirty="0"/>
              <a:t>TRAIN ACC 0.992 TRAIN LOSS: </a:t>
            </a:r>
            <a:r>
              <a:rPr lang="es-ES" dirty="0" smtClean="0"/>
              <a:t>0.0234</a:t>
            </a:r>
          </a:p>
          <a:p>
            <a:r>
              <a:rPr lang="es-ES" dirty="0" smtClean="0"/>
              <a:t>Últimas dos capas lineales</a:t>
            </a:r>
          </a:p>
          <a:p>
            <a:endParaRPr lang="es-ES" dirty="0"/>
          </a:p>
          <a:p>
            <a:r>
              <a:rPr lang="es-ES" dirty="0" smtClean="0"/>
              <a:t>Algún bug muy oculto</a:t>
            </a:r>
          </a:p>
          <a:p>
            <a:r>
              <a:rPr lang="es-ES" dirty="0" err="1" smtClean="0"/>
              <a:t>Overfitting</a:t>
            </a:r>
            <a:r>
              <a:rPr lang="es-ES" dirty="0" smtClean="0"/>
              <a:t> no tiene sentido con tantos datos</a:t>
            </a:r>
            <a:r>
              <a:rPr lang="es-ES" dirty="0"/>
              <a:t> </a:t>
            </a:r>
            <a:r>
              <a:rPr lang="es-ES" dirty="0" smtClean="0"/>
              <a:t>desde el primer </a:t>
            </a:r>
            <a:r>
              <a:rPr lang="es-ES" dirty="0" err="1" smtClean="0"/>
              <a:t>epoch</a:t>
            </a:r>
            <a:endParaRPr lang="es-ES" dirty="0" smtClean="0"/>
          </a:p>
          <a:p>
            <a:endParaRPr lang="es-ES" dirty="0"/>
          </a:p>
          <a:p>
            <a:r>
              <a:rPr lang="es-ES" dirty="0" smtClean="0"/>
              <a:t>El balance de los datos</a:t>
            </a:r>
            <a:endParaRPr lang="es-ES" u="sng" dirty="0" smtClean="0"/>
          </a:p>
        </p:txBody>
      </p:sp>
      <p:graphicFrame>
        <p:nvGraphicFramePr>
          <p:cNvPr id="4" name="Objeto 3"/>
          <p:cNvGraphicFramePr>
            <a:graphicFrameLocks noChangeAspect="1"/>
          </p:cNvGraphicFramePr>
          <p:nvPr>
            <p:extLst>
              <p:ext uri="{D42A27DB-BD31-4B8C-83A1-F6EECF244321}">
                <p14:modId xmlns:p14="http://schemas.microsoft.com/office/powerpoint/2010/main" val="2521530629"/>
              </p:ext>
            </p:extLst>
          </p:nvPr>
        </p:nvGraphicFramePr>
        <p:xfrm>
          <a:off x="838200" y="1632972"/>
          <a:ext cx="3383317" cy="4736644"/>
        </p:xfrm>
        <a:graphic>
          <a:graphicData uri="http://schemas.openxmlformats.org/presentationml/2006/ole">
            <mc:AlternateContent xmlns:mc="http://schemas.openxmlformats.org/markup-compatibility/2006">
              <mc:Choice xmlns:v="urn:schemas-microsoft-com:vml" Requires="v">
                <p:oleObj spid="_x0000_s3159" name="Acrobat Document" r:id="rId3" imgW="3428684" imgH="4800600" progId="AcroExch.Document.7">
                  <p:embed/>
                </p:oleObj>
              </mc:Choice>
              <mc:Fallback>
                <p:oleObj name="Acrobat Document" r:id="rId3" imgW="3428684" imgH="4800600" progId="AcroExch.Document.7">
                  <p:embed/>
                  <p:pic>
                    <p:nvPicPr>
                      <p:cNvPr id="0" name=""/>
                      <p:cNvPicPr/>
                      <p:nvPr/>
                    </p:nvPicPr>
                    <p:blipFill>
                      <a:blip r:embed="rId4"/>
                      <a:stretch>
                        <a:fillRect/>
                      </a:stretch>
                    </p:blipFill>
                    <p:spPr>
                      <a:xfrm>
                        <a:off x="838200" y="1632972"/>
                        <a:ext cx="3383317" cy="4736644"/>
                      </a:xfrm>
                      <a:prstGeom prst="rect">
                        <a:avLst/>
                      </a:prstGeom>
                    </p:spPr>
                  </p:pic>
                </p:oleObj>
              </mc:Fallback>
            </mc:AlternateContent>
          </a:graphicData>
        </a:graphic>
      </p:graphicFrame>
    </p:spTree>
    <p:extLst>
      <p:ext uri="{BB962C8B-B14F-4D97-AF65-F5344CB8AC3E}">
        <p14:creationId xmlns:p14="http://schemas.microsoft.com/office/powerpoint/2010/main" val="1797401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Balance de los datos</a:t>
            </a:r>
            <a:br>
              <a:rPr lang="es-ES" dirty="0" smtClean="0"/>
            </a:b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384374" cy="4351338"/>
          </a:xfrm>
        </p:spPr>
      </p:pic>
      <p:sp>
        <p:nvSpPr>
          <p:cNvPr id="6" name="Marcador de contenido 2"/>
          <p:cNvSpPr txBox="1">
            <a:spLocks/>
          </p:cNvSpPr>
          <p:nvPr/>
        </p:nvSpPr>
        <p:spPr>
          <a:xfrm>
            <a:off x="4222574" y="1802296"/>
            <a:ext cx="7131225" cy="43746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U</a:t>
            </a:r>
            <a:r>
              <a:rPr lang="es-ES" dirty="0" smtClean="0"/>
              <a:t>sando </a:t>
            </a:r>
            <a:r>
              <a:rPr lang="es-ES" dirty="0" err="1" smtClean="0"/>
              <a:t>oversampling</a:t>
            </a:r>
            <a:r>
              <a:rPr lang="es-ES" dirty="0" smtClean="0"/>
              <a:t>, mismos resultados</a:t>
            </a:r>
          </a:p>
          <a:p>
            <a:endParaRPr lang="es-ES" u="sng" dirty="0"/>
          </a:p>
          <a:p>
            <a:r>
              <a:rPr lang="es-ES" dirty="0" smtClean="0"/>
              <a:t>100% de los datos</a:t>
            </a:r>
          </a:p>
          <a:p>
            <a:endParaRPr lang="es-ES" dirty="0"/>
          </a:p>
          <a:p>
            <a:pPr marL="0" indent="0">
              <a:buNone/>
            </a:pPr>
            <a:endParaRPr lang="es-ES" dirty="0" smtClean="0"/>
          </a:p>
          <a:p>
            <a:pPr marL="0" indent="0">
              <a:buNone/>
            </a:pPr>
            <a:endParaRPr lang="es-ES" dirty="0" smtClean="0"/>
          </a:p>
        </p:txBody>
      </p:sp>
    </p:spTree>
    <p:extLst>
      <p:ext uri="{BB962C8B-B14F-4D97-AF65-F5344CB8AC3E}">
        <p14:creationId xmlns:p14="http://schemas.microsoft.com/office/powerpoint/2010/main" val="334013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70000" lnSpcReduction="20000"/>
          </a:bodyPr>
          <a:lstStyle/>
          <a:p>
            <a:r>
              <a:rPr lang="es-ES" dirty="0" smtClean="0"/>
              <a:t>DATOS (EN BRUTO):</a:t>
            </a:r>
          </a:p>
          <a:p>
            <a:pPr marL="342900" indent="-342900">
              <a:buFontTx/>
              <a:buChar char="-"/>
            </a:pPr>
            <a:r>
              <a:rPr lang="es-ES" dirty="0" smtClean="0"/>
              <a:t>WSI: 49.7 GB</a:t>
            </a:r>
          </a:p>
          <a:p>
            <a:pPr marL="342900" indent="-342900">
              <a:buFontTx/>
              <a:buChar char="-"/>
            </a:pPr>
            <a:r>
              <a:rPr lang="es-ES" dirty="0" smtClean="0"/>
              <a:t>DNA-MET: 4.6 GB  </a:t>
            </a:r>
          </a:p>
          <a:p>
            <a:pPr marL="342900" indent="-342900">
              <a:buFontTx/>
              <a:buChar char="-"/>
            </a:pPr>
            <a:r>
              <a:rPr lang="es-ES" dirty="0" smtClean="0"/>
              <a:t>RNA-SEQ: 2.87 TB </a:t>
            </a:r>
          </a:p>
          <a:p>
            <a:pPr marL="342900" indent="-342900">
              <a:buFontTx/>
              <a:buChar char="-"/>
            </a:pPr>
            <a:r>
              <a:rPr lang="es-ES" dirty="0" smtClean="0"/>
              <a:t>SNV: 980 MB</a:t>
            </a:r>
          </a:p>
          <a:p>
            <a:pPr marL="342900" indent="-342900">
              <a:buFontTx/>
              <a:buChar char="-"/>
            </a:pPr>
            <a:r>
              <a:rPr lang="es-ES" dirty="0" err="1" smtClean="0"/>
              <a:t>miRNA</a:t>
            </a:r>
            <a:r>
              <a:rPr lang="es-ES" dirty="0" smtClean="0"/>
              <a:t>-SEQ: 26 GB</a:t>
            </a:r>
          </a:p>
          <a:p>
            <a:pPr marL="342900" indent="-342900">
              <a:buFontTx/>
              <a:buChar char="-"/>
            </a:pPr>
            <a:endParaRPr lang="es-ES" dirty="0" smtClean="0"/>
          </a:p>
          <a:p>
            <a:r>
              <a:rPr lang="es-ES" dirty="0" smtClean="0"/>
              <a:t>Que </a:t>
            </a:r>
            <a:r>
              <a:rPr lang="es-ES" dirty="0" err="1" smtClean="0"/>
              <a:t>workflow</a:t>
            </a:r>
            <a:r>
              <a:rPr lang="es-ES" dirty="0" smtClean="0"/>
              <a:t> para RNA-SEQ</a:t>
            </a:r>
          </a:p>
          <a:p>
            <a:pPr marL="342900" indent="-342900">
              <a:buFontTx/>
              <a:buChar char="-"/>
            </a:pPr>
            <a:r>
              <a:rPr lang="es-ES" dirty="0"/>
              <a:t>STAR 2-Pass </a:t>
            </a:r>
            <a:r>
              <a:rPr lang="es-ES" dirty="0" err="1" smtClean="0"/>
              <a:t>Chimeric</a:t>
            </a:r>
            <a:r>
              <a:rPr lang="es-ES" dirty="0" smtClean="0"/>
              <a:t> </a:t>
            </a:r>
            <a:r>
              <a:rPr lang="es-ES" dirty="0" smtClean="0">
                <a:latin typeface="Arial" panose="020B0604020202020204" pitchFamily="34" charset="0"/>
                <a:cs typeface="Arial" panose="020B0604020202020204" pitchFamily="34" charset="0"/>
              </a:rPr>
              <a:t>≈</a:t>
            </a:r>
            <a:r>
              <a:rPr lang="es-ES" dirty="0" smtClean="0"/>
              <a:t> 5 GB</a:t>
            </a:r>
            <a:endParaRPr lang="es-ES" dirty="0"/>
          </a:p>
          <a:p>
            <a:pPr marL="342900" indent="-342900">
              <a:buFontTx/>
              <a:buChar char="-"/>
            </a:pPr>
            <a:r>
              <a:rPr lang="es-ES" dirty="0"/>
              <a:t>STAR 2-Pass </a:t>
            </a:r>
            <a:r>
              <a:rPr lang="es-ES" dirty="0" err="1" smtClean="0"/>
              <a:t>Genome</a:t>
            </a:r>
            <a:r>
              <a:rPr lang="es-ES" dirty="0" smtClean="0"/>
              <a:t> &lt; 1 TB</a:t>
            </a:r>
            <a:endParaRPr lang="es-ES" dirty="0"/>
          </a:p>
          <a:p>
            <a:pPr marL="342900" indent="-342900">
              <a:buFontTx/>
              <a:buChar char="-"/>
            </a:pPr>
            <a:r>
              <a:rPr lang="es-ES" dirty="0"/>
              <a:t>STAR 2-Pass </a:t>
            </a:r>
            <a:r>
              <a:rPr lang="es-ES" dirty="0" err="1" smtClean="0"/>
              <a:t>Transcriptome</a:t>
            </a:r>
            <a:r>
              <a:rPr lang="es-ES" dirty="0" smtClean="0"/>
              <a:t> &lt; 1 TB</a:t>
            </a:r>
            <a:endParaRPr lang="es-ES" dirty="0"/>
          </a:p>
          <a:p>
            <a:pPr marL="342900" indent="-342900">
              <a:buFontTx/>
              <a:buChar char="-"/>
            </a:pPr>
            <a:endParaRPr lang="es-ES" dirty="0" smtClean="0"/>
          </a:p>
        </p:txBody>
      </p:sp>
    </p:spTree>
    <p:controls>
      <mc:AlternateContent xmlns:mc="http://schemas.openxmlformats.org/markup-compatibility/2006">
        <mc:Choice xmlns:v="urn:schemas-microsoft-com:vml" Requires="v">
          <p:control spid="1639" name="HTMLCheckbox1" r:id="rId2" imgW="257040" imgH="304920"/>
        </mc:Choice>
        <mc:Fallback>
          <p:control name="HTMLCheckbox1" r:id="rId2" imgW="257040" imgH="304920">
            <p:pic>
              <p:nvPicPr>
                <p:cNvPr id="5" name="HTMLCheckbox1"/>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640" name="HTMLCheckbox2" r:id="rId3" imgW="257040" imgH="304920"/>
        </mc:Choice>
        <mc:Fallback>
          <p:control name="HTMLCheckbox2" r:id="rId3" imgW="257040" imgH="304920">
            <p:pic>
              <p:nvPicPr>
                <p:cNvPr id="6" name="HTMLCheckbox2"/>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641" name="HTMLCheckbox3" r:id="rId4" imgW="257040" imgH="304920"/>
        </mc:Choice>
        <mc:Fallback>
          <p:control name="HTMLCheckbox3" r:id="rId4" imgW="257040" imgH="304920">
            <p:pic>
              <p:nvPicPr>
                <p:cNvPr id="8" name="HTMLCheckbox3"/>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642" name="HTMLCheckbox4" r:id="rId5" imgW="257040" imgH="304920"/>
        </mc:Choice>
        <mc:Fallback>
          <p:control name="HTMLCheckbox4" r:id="rId5" imgW="257040" imgH="304920">
            <p:pic>
              <p:nvPicPr>
                <p:cNvPr id="9" name="HTMLCheckbox4"/>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25508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Overfitting</a:t>
            </a:r>
            <a:endParaRPr lang="es-E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409077" cy="4351338"/>
          </a:xfrm>
        </p:spPr>
      </p:pic>
      <p:sp>
        <p:nvSpPr>
          <p:cNvPr id="7" name="Marcador de contenido 2"/>
          <p:cNvSpPr txBox="1">
            <a:spLocks/>
          </p:cNvSpPr>
          <p:nvPr/>
        </p:nvSpPr>
        <p:spPr>
          <a:xfrm>
            <a:off x="5049078" y="1825625"/>
            <a:ext cx="63047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Entrenar solo las ultimas capas y el último residual block</a:t>
            </a:r>
          </a:p>
          <a:p>
            <a:endParaRPr lang="es-ES" dirty="0" smtClean="0"/>
          </a:p>
          <a:p>
            <a:r>
              <a:rPr lang="es-ES" dirty="0" smtClean="0"/>
              <a:t>Lr = 1E-5 para no desajustar los pesos</a:t>
            </a:r>
            <a:endParaRPr lang="es-ES" dirty="0"/>
          </a:p>
        </p:txBody>
      </p:sp>
    </p:spTree>
    <p:extLst>
      <p:ext uri="{BB962C8B-B14F-4D97-AF65-F5344CB8AC3E}">
        <p14:creationId xmlns:p14="http://schemas.microsoft.com/office/powerpoint/2010/main" val="2775814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Validation</a:t>
            </a:r>
            <a:r>
              <a:rPr lang="es-ES" dirty="0" smtClean="0"/>
              <a:t> set no representativo</a:t>
            </a:r>
            <a:endParaRPr lang="es-ES" dirty="0"/>
          </a:p>
        </p:txBody>
      </p:sp>
      <p:sp>
        <p:nvSpPr>
          <p:cNvPr id="3" name="Marcador de contenido 2"/>
          <p:cNvSpPr>
            <a:spLocks noGrp="1"/>
          </p:cNvSpPr>
          <p:nvPr>
            <p:ph idx="1"/>
          </p:nvPr>
        </p:nvSpPr>
        <p:spPr>
          <a:xfrm>
            <a:off x="4691920" y="1825625"/>
            <a:ext cx="6661879" cy="4351338"/>
          </a:xfrm>
        </p:spPr>
        <p:txBody>
          <a:bodyPr/>
          <a:lstStyle/>
          <a:p>
            <a:r>
              <a:rPr lang="es-ES" dirty="0" smtClean="0"/>
              <a:t>Probar con otro Split para </a:t>
            </a:r>
            <a:r>
              <a:rPr lang="es-ES" dirty="0" err="1" smtClean="0"/>
              <a:t>validation</a:t>
            </a:r>
            <a:r>
              <a:rPr lang="es-ES" dirty="0" smtClean="0"/>
              <a:t>. Cada Split tiene 25 casos, aunque sean muchas imágenes no son muchos datos</a:t>
            </a:r>
          </a:p>
          <a:p>
            <a:endParaRPr lang="es-ES" dirty="0"/>
          </a:p>
          <a:p>
            <a:r>
              <a:rPr lang="es-ES" dirty="0" smtClean="0"/>
              <a:t>Seguir buscando bug. Quizá las </a:t>
            </a:r>
            <a:r>
              <a:rPr lang="es-ES" dirty="0" err="1" smtClean="0"/>
              <a:t>labels</a:t>
            </a:r>
            <a:r>
              <a:rPr lang="es-ES" dirty="0"/>
              <a:t> </a:t>
            </a:r>
            <a:r>
              <a:rPr lang="es-ES" dirty="0" smtClean="0"/>
              <a:t>por haber cambiado el pipeline</a:t>
            </a:r>
          </a:p>
          <a:p>
            <a:endParaRPr lang="es-ES" dirty="0"/>
          </a:p>
          <a:p>
            <a:r>
              <a:rPr lang="es-ES" dirty="0" smtClean="0"/>
              <a:t>Los </a:t>
            </a:r>
            <a:r>
              <a:rPr lang="es-ES" dirty="0" err="1" smtClean="0"/>
              <a:t>labels</a:t>
            </a:r>
            <a:r>
              <a:rPr lang="es-ES" dirty="0" smtClean="0"/>
              <a:t> parecen estar bien</a:t>
            </a:r>
          </a:p>
          <a:p>
            <a:endParaRPr lang="es-ES" dirty="0"/>
          </a:p>
        </p:txBody>
      </p:sp>
      <p:pic>
        <p:nvPicPr>
          <p:cNvPr id="4" name="Imagen 3"/>
          <p:cNvPicPr>
            <a:picLocks noChangeAspect="1"/>
          </p:cNvPicPr>
          <p:nvPr/>
        </p:nvPicPr>
        <p:blipFill>
          <a:blip r:embed="rId2"/>
          <a:stretch>
            <a:fillRect/>
          </a:stretch>
        </p:blipFill>
        <p:spPr>
          <a:xfrm>
            <a:off x="626222" y="1825625"/>
            <a:ext cx="3640898" cy="3450938"/>
          </a:xfrm>
          <a:prstGeom prst="rect">
            <a:avLst/>
          </a:prstGeom>
        </p:spPr>
      </p:pic>
    </p:spTree>
    <p:extLst>
      <p:ext uri="{BB962C8B-B14F-4D97-AF65-F5344CB8AC3E}">
        <p14:creationId xmlns:p14="http://schemas.microsoft.com/office/powerpoint/2010/main" val="3332534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 set no representativo</a:t>
            </a:r>
            <a:endParaRPr lang="es-ES" dirty="0"/>
          </a:p>
        </p:txBody>
      </p:sp>
      <p:sp>
        <p:nvSpPr>
          <p:cNvPr id="3" name="Marcador de contenido 2"/>
          <p:cNvSpPr>
            <a:spLocks noGrp="1"/>
          </p:cNvSpPr>
          <p:nvPr>
            <p:ph idx="1"/>
          </p:nvPr>
        </p:nvSpPr>
        <p:spPr/>
        <p:txBody>
          <a:bodyPr/>
          <a:lstStyle/>
          <a:p>
            <a:r>
              <a:rPr lang="es-ES" dirty="0" smtClean="0"/>
              <a:t>Distinto val set</a:t>
            </a:r>
          </a:p>
          <a:p>
            <a:endParaRPr lang="es-ES" dirty="0"/>
          </a:p>
          <a:p>
            <a:r>
              <a:rPr lang="es-ES" dirty="0" smtClean="0"/>
              <a:t>Últimas dos capas</a:t>
            </a:r>
          </a:p>
          <a:p>
            <a:endParaRPr lang="es-ES" dirty="0"/>
          </a:p>
          <a:p>
            <a:r>
              <a:rPr lang="es-ES" dirty="0" smtClean="0"/>
              <a:t>LR = 10E-3</a:t>
            </a:r>
          </a:p>
          <a:p>
            <a:endParaRPr lang="es-ES" dirty="0"/>
          </a:p>
          <a:p>
            <a:r>
              <a:rPr lang="es-ES" dirty="0" smtClean="0"/>
              <a:t>Mismo resultado</a:t>
            </a:r>
            <a:endParaRPr lang="es-ES" dirty="0"/>
          </a:p>
        </p:txBody>
      </p:sp>
      <p:pic>
        <p:nvPicPr>
          <p:cNvPr id="4" name="Imagen 3"/>
          <p:cNvPicPr>
            <a:picLocks noChangeAspect="1"/>
          </p:cNvPicPr>
          <p:nvPr/>
        </p:nvPicPr>
        <p:blipFill>
          <a:blip r:embed="rId2"/>
          <a:stretch>
            <a:fillRect/>
          </a:stretch>
        </p:blipFill>
        <p:spPr>
          <a:xfrm>
            <a:off x="5897753" y="3620261"/>
            <a:ext cx="4793395" cy="762066"/>
          </a:xfrm>
          <a:prstGeom prst="rect">
            <a:avLst/>
          </a:prstGeom>
        </p:spPr>
      </p:pic>
      <p:pic>
        <p:nvPicPr>
          <p:cNvPr id="5" name="Imagen 4"/>
          <p:cNvPicPr>
            <a:picLocks noChangeAspect="1"/>
          </p:cNvPicPr>
          <p:nvPr/>
        </p:nvPicPr>
        <p:blipFill>
          <a:blip r:embed="rId3"/>
          <a:stretch>
            <a:fillRect/>
          </a:stretch>
        </p:blipFill>
        <p:spPr>
          <a:xfrm>
            <a:off x="5897753" y="2229835"/>
            <a:ext cx="4762913" cy="716342"/>
          </a:xfrm>
          <a:prstGeom prst="rect">
            <a:avLst/>
          </a:prstGeom>
        </p:spPr>
      </p:pic>
    </p:spTree>
    <p:extLst>
      <p:ext uri="{BB962C8B-B14F-4D97-AF65-F5344CB8AC3E}">
        <p14:creationId xmlns:p14="http://schemas.microsoft.com/office/powerpoint/2010/main" val="622836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a:t>
            </a:r>
            <a:endParaRPr lang="es-ES" dirty="0"/>
          </a:p>
        </p:txBody>
      </p:sp>
      <p:sp>
        <p:nvSpPr>
          <p:cNvPr id="3" name="Marcador de contenido 2"/>
          <p:cNvSpPr>
            <a:spLocks noGrp="1"/>
          </p:cNvSpPr>
          <p:nvPr>
            <p:ph idx="1"/>
          </p:nvPr>
        </p:nvSpPr>
        <p:spPr/>
        <p:txBody>
          <a:bodyPr/>
          <a:lstStyle/>
          <a:p>
            <a:r>
              <a:rPr lang="es-ES" dirty="0" smtClean="0"/>
              <a:t>BUG oculto en las etiquetas</a:t>
            </a:r>
            <a:endParaRPr lang="es-ES" dirty="0"/>
          </a:p>
        </p:txBody>
      </p:sp>
    </p:spTree>
    <p:extLst>
      <p:ext uri="{BB962C8B-B14F-4D97-AF65-F5344CB8AC3E}">
        <p14:creationId xmlns:p14="http://schemas.microsoft.com/office/powerpoint/2010/main" val="2632890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Primer resultado</a:t>
            </a:r>
            <a:endParaRPr lang="es-ES" dirty="0"/>
          </a:p>
        </p:txBody>
      </p:sp>
      <p:pic>
        <p:nvPicPr>
          <p:cNvPr id="5" name="Imagen 4"/>
          <p:cNvPicPr>
            <a:picLocks noChangeAspect="1"/>
          </p:cNvPicPr>
          <p:nvPr/>
        </p:nvPicPr>
        <p:blipFill>
          <a:blip r:embed="rId2"/>
          <a:stretch>
            <a:fillRect/>
          </a:stretch>
        </p:blipFill>
        <p:spPr>
          <a:xfrm>
            <a:off x="7374526" y="1885763"/>
            <a:ext cx="3109229" cy="3871295"/>
          </a:xfrm>
          <a:prstGeom prst="rect">
            <a:avLst/>
          </a:prstGeom>
        </p:spPr>
      </p:pic>
      <p:sp>
        <p:nvSpPr>
          <p:cNvPr id="3" name="Marcador de contenido 2"/>
          <p:cNvSpPr>
            <a:spLocks noGrp="1"/>
          </p:cNvSpPr>
          <p:nvPr>
            <p:ph idx="1"/>
          </p:nvPr>
        </p:nvSpPr>
        <p:spPr>
          <a:xfrm>
            <a:off x="838200" y="1825625"/>
            <a:ext cx="6192187" cy="4351338"/>
          </a:xfrm>
        </p:spPr>
        <p:txBody>
          <a:bodyPr>
            <a:normAutofit fontScale="92500" lnSpcReduction="10000"/>
          </a:bodyPr>
          <a:lstStyle/>
          <a:p>
            <a:r>
              <a:rPr lang="es-ES" dirty="0" smtClean="0"/>
              <a:t>LR = 1E-4</a:t>
            </a:r>
            <a:endParaRPr lang="es-ES" dirty="0"/>
          </a:p>
          <a:p>
            <a:r>
              <a:rPr lang="es-ES" dirty="0" smtClean="0"/>
              <a:t>10 </a:t>
            </a:r>
            <a:r>
              <a:rPr lang="es-ES" dirty="0" err="1" smtClean="0"/>
              <a:t>epochs</a:t>
            </a:r>
            <a:endParaRPr lang="es-ES" dirty="0" smtClean="0"/>
          </a:p>
          <a:p>
            <a:r>
              <a:rPr lang="es-ES" dirty="0" err="1" smtClean="0"/>
              <a:t>Batch_size</a:t>
            </a:r>
            <a:r>
              <a:rPr lang="es-ES" dirty="0" smtClean="0"/>
              <a:t> = 16</a:t>
            </a:r>
          </a:p>
          <a:p>
            <a:r>
              <a:rPr lang="es-ES" dirty="0" err="1" smtClean="0"/>
              <a:t>Oversampling</a:t>
            </a:r>
            <a:endParaRPr lang="es-ES" dirty="0" smtClean="0"/>
          </a:p>
          <a:p>
            <a:endParaRPr lang="es-ES" dirty="0"/>
          </a:p>
          <a:p>
            <a:r>
              <a:rPr lang="es-ES" dirty="0" smtClean="0"/>
              <a:t>Entrenando el último bloque residual y ultima capa</a:t>
            </a:r>
          </a:p>
          <a:p>
            <a:endParaRPr lang="es-ES" dirty="0"/>
          </a:p>
          <a:p>
            <a:r>
              <a:rPr lang="es-ES" dirty="0" smtClean="0"/>
              <a:t>Descenso inicial de ACC, probablemente por desajustar las capas </a:t>
            </a:r>
            <a:r>
              <a:rPr lang="es-ES" dirty="0" err="1" smtClean="0"/>
              <a:t>convolucionales</a:t>
            </a:r>
            <a:endParaRPr lang="es-ES" dirty="0"/>
          </a:p>
        </p:txBody>
      </p:sp>
    </p:spTree>
    <p:extLst>
      <p:ext uri="{BB962C8B-B14F-4D97-AF65-F5344CB8AC3E}">
        <p14:creationId xmlns:p14="http://schemas.microsoft.com/office/powerpoint/2010/main" val="3766013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Resultados en </a:t>
            </a:r>
            <a:r>
              <a:rPr lang="es-ES" dirty="0" err="1" smtClean="0"/>
              <a:t>validation</a:t>
            </a:r>
            <a:r>
              <a:rPr lang="es-ES" dirty="0" smtClean="0"/>
              <a:t> y </a:t>
            </a:r>
            <a:r>
              <a:rPr lang="es-ES" dirty="0" err="1" smtClean="0"/>
              <a:t>train</a:t>
            </a:r>
            <a:endParaRPr lang="es-ES" dirty="0"/>
          </a:p>
        </p:txBody>
      </p:sp>
      <p:sp>
        <p:nvSpPr>
          <p:cNvPr id="3" name="Marcador de contenido 2"/>
          <p:cNvSpPr>
            <a:spLocks noGrp="1"/>
          </p:cNvSpPr>
          <p:nvPr>
            <p:ph idx="1"/>
          </p:nvPr>
        </p:nvSpPr>
        <p:spPr>
          <a:xfrm>
            <a:off x="6160957" y="1690688"/>
            <a:ext cx="5192842" cy="4486275"/>
          </a:xfrm>
        </p:spPr>
        <p:txBody>
          <a:bodyPr/>
          <a:lstStyle/>
          <a:p>
            <a:endParaRPr lang="es-ES" dirty="0" smtClean="0"/>
          </a:p>
          <a:p>
            <a:r>
              <a:rPr lang="es-ES" dirty="0" smtClean="0"/>
              <a:t>8 </a:t>
            </a:r>
            <a:r>
              <a:rPr lang="es-ES" dirty="0" err="1" smtClean="0"/>
              <a:t>splits</a:t>
            </a:r>
            <a:r>
              <a:rPr lang="es-ES" dirty="0" smtClean="0"/>
              <a:t> para </a:t>
            </a:r>
            <a:r>
              <a:rPr lang="es-ES" dirty="0" err="1" smtClean="0"/>
              <a:t>train</a:t>
            </a:r>
            <a:endParaRPr lang="es-ES" dirty="0" smtClean="0"/>
          </a:p>
          <a:p>
            <a:endParaRPr lang="es-ES" dirty="0" smtClean="0"/>
          </a:p>
          <a:p>
            <a:r>
              <a:rPr lang="es-ES" dirty="0" smtClean="0"/>
              <a:t>1 Split para </a:t>
            </a:r>
            <a:r>
              <a:rPr lang="es-ES" dirty="0" err="1" smtClean="0"/>
              <a:t>validation</a:t>
            </a:r>
            <a:endParaRPr lang="es-ES" dirty="0" smtClean="0"/>
          </a:p>
          <a:p>
            <a:endParaRPr lang="es-ES" dirty="0" smtClean="0"/>
          </a:p>
          <a:p>
            <a:r>
              <a:rPr lang="es-ES" dirty="0" smtClean="0"/>
              <a:t>Sin test todavía para no sesgar los </a:t>
            </a:r>
            <a:r>
              <a:rPr lang="es-ES" dirty="0" err="1" smtClean="0"/>
              <a:t>hiperparámetros</a:t>
            </a:r>
            <a:endParaRPr lang="es-ES" dirty="0"/>
          </a:p>
        </p:txBody>
      </p:sp>
      <p:pic>
        <p:nvPicPr>
          <p:cNvPr id="5" name="Marcador de contenido 3"/>
          <p:cNvPicPr>
            <a:picLocks noChangeAspect="1"/>
          </p:cNvPicPr>
          <p:nvPr/>
        </p:nvPicPr>
        <p:blipFill>
          <a:blip r:embed="rId2"/>
          <a:stretch>
            <a:fillRect/>
          </a:stretch>
        </p:blipFill>
        <p:spPr>
          <a:xfrm>
            <a:off x="838200" y="2275214"/>
            <a:ext cx="5182049" cy="3452159"/>
          </a:xfrm>
          <a:prstGeom prst="rect">
            <a:avLst/>
          </a:prstGeom>
        </p:spPr>
      </p:pic>
    </p:spTree>
    <p:extLst>
      <p:ext uri="{BB962C8B-B14F-4D97-AF65-F5344CB8AC3E}">
        <p14:creationId xmlns:p14="http://schemas.microsoft.com/office/powerpoint/2010/main" val="19133241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Clasificador case-</a:t>
            </a:r>
            <a:r>
              <a:rPr lang="es-ES" dirty="0" err="1" smtClean="0"/>
              <a:t>wise</a:t>
            </a:r>
            <a:endParaRPr lang="es-ES" dirty="0"/>
          </a:p>
        </p:txBody>
      </p:sp>
      <p:pic>
        <p:nvPicPr>
          <p:cNvPr id="4" name="Marcador de contenido 3"/>
          <p:cNvPicPr>
            <a:picLocks noGrp="1" noChangeAspect="1"/>
          </p:cNvPicPr>
          <p:nvPr>
            <p:ph idx="1"/>
          </p:nvPr>
        </p:nvPicPr>
        <p:blipFill>
          <a:blip r:embed="rId2"/>
          <a:stretch>
            <a:fillRect/>
          </a:stretch>
        </p:blipFill>
        <p:spPr>
          <a:xfrm>
            <a:off x="838200" y="2036248"/>
            <a:ext cx="3883702" cy="3944386"/>
          </a:xfrm>
          <a:prstGeom prst="rect">
            <a:avLst/>
          </a:prstGeom>
        </p:spPr>
      </p:pic>
      <p:sp>
        <p:nvSpPr>
          <p:cNvPr id="5" name="Marcador de contenido 2"/>
          <p:cNvSpPr txBox="1">
            <a:spLocks/>
          </p:cNvSpPr>
          <p:nvPr/>
        </p:nvSpPr>
        <p:spPr>
          <a:xfrm>
            <a:off x="6160957" y="1690688"/>
            <a:ext cx="5192842" cy="44862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Split de test</a:t>
            </a:r>
          </a:p>
          <a:p>
            <a:r>
              <a:rPr lang="es-ES" dirty="0" smtClean="0"/>
              <a:t>25 casos, de 250. Muestra pequeña</a:t>
            </a:r>
          </a:p>
          <a:p>
            <a:endParaRPr lang="es-ES" dirty="0"/>
          </a:p>
          <a:p>
            <a:r>
              <a:rPr lang="es-ES" dirty="0" smtClean="0"/>
              <a:t>Resultados aparentemente decentes, de acuerdo con la literatura</a:t>
            </a:r>
          </a:p>
          <a:p>
            <a:endParaRPr lang="es-ES" dirty="0"/>
          </a:p>
          <a:p>
            <a:r>
              <a:rPr lang="es-ES" dirty="0" smtClean="0"/>
              <a:t>Aunque parece que el balance de los datos es un problema creo que es cosa de este </a:t>
            </a:r>
            <a:r>
              <a:rPr lang="es-ES" dirty="0" err="1" smtClean="0"/>
              <a:t>split</a:t>
            </a:r>
            <a:r>
              <a:rPr lang="es-ES" dirty="0" smtClean="0"/>
              <a:t>.</a:t>
            </a:r>
            <a:endParaRPr lang="es-ES" dirty="0"/>
          </a:p>
        </p:txBody>
      </p:sp>
    </p:spTree>
    <p:extLst>
      <p:ext uri="{BB962C8B-B14F-4D97-AF65-F5344CB8AC3E}">
        <p14:creationId xmlns:p14="http://schemas.microsoft.com/office/powerpoint/2010/main" val="43575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Matriz de confusión</a:t>
            </a:r>
            <a:endParaRPr lang="es-ES" dirty="0"/>
          </a:p>
        </p:txBody>
      </p:sp>
      <p:pic>
        <p:nvPicPr>
          <p:cNvPr id="4" name="Marcador de contenido 3"/>
          <p:cNvPicPr>
            <a:picLocks noGrp="1" noChangeAspect="1"/>
          </p:cNvPicPr>
          <p:nvPr>
            <p:ph idx="1"/>
          </p:nvPr>
        </p:nvPicPr>
        <p:blipFill rotWithShape="1">
          <a:blip r:embed="rId2"/>
          <a:srcRect t="2294"/>
          <a:stretch/>
        </p:blipFill>
        <p:spPr>
          <a:xfrm>
            <a:off x="838200" y="2068643"/>
            <a:ext cx="4980923" cy="3477717"/>
          </a:xfrm>
          <a:prstGeom prst="rect">
            <a:avLst/>
          </a:prstGeom>
        </p:spPr>
      </p:pic>
    </p:spTree>
    <p:extLst>
      <p:ext uri="{BB962C8B-B14F-4D97-AF65-F5344CB8AC3E}">
        <p14:creationId xmlns:p14="http://schemas.microsoft.com/office/powerpoint/2010/main" val="2394867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ROC</a:t>
            </a:r>
            <a:endParaRPr lang="es-ES" dirty="0"/>
          </a:p>
        </p:txBody>
      </p:sp>
      <p:sp>
        <p:nvSpPr>
          <p:cNvPr id="3" name="Marcador de contenido 2"/>
          <p:cNvSpPr>
            <a:spLocks noGrp="1"/>
          </p:cNvSpPr>
          <p:nvPr>
            <p:ph idx="1"/>
          </p:nvPr>
        </p:nvSpPr>
        <p:spPr>
          <a:xfrm>
            <a:off x="838201" y="1825625"/>
            <a:ext cx="4663190" cy="4125470"/>
          </a:xfrm>
        </p:spPr>
        <p:txBody>
          <a:bodyPr/>
          <a:lstStyle/>
          <a:p>
            <a:r>
              <a:rPr lang="es-ES" dirty="0" smtClean="0"/>
              <a:t>AUC = 0.894</a:t>
            </a:r>
          </a:p>
          <a:p>
            <a:endParaRPr lang="es-ES" dirty="0"/>
          </a:p>
          <a:p>
            <a:r>
              <a:rPr lang="es-ES" dirty="0" smtClean="0"/>
              <a:t>Debería usar otras métricas de rendimiento?</a:t>
            </a:r>
            <a:endParaRPr lang="es-ES" dirty="0"/>
          </a:p>
        </p:txBody>
      </p:sp>
      <p:pic>
        <p:nvPicPr>
          <p:cNvPr id="5" name="Imagen 4"/>
          <p:cNvPicPr>
            <a:picLocks noChangeAspect="1"/>
          </p:cNvPicPr>
          <p:nvPr/>
        </p:nvPicPr>
        <p:blipFill>
          <a:blip r:embed="rId2"/>
          <a:stretch>
            <a:fillRect/>
          </a:stretch>
        </p:blipFill>
        <p:spPr>
          <a:xfrm>
            <a:off x="5609323" y="1825625"/>
            <a:ext cx="5744477" cy="4125470"/>
          </a:xfrm>
          <a:prstGeom prst="rect">
            <a:avLst/>
          </a:prstGeom>
        </p:spPr>
      </p:pic>
    </p:spTree>
    <p:extLst>
      <p:ext uri="{BB962C8B-B14F-4D97-AF65-F5344CB8AC3E}">
        <p14:creationId xmlns:p14="http://schemas.microsoft.com/office/powerpoint/2010/main" val="3509808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Casos de interés</a:t>
            </a:r>
            <a:endParaRPr lang="es-ES" dirty="0"/>
          </a:p>
        </p:txBody>
      </p:sp>
      <p:sp>
        <p:nvSpPr>
          <p:cNvPr id="3" name="Marcador de contenido 2"/>
          <p:cNvSpPr>
            <a:spLocks noGrp="1"/>
          </p:cNvSpPr>
          <p:nvPr>
            <p:ph idx="1"/>
          </p:nvPr>
        </p:nvSpPr>
        <p:spPr>
          <a:xfrm>
            <a:off x="838200" y="1825625"/>
            <a:ext cx="6507533" cy="4320342"/>
          </a:xfrm>
        </p:spPr>
        <p:txBody>
          <a:bodyPr/>
          <a:lstStyle/>
          <a:p>
            <a:r>
              <a:rPr lang="es-ES" dirty="0" smtClean="0"/>
              <a:t>ID: 4565b134-c896-44c1-a24f-cb133d290331</a:t>
            </a:r>
          </a:p>
          <a:p>
            <a:r>
              <a:rPr lang="es-ES" dirty="0" smtClean="0"/>
              <a:t>Falso negativo</a:t>
            </a:r>
            <a:endParaRPr lang="en-US" dirty="0"/>
          </a:p>
          <a:p>
            <a:r>
              <a:rPr lang="en-US" dirty="0" smtClean="0"/>
              <a:t>Annotations: “This </a:t>
            </a:r>
            <a:r>
              <a:rPr lang="en-US" dirty="0"/>
              <a:t>case is a neuroendocrine tumor and should not have been included in the PAAD </a:t>
            </a:r>
            <a:r>
              <a:rPr lang="en-US" dirty="0" smtClean="0"/>
              <a:t>study”</a:t>
            </a:r>
          </a:p>
          <a:p>
            <a:endParaRPr lang="en-US" u="sng" dirty="0"/>
          </a:p>
          <a:p>
            <a:r>
              <a:rPr lang="en-US" dirty="0" smtClean="0"/>
              <a:t>No </a:t>
            </a:r>
            <a:r>
              <a:rPr lang="en-US" dirty="0" err="1" smtClean="0"/>
              <a:t>incluirlo</a:t>
            </a:r>
            <a:r>
              <a:rPr lang="en-US" dirty="0" smtClean="0"/>
              <a:t>, se </a:t>
            </a:r>
            <a:r>
              <a:rPr lang="en-US" dirty="0" err="1" smtClean="0"/>
              <a:t>ve</a:t>
            </a:r>
            <a:r>
              <a:rPr lang="en-US" dirty="0" smtClean="0"/>
              <a:t> que el </a:t>
            </a:r>
            <a:r>
              <a:rPr lang="en-US" dirty="0" err="1" smtClean="0"/>
              <a:t>tejido</a:t>
            </a:r>
            <a:r>
              <a:rPr lang="en-US" dirty="0" smtClean="0"/>
              <a:t> </a:t>
            </a:r>
            <a:r>
              <a:rPr lang="en-US" dirty="0" err="1" smtClean="0"/>
              <a:t>es</a:t>
            </a:r>
            <a:r>
              <a:rPr lang="en-US" dirty="0" smtClean="0"/>
              <a:t> </a:t>
            </a:r>
            <a:r>
              <a:rPr lang="en-US" dirty="0" err="1" smtClean="0"/>
              <a:t>muy</a:t>
            </a:r>
            <a:r>
              <a:rPr lang="en-US" dirty="0" smtClean="0"/>
              <a:t> </a:t>
            </a:r>
            <a:r>
              <a:rPr lang="en-US" dirty="0" err="1" smtClean="0"/>
              <a:t>distinto</a:t>
            </a:r>
            <a:endParaRPr lang="es-ES" dirty="0"/>
          </a:p>
        </p:txBody>
      </p:sp>
      <p:pic>
        <p:nvPicPr>
          <p:cNvPr id="4" name="Imagen 3"/>
          <p:cNvPicPr>
            <a:picLocks noChangeAspect="1"/>
          </p:cNvPicPr>
          <p:nvPr/>
        </p:nvPicPr>
        <p:blipFill rotWithShape="1">
          <a:blip r:embed="rId2"/>
          <a:srcRect r="33170"/>
          <a:stretch/>
        </p:blipFill>
        <p:spPr>
          <a:xfrm>
            <a:off x="7345733" y="1825625"/>
            <a:ext cx="4008067" cy="3604572"/>
          </a:xfrm>
          <a:prstGeom prst="rect">
            <a:avLst/>
          </a:prstGeom>
        </p:spPr>
      </p:pic>
    </p:spTree>
    <p:extLst>
      <p:ext uri="{BB962C8B-B14F-4D97-AF65-F5344CB8AC3E}">
        <p14:creationId xmlns:p14="http://schemas.microsoft.com/office/powerpoint/2010/main" val="260850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(Carcinoma)</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20000"/>
          </a:bodyPr>
          <a:lstStyle/>
          <a:p>
            <a:r>
              <a:rPr lang="es-ES" dirty="0" smtClean="0"/>
              <a:t>29 Casos </a:t>
            </a:r>
            <a:r>
              <a:rPr lang="es-ES" dirty="0" err="1" smtClean="0"/>
              <a:t>Primary</a:t>
            </a:r>
            <a:r>
              <a:rPr lang="es-ES" dirty="0" smtClean="0"/>
              <a:t> tumor</a:t>
            </a:r>
          </a:p>
          <a:p>
            <a:r>
              <a:rPr lang="es-ES" dirty="0" smtClean="0"/>
              <a:t>4 Casos </a:t>
            </a:r>
            <a:r>
              <a:rPr lang="es-ES" dirty="0" err="1" smtClean="0"/>
              <a:t>solid</a:t>
            </a:r>
            <a:r>
              <a:rPr lang="es-ES" dirty="0" smtClean="0"/>
              <a:t> </a:t>
            </a:r>
            <a:r>
              <a:rPr lang="es-ES" dirty="0" err="1" smtClean="0"/>
              <a:t>tissue</a:t>
            </a:r>
            <a:r>
              <a:rPr lang="es-ES" dirty="0" smtClean="0"/>
              <a:t> normal</a:t>
            </a:r>
          </a:p>
          <a:p>
            <a:r>
              <a:rPr lang="es-ES" dirty="0" smtClean="0"/>
              <a:t>88% Positivo 12% Negativo</a:t>
            </a:r>
          </a:p>
          <a:p>
            <a:endParaRPr lang="es-ES" dirty="0" smtClean="0"/>
          </a:p>
          <a:p>
            <a:r>
              <a:rPr lang="es-ES" dirty="0" smtClean="0"/>
              <a:t>DATOS (EN BRUTO):</a:t>
            </a:r>
          </a:p>
          <a:p>
            <a:pPr marL="342900" indent="-342900">
              <a:buFontTx/>
              <a:buChar char="-"/>
            </a:pPr>
            <a:r>
              <a:rPr lang="es-ES" dirty="0" smtClean="0"/>
              <a:t>WSI: 6.1 GB</a:t>
            </a:r>
          </a:p>
          <a:p>
            <a:pPr marL="342900" indent="-342900">
              <a:buFontTx/>
              <a:buChar char="-"/>
            </a:pPr>
            <a:r>
              <a:rPr lang="es-ES" dirty="0" smtClean="0"/>
              <a:t>DNA-MET: 930 MB</a:t>
            </a:r>
          </a:p>
          <a:p>
            <a:pPr marL="342900" indent="-342900">
              <a:buFontTx/>
              <a:buChar char="-"/>
            </a:pPr>
            <a:r>
              <a:rPr lang="es-ES" dirty="0" smtClean="0"/>
              <a:t>RNA-SEQ: 660 GB (Asumo que hay que filtrar de antemano)</a:t>
            </a:r>
          </a:p>
          <a:p>
            <a:pPr marL="342900" indent="-342900">
              <a:buFontTx/>
              <a:buChar char="-"/>
            </a:pPr>
            <a:r>
              <a:rPr lang="es-ES" dirty="0" smtClean="0"/>
              <a:t>SNV: 175 MB</a:t>
            </a:r>
          </a:p>
          <a:p>
            <a:pPr marL="342900" indent="-342900">
              <a:buFontTx/>
              <a:buChar char="-"/>
            </a:pPr>
            <a:r>
              <a:rPr lang="es-ES" dirty="0" err="1" smtClean="0"/>
              <a:t>miRNA</a:t>
            </a:r>
            <a:r>
              <a:rPr lang="es-ES" dirty="0" smtClean="0"/>
              <a:t>-SEQ: 6.2 GB</a:t>
            </a:r>
          </a:p>
          <a:p>
            <a:endParaRPr lang="es-ES" dirty="0" smtClean="0"/>
          </a:p>
        </p:txBody>
      </p:sp>
    </p:spTree>
    <p:extLst>
      <p:ext uri="{BB962C8B-B14F-4D97-AF65-F5344CB8AC3E}">
        <p14:creationId xmlns:p14="http://schemas.microsoft.com/office/powerpoint/2010/main" val="34185242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Casos de interés</a:t>
            </a:r>
            <a:endParaRPr lang="es-ES" dirty="0"/>
          </a:p>
        </p:txBody>
      </p:sp>
      <p:sp>
        <p:nvSpPr>
          <p:cNvPr id="3" name="Marcador de contenido 2"/>
          <p:cNvSpPr>
            <a:spLocks noGrp="1"/>
          </p:cNvSpPr>
          <p:nvPr>
            <p:ph idx="1"/>
          </p:nvPr>
        </p:nvSpPr>
        <p:spPr>
          <a:xfrm>
            <a:off x="838200" y="1825625"/>
            <a:ext cx="5787452" cy="4351338"/>
          </a:xfrm>
        </p:spPr>
        <p:txBody>
          <a:bodyPr/>
          <a:lstStyle/>
          <a:p>
            <a:r>
              <a:rPr lang="es-ES" dirty="0" smtClean="0"/>
              <a:t>ID: 3c1f1433-58c1-4ff2-9b0b-e7811cc67678</a:t>
            </a:r>
          </a:p>
          <a:p>
            <a:endParaRPr lang="es-ES" dirty="0"/>
          </a:p>
          <a:p>
            <a:r>
              <a:rPr lang="es-ES" dirty="0" smtClean="0"/>
              <a:t>Falso positivo con un 0.91 de probabilidad de positivo</a:t>
            </a:r>
            <a:endParaRPr lang="es-ES" dirty="0"/>
          </a:p>
        </p:txBody>
      </p:sp>
      <p:pic>
        <p:nvPicPr>
          <p:cNvPr id="4" name="Imagen 3"/>
          <p:cNvPicPr>
            <a:picLocks noChangeAspect="1"/>
          </p:cNvPicPr>
          <p:nvPr/>
        </p:nvPicPr>
        <p:blipFill>
          <a:blip r:embed="rId2"/>
          <a:stretch>
            <a:fillRect/>
          </a:stretch>
        </p:blipFill>
        <p:spPr>
          <a:xfrm>
            <a:off x="6987162" y="1492095"/>
            <a:ext cx="4366638" cy="4023709"/>
          </a:xfrm>
          <a:prstGeom prst="rect">
            <a:avLst/>
          </a:prstGeom>
        </p:spPr>
      </p:pic>
    </p:spTree>
    <p:extLst>
      <p:ext uri="{BB962C8B-B14F-4D97-AF65-F5344CB8AC3E}">
        <p14:creationId xmlns:p14="http://schemas.microsoft.com/office/powerpoint/2010/main" val="962273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Por que baja tanto </a:t>
            </a:r>
            <a:r>
              <a:rPr lang="es-ES" dirty="0" smtClean="0"/>
              <a:t>el </a:t>
            </a:r>
            <a:r>
              <a:rPr lang="es-ES" dirty="0" err="1"/>
              <a:t>accuracy</a:t>
            </a:r>
            <a:r>
              <a:rPr lang="es-ES" dirty="0"/>
              <a:t> de </a:t>
            </a:r>
            <a:r>
              <a:rPr lang="es-ES" dirty="0" err="1"/>
              <a:t>patch-wise</a:t>
            </a:r>
            <a:r>
              <a:rPr lang="es-ES" dirty="0"/>
              <a:t> a </a:t>
            </a:r>
            <a:r>
              <a:rPr lang="es-ES" dirty="0" err="1" smtClean="0"/>
              <a:t>image-wise</a:t>
            </a:r>
            <a:r>
              <a:rPr lang="es-ES" dirty="0"/>
              <a:t/>
            </a:r>
            <a:br>
              <a:rPr lang="es-ES" dirty="0"/>
            </a:br>
            <a:endParaRPr lang="es-ES" dirty="0"/>
          </a:p>
        </p:txBody>
      </p:sp>
      <p:sp>
        <p:nvSpPr>
          <p:cNvPr id="3" name="Marcador de contenido 2"/>
          <p:cNvSpPr>
            <a:spLocks noGrp="1"/>
          </p:cNvSpPr>
          <p:nvPr>
            <p:ph idx="1"/>
          </p:nvPr>
        </p:nvSpPr>
        <p:spPr/>
        <p:txBody>
          <a:bodyPr/>
          <a:lstStyle/>
          <a:p>
            <a:r>
              <a:rPr lang="es-ES" dirty="0" smtClean="0"/>
              <a:t>Asumo que la precisión del modelo depende especialmente del caso, por lo que ese 1% de fallos se harán posiblemente en imágenes en concreto. Mientras que en otras no habrá apenas.</a:t>
            </a:r>
          </a:p>
          <a:p>
            <a:endParaRPr lang="es-ES" dirty="0"/>
          </a:p>
          <a:p>
            <a:r>
              <a:rPr lang="es-ES" dirty="0" smtClean="0"/>
              <a:t>Es decir, existen casos “complejos” y “sencillos”</a:t>
            </a:r>
            <a:endParaRPr lang="es-ES" dirty="0"/>
          </a:p>
        </p:txBody>
      </p:sp>
    </p:spTree>
    <p:extLst>
      <p:ext uri="{BB962C8B-B14F-4D97-AF65-F5344CB8AC3E}">
        <p14:creationId xmlns:p14="http://schemas.microsoft.com/office/powerpoint/2010/main" val="2401912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Confundido los </a:t>
            </a:r>
            <a:r>
              <a:rPr lang="es-ES" dirty="0" err="1" smtClean="0"/>
              <a:t>image_id</a:t>
            </a:r>
            <a:r>
              <a:rPr lang="es-ES" dirty="0" smtClean="0"/>
              <a:t> y los </a:t>
            </a:r>
            <a:r>
              <a:rPr lang="es-ES" dirty="0" err="1" smtClean="0"/>
              <a:t>case_id</a:t>
            </a:r>
            <a:endParaRPr lang="es-ES" dirty="0"/>
          </a:p>
        </p:txBody>
      </p:sp>
      <p:pic>
        <p:nvPicPr>
          <p:cNvPr id="4" name="Marcador de contenido 3"/>
          <p:cNvPicPr>
            <a:picLocks noGrp="1" noChangeAspect="1"/>
          </p:cNvPicPr>
          <p:nvPr>
            <p:ph idx="1"/>
          </p:nvPr>
        </p:nvPicPr>
        <p:blipFill rotWithShape="1">
          <a:blip r:embed="rId2"/>
          <a:srcRect r="42267"/>
          <a:stretch/>
        </p:blipFill>
        <p:spPr>
          <a:xfrm>
            <a:off x="7040213" y="2461278"/>
            <a:ext cx="3482881" cy="1540016"/>
          </a:xfrm>
          <a:prstGeom prst="rect">
            <a:avLst/>
          </a:prstGeom>
        </p:spPr>
      </p:pic>
      <p:sp>
        <p:nvSpPr>
          <p:cNvPr id="5" name="Marcador de contenido 2"/>
          <p:cNvSpPr txBox="1">
            <a:spLocks/>
          </p:cNvSpPr>
          <p:nvPr/>
        </p:nvSpPr>
        <p:spPr>
          <a:xfrm>
            <a:off x="838200" y="1825625"/>
            <a:ext cx="57874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dirty="0" smtClean="0"/>
          </a:p>
        </p:txBody>
      </p:sp>
      <p:sp>
        <p:nvSpPr>
          <p:cNvPr id="6" name="Marcador de contenido 2"/>
          <p:cNvSpPr txBox="1">
            <a:spLocks/>
          </p:cNvSpPr>
          <p:nvPr/>
        </p:nvSpPr>
        <p:spPr>
          <a:xfrm>
            <a:off x="990600" y="1978025"/>
            <a:ext cx="57874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Duda, si la clasificación se hace caso a caso, como se lidia con dos imágenes con diagnósticos distintos?</a:t>
            </a:r>
          </a:p>
          <a:p>
            <a:endParaRPr lang="es-ES" dirty="0"/>
          </a:p>
          <a:p>
            <a:r>
              <a:rPr lang="es-ES" dirty="0" smtClean="0"/>
              <a:t>Solución, descargar </a:t>
            </a:r>
            <a:r>
              <a:rPr lang="es-ES" dirty="0" err="1" smtClean="0"/>
              <a:t>diagnostic</a:t>
            </a:r>
            <a:r>
              <a:rPr lang="es-ES" dirty="0" smtClean="0"/>
              <a:t> </a:t>
            </a:r>
            <a:r>
              <a:rPr lang="es-ES" dirty="0" err="1" smtClean="0"/>
              <a:t>slides</a:t>
            </a:r>
            <a:r>
              <a:rPr lang="es-ES" dirty="0" smtClean="0"/>
              <a:t> no </a:t>
            </a:r>
            <a:r>
              <a:rPr lang="es-ES" dirty="0" err="1" smtClean="0"/>
              <a:t>tissue</a:t>
            </a:r>
            <a:r>
              <a:rPr lang="es-ES" dirty="0" smtClean="0"/>
              <a:t> </a:t>
            </a:r>
            <a:r>
              <a:rPr lang="es-ES" dirty="0" err="1" smtClean="0"/>
              <a:t>slides</a:t>
            </a:r>
            <a:endParaRPr lang="es-ES" dirty="0"/>
          </a:p>
        </p:txBody>
      </p:sp>
    </p:spTree>
    <p:extLst>
      <p:ext uri="{BB962C8B-B14F-4D97-AF65-F5344CB8AC3E}">
        <p14:creationId xmlns:p14="http://schemas.microsoft.com/office/powerpoint/2010/main" val="3556795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Siguientes pasos</a:t>
            </a:r>
            <a:endParaRPr lang="es-ES" dirty="0"/>
          </a:p>
        </p:txBody>
      </p:sp>
      <p:sp>
        <p:nvSpPr>
          <p:cNvPr id="3" name="Marcador de contenido 2"/>
          <p:cNvSpPr>
            <a:spLocks noGrp="1"/>
          </p:cNvSpPr>
          <p:nvPr>
            <p:ph idx="1"/>
          </p:nvPr>
        </p:nvSpPr>
        <p:spPr/>
        <p:txBody>
          <a:bodyPr>
            <a:normAutofit/>
          </a:bodyPr>
          <a:lstStyle/>
          <a:p>
            <a:pPr marL="0" indent="0">
              <a:buNone/>
            </a:pPr>
            <a:r>
              <a:rPr lang="es-ES" dirty="0" smtClean="0"/>
              <a:t>WSI</a:t>
            </a:r>
            <a:endParaRPr lang="es-ES" dirty="0"/>
          </a:p>
          <a:p>
            <a:r>
              <a:rPr lang="es-ES" dirty="0" smtClean="0"/>
              <a:t>La clasificación </a:t>
            </a:r>
            <a:r>
              <a:rPr lang="es-ES" dirty="0" err="1" smtClean="0"/>
              <a:t>image-wise</a:t>
            </a:r>
            <a:r>
              <a:rPr lang="es-ES" dirty="0" smtClean="0"/>
              <a:t>, debería ser case-</a:t>
            </a:r>
            <a:r>
              <a:rPr lang="es-ES" dirty="0" err="1" smtClean="0"/>
              <a:t>wise</a:t>
            </a:r>
            <a:r>
              <a:rPr lang="es-ES" dirty="0" smtClean="0"/>
              <a:t>.</a:t>
            </a:r>
            <a:endParaRPr lang="es-ES" dirty="0"/>
          </a:p>
          <a:p>
            <a:endParaRPr lang="es-ES" dirty="0" smtClean="0"/>
          </a:p>
          <a:p>
            <a:pPr marL="0" indent="0">
              <a:buNone/>
            </a:pPr>
            <a:r>
              <a:rPr lang="es-ES" dirty="0" err="1" smtClean="0"/>
              <a:t>RNASeq</a:t>
            </a:r>
            <a:endParaRPr lang="es-ES" dirty="0"/>
          </a:p>
          <a:p>
            <a:r>
              <a:rPr lang="es-ES" dirty="0"/>
              <a:t>Para descargar </a:t>
            </a:r>
            <a:r>
              <a:rPr lang="es-ES" dirty="0" err="1"/>
              <a:t>RNAseq</a:t>
            </a:r>
            <a:r>
              <a:rPr lang="es-ES" dirty="0"/>
              <a:t>, como selecciono los datos</a:t>
            </a:r>
            <a:r>
              <a:rPr lang="es-ES" dirty="0" smtClean="0"/>
              <a:t>? STAR-COUNT</a:t>
            </a:r>
          </a:p>
          <a:p>
            <a:endParaRPr lang="es-ES" dirty="0" smtClean="0"/>
          </a:p>
          <a:p>
            <a:r>
              <a:rPr lang="es-ES" dirty="0" smtClean="0"/>
              <a:t>Problema, parece que todos los casos para estos datos son positivos</a:t>
            </a:r>
          </a:p>
          <a:p>
            <a:endParaRPr lang="es-ES" dirty="0"/>
          </a:p>
          <a:p>
            <a:endParaRPr lang="es-ES" dirty="0"/>
          </a:p>
          <a:p>
            <a:endParaRPr lang="es-ES" dirty="0"/>
          </a:p>
        </p:txBody>
      </p:sp>
    </p:spTree>
    <p:extLst>
      <p:ext uri="{BB962C8B-B14F-4D97-AF65-F5344CB8AC3E}">
        <p14:creationId xmlns:p14="http://schemas.microsoft.com/office/powerpoint/2010/main" val="1889312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22/06/22</a:t>
            </a:r>
            <a:endParaRPr lang="es-ES" dirty="0"/>
          </a:p>
        </p:txBody>
      </p:sp>
    </p:spTree>
    <p:extLst>
      <p:ext uri="{BB962C8B-B14F-4D97-AF65-F5344CB8AC3E}">
        <p14:creationId xmlns:p14="http://schemas.microsoft.com/office/powerpoint/2010/main" val="2165125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 Falta de datos</a:t>
            </a:r>
            <a:endParaRPr lang="es-ES" dirty="0"/>
          </a:p>
        </p:txBody>
      </p:sp>
      <p:sp>
        <p:nvSpPr>
          <p:cNvPr id="3" name="Marcador de contenido 2"/>
          <p:cNvSpPr>
            <a:spLocks noGrp="1"/>
          </p:cNvSpPr>
          <p:nvPr>
            <p:ph idx="1"/>
          </p:nvPr>
        </p:nvSpPr>
        <p:spPr/>
        <p:txBody>
          <a:bodyPr/>
          <a:lstStyle/>
          <a:p>
            <a:r>
              <a:rPr lang="es-ES" dirty="0" smtClean="0"/>
              <a:t>Para </a:t>
            </a:r>
            <a:r>
              <a:rPr lang="es-ES" dirty="0" err="1" smtClean="0"/>
              <a:t>RNASeq</a:t>
            </a:r>
            <a:r>
              <a:rPr lang="es-ES" dirty="0" smtClean="0"/>
              <a:t> y otros datos hay menos de 10 </a:t>
            </a:r>
            <a:r>
              <a:rPr lang="es-ES" dirty="0" err="1" smtClean="0"/>
              <a:t>samples</a:t>
            </a:r>
            <a:r>
              <a:rPr lang="es-ES" dirty="0"/>
              <a:t> </a:t>
            </a:r>
            <a:r>
              <a:rPr lang="es-ES" dirty="0" smtClean="0"/>
              <a:t>positivas para páncreas.</a:t>
            </a:r>
          </a:p>
          <a:p>
            <a:endParaRPr lang="es-ES" dirty="0"/>
          </a:p>
          <a:p>
            <a:r>
              <a:rPr lang="es-ES" dirty="0" smtClean="0"/>
              <a:t>Solución: Usar otro set</a:t>
            </a:r>
          </a:p>
          <a:p>
            <a:endParaRPr lang="es-ES" dirty="0" smtClean="0"/>
          </a:p>
          <a:p>
            <a:endParaRPr lang="es-ES" dirty="0"/>
          </a:p>
        </p:txBody>
      </p:sp>
    </p:spTree>
    <p:extLst>
      <p:ext uri="{BB962C8B-B14F-4D97-AF65-F5344CB8AC3E}">
        <p14:creationId xmlns:p14="http://schemas.microsoft.com/office/powerpoint/2010/main" val="2296678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TGCA: READ-COAD</a:t>
            </a:r>
            <a:endParaRPr lang="es-ES" dirty="0"/>
          </a:p>
        </p:txBody>
      </p:sp>
      <p:sp>
        <p:nvSpPr>
          <p:cNvPr id="3" name="Marcador de contenido 2"/>
          <p:cNvSpPr>
            <a:spLocks noGrp="1"/>
          </p:cNvSpPr>
          <p:nvPr>
            <p:ph idx="1"/>
          </p:nvPr>
        </p:nvSpPr>
        <p:spPr>
          <a:xfrm>
            <a:off x="6342425" y="1690689"/>
            <a:ext cx="5011374" cy="4486274"/>
          </a:xfrm>
        </p:spPr>
        <p:txBody>
          <a:bodyPr/>
          <a:lstStyle/>
          <a:p>
            <a:r>
              <a:rPr lang="es-ES" dirty="0" smtClean="0"/>
              <a:t>Problema de 3 clases</a:t>
            </a:r>
          </a:p>
          <a:p>
            <a:endParaRPr lang="es-ES" dirty="0" smtClean="0"/>
          </a:p>
          <a:p>
            <a:r>
              <a:rPr lang="es-ES" dirty="0" smtClean="0"/>
              <a:t>Más casos, 627 en vez de 185</a:t>
            </a:r>
            <a:endParaRPr lang="es-ES" dirty="0"/>
          </a:p>
        </p:txBody>
      </p:sp>
      <p:pic>
        <p:nvPicPr>
          <p:cNvPr id="4100" name="Picture 4" descr="https://lh3.googleusercontent.com/CIVC0nmtD4iqwrERreEqJr1uCltYXPF3nrVOcUETQ74yCeDkYdvovoTmGJAjIbGsq5GjsVxfrhz2IzaIwLfeVs4dbfuxz4Lnoha74oOWw-9isCntRXYm6OTgOIdHCVbEbu8SG24uQIc4d8P1QKbgg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984" y="3007843"/>
            <a:ext cx="5287441" cy="1639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462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a:t>
            </a:r>
            <a:endParaRPr lang="es-ES" dirty="0"/>
          </a:p>
        </p:txBody>
      </p:sp>
      <p:sp>
        <p:nvSpPr>
          <p:cNvPr id="3" name="Marcador de contenido 2"/>
          <p:cNvSpPr>
            <a:spLocks noGrp="1"/>
          </p:cNvSpPr>
          <p:nvPr>
            <p:ph idx="1"/>
          </p:nvPr>
        </p:nvSpPr>
        <p:spPr/>
        <p:txBody>
          <a:bodyPr/>
          <a:lstStyle/>
          <a:p>
            <a:r>
              <a:rPr lang="es-ES" dirty="0" smtClean="0"/>
              <a:t>Usar </a:t>
            </a:r>
            <a:r>
              <a:rPr lang="es-ES" dirty="0" err="1" smtClean="0"/>
              <a:t>tissue</a:t>
            </a:r>
            <a:r>
              <a:rPr lang="es-ES" dirty="0" smtClean="0"/>
              <a:t> </a:t>
            </a:r>
            <a:r>
              <a:rPr lang="es-ES" dirty="0" err="1" smtClean="0"/>
              <a:t>slide</a:t>
            </a:r>
            <a:r>
              <a:rPr lang="es-ES" dirty="0" smtClean="0"/>
              <a:t> (TS) o </a:t>
            </a:r>
            <a:r>
              <a:rPr lang="es-ES" dirty="0" err="1" smtClean="0"/>
              <a:t>diagnostic</a:t>
            </a:r>
            <a:r>
              <a:rPr lang="es-ES" dirty="0" smtClean="0"/>
              <a:t> </a:t>
            </a:r>
            <a:r>
              <a:rPr lang="es-ES" dirty="0" err="1" smtClean="0"/>
              <a:t>slide</a:t>
            </a:r>
            <a:r>
              <a:rPr lang="es-ES" dirty="0" smtClean="0"/>
              <a:t> (DX) o los dos</a:t>
            </a:r>
          </a:p>
          <a:p>
            <a:pPr marL="0" indent="0">
              <a:buNone/>
            </a:pPr>
            <a:endParaRPr lang="es-ES" dirty="0"/>
          </a:p>
          <a:p>
            <a:r>
              <a:rPr lang="es-ES" dirty="0" err="1" smtClean="0"/>
              <a:t>Diagnostic</a:t>
            </a:r>
            <a:r>
              <a:rPr lang="es-ES" dirty="0" smtClean="0"/>
              <a:t> </a:t>
            </a:r>
            <a:r>
              <a:rPr lang="es-ES" dirty="0" err="1" smtClean="0"/>
              <a:t>slide</a:t>
            </a:r>
            <a:r>
              <a:rPr lang="es-ES" dirty="0" smtClean="0"/>
              <a:t>: </a:t>
            </a:r>
            <a:r>
              <a:rPr lang="es-ES" dirty="0" err="1" smtClean="0"/>
              <a:t>Samples</a:t>
            </a:r>
            <a:r>
              <a:rPr lang="es-ES" dirty="0" smtClean="0"/>
              <a:t> usadas para diagnóstico. Mejor calidad de imágenes</a:t>
            </a:r>
          </a:p>
          <a:p>
            <a:endParaRPr lang="es-ES" dirty="0"/>
          </a:p>
          <a:p>
            <a:r>
              <a:rPr lang="es-ES" dirty="0" err="1" smtClean="0"/>
              <a:t>Tissue</a:t>
            </a:r>
            <a:r>
              <a:rPr lang="es-ES" dirty="0" smtClean="0"/>
              <a:t> </a:t>
            </a:r>
            <a:r>
              <a:rPr lang="es-ES" u="sng" dirty="0" err="1" smtClean="0"/>
              <a:t>slide</a:t>
            </a:r>
            <a:r>
              <a:rPr lang="es-ES" dirty="0" smtClean="0"/>
              <a:t>: </a:t>
            </a:r>
            <a:r>
              <a:rPr lang="es-ES" dirty="0" err="1" smtClean="0"/>
              <a:t>Samples</a:t>
            </a:r>
            <a:r>
              <a:rPr lang="es-ES" dirty="0" smtClean="0"/>
              <a:t> tomadas para hacer otros estudios</a:t>
            </a:r>
            <a:endParaRPr lang="es-ES" dirty="0"/>
          </a:p>
        </p:txBody>
      </p:sp>
    </p:spTree>
    <p:extLst>
      <p:ext uri="{BB962C8B-B14F-4D97-AF65-F5344CB8AC3E}">
        <p14:creationId xmlns:p14="http://schemas.microsoft.com/office/powerpoint/2010/main" val="32906345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077392"/>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20/07/22</a:t>
            </a:r>
            <a:endParaRPr lang="es-ES" dirty="0"/>
          </a:p>
        </p:txBody>
      </p:sp>
    </p:spTree>
    <p:extLst>
      <p:ext uri="{BB962C8B-B14F-4D97-AF65-F5344CB8AC3E}">
        <p14:creationId xmlns:p14="http://schemas.microsoft.com/office/powerpoint/2010/main" val="29179504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a:t>
            </a:r>
            <a:r>
              <a:rPr lang="es-ES" dirty="0" err="1" smtClean="0"/>
              <a:t>GDC+GTEx</a:t>
            </a:r>
            <a:r>
              <a:rPr lang="es-ES" dirty="0" smtClean="0"/>
              <a:t> (WSI)</a:t>
            </a:r>
            <a:endParaRPr lang="es-ES" dirty="0"/>
          </a:p>
        </p:txBody>
      </p:sp>
      <p:sp>
        <p:nvSpPr>
          <p:cNvPr id="3" name="Marcador de contenido 2"/>
          <p:cNvSpPr>
            <a:spLocks noGrp="1"/>
          </p:cNvSpPr>
          <p:nvPr>
            <p:ph idx="1"/>
          </p:nvPr>
        </p:nvSpPr>
        <p:spPr>
          <a:xfrm>
            <a:off x="838200" y="1825625"/>
            <a:ext cx="6836764" cy="4351338"/>
          </a:xfrm>
        </p:spPr>
        <p:txBody>
          <a:bodyPr/>
          <a:lstStyle/>
          <a:p>
            <a:r>
              <a:rPr lang="es-ES" dirty="0" err="1"/>
              <a:t>Patches</a:t>
            </a:r>
            <a:r>
              <a:rPr lang="es-ES" dirty="0"/>
              <a:t> </a:t>
            </a:r>
            <a:r>
              <a:rPr lang="es-ES" dirty="0" err="1"/>
              <a:t>for</a:t>
            </a:r>
            <a:r>
              <a:rPr lang="es-ES" dirty="0"/>
              <a:t> training: </a:t>
            </a:r>
            <a:r>
              <a:rPr lang="es-ES" dirty="0" smtClean="0"/>
              <a:t>70013</a:t>
            </a:r>
          </a:p>
          <a:p>
            <a:r>
              <a:rPr lang="es-ES" dirty="0" err="1" smtClean="0"/>
              <a:t>Patches</a:t>
            </a:r>
            <a:r>
              <a:rPr lang="es-ES" dirty="0" smtClean="0"/>
              <a:t> </a:t>
            </a:r>
            <a:r>
              <a:rPr lang="es-ES" dirty="0" err="1"/>
              <a:t>for</a:t>
            </a:r>
            <a:r>
              <a:rPr lang="es-ES" dirty="0"/>
              <a:t> </a:t>
            </a:r>
            <a:r>
              <a:rPr lang="es-ES" dirty="0" err="1"/>
              <a:t>validation</a:t>
            </a:r>
            <a:r>
              <a:rPr lang="es-ES" dirty="0"/>
              <a:t>: </a:t>
            </a:r>
            <a:r>
              <a:rPr lang="es-ES" dirty="0" smtClean="0"/>
              <a:t>8209</a:t>
            </a:r>
          </a:p>
          <a:p>
            <a:r>
              <a:rPr lang="es-ES" dirty="0" err="1" smtClean="0"/>
              <a:t>Patches</a:t>
            </a:r>
            <a:r>
              <a:rPr lang="es-ES" dirty="0" smtClean="0"/>
              <a:t> </a:t>
            </a:r>
            <a:r>
              <a:rPr lang="es-ES" dirty="0" err="1" smtClean="0"/>
              <a:t>for</a:t>
            </a:r>
            <a:r>
              <a:rPr lang="es-ES" dirty="0" smtClean="0"/>
              <a:t> test: 8207</a:t>
            </a:r>
          </a:p>
          <a:p>
            <a:endParaRPr lang="es-ES" dirty="0"/>
          </a:p>
          <a:p>
            <a:r>
              <a:rPr lang="es-ES" dirty="0" smtClean="0"/>
              <a:t>Nº Imágenes: 536 </a:t>
            </a:r>
          </a:p>
          <a:p>
            <a:pPr marL="0" indent="0">
              <a:buNone/>
            </a:pPr>
            <a:r>
              <a:rPr lang="es-ES" dirty="0" smtClean="0"/>
              <a:t>Nº </a:t>
            </a:r>
            <a:r>
              <a:rPr lang="es-ES" dirty="0" err="1" smtClean="0"/>
              <a:t>Samples</a:t>
            </a:r>
            <a:r>
              <a:rPr lang="es-ES" dirty="0" smtClean="0"/>
              <a:t>: 517</a:t>
            </a:r>
          </a:p>
          <a:p>
            <a:pPr marL="0" indent="0">
              <a:buNone/>
            </a:pPr>
            <a:r>
              <a:rPr lang="es-ES" dirty="0" smtClean="0"/>
              <a:t>189 GDC (183 Positivas 6 Negativas)</a:t>
            </a:r>
          </a:p>
          <a:p>
            <a:pPr marL="0" indent="0">
              <a:buNone/>
            </a:pPr>
            <a:r>
              <a:rPr lang="es-ES" dirty="0" smtClean="0"/>
              <a:t>328 </a:t>
            </a:r>
            <a:r>
              <a:rPr lang="es-ES" dirty="0" err="1" smtClean="0"/>
              <a:t>GTEx</a:t>
            </a:r>
            <a:r>
              <a:rPr lang="es-ES" dirty="0" smtClean="0"/>
              <a:t> (</a:t>
            </a:r>
            <a:r>
              <a:rPr lang="es-ES" dirty="0" err="1" smtClean="0"/>
              <a:t>Samples</a:t>
            </a:r>
            <a:r>
              <a:rPr lang="es-ES" dirty="0" smtClean="0"/>
              <a:t> con </a:t>
            </a:r>
            <a:r>
              <a:rPr lang="es-ES" dirty="0" err="1" smtClean="0"/>
              <a:t>RNASeq</a:t>
            </a:r>
            <a:r>
              <a:rPr lang="es-ES" dirty="0" smtClean="0"/>
              <a:t> e imágenes)</a:t>
            </a:r>
            <a:endParaRPr lang="es-ES" dirty="0"/>
          </a:p>
        </p:txBody>
      </p:sp>
    </p:spTree>
    <p:extLst>
      <p:ext uri="{BB962C8B-B14F-4D97-AF65-F5344CB8AC3E}">
        <p14:creationId xmlns:p14="http://schemas.microsoft.com/office/powerpoint/2010/main" val="358644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s-ES" dirty="0" smtClean="0">
              <a:hlinkClick r:id="rId2"/>
            </a:endParaRPr>
          </a:p>
          <a:p>
            <a:r>
              <a:rPr lang="en-US" b="1" dirty="0"/>
              <a:t>Predicted Prognosis of Patients with Pancreatic Cancer by Machine </a:t>
            </a:r>
            <a:r>
              <a:rPr lang="en-US" b="1" dirty="0" smtClean="0"/>
              <a:t>Learning – Yokoyama Et al.</a:t>
            </a:r>
            <a:endParaRPr lang="es-ES" dirty="0" smtClean="0">
              <a:hlinkClick r:id="rId2"/>
            </a:endParaRPr>
          </a:p>
          <a:p>
            <a:r>
              <a:rPr lang="es-ES" dirty="0" smtClean="0">
                <a:hlinkClick r:id="rId2"/>
              </a:rPr>
              <a:t>https://pubmed.ncbi.nlm.nih.gov/31992588/</a:t>
            </a:r>
            <a:endParaRPr lang="es-ES" dirty="0" smtClean="0"/>
          </a:p>
          <a:p>
            <a:r>
              <a:rPr lang="es-ES" dirty="0" smtClean="0"/>
              <a:t>Datos: DNA </a:t>
            </a:r>
            <a:r>
              <a:rPr lang="es-ES" dirty="0" err="1" smtClean="0"/>
              <a:t>Methylation</a:t>
            </a:r>
            <a:endParaRPr lang="es-ES" dirty="0" smtClean="0"/>
          </a:p>
          <a:p>
            <a:r>
              <a:rPr lang="es-ES" dirty="0" smtClean="0"/>
              <a:t>Clasificadores: SVM, NNET y </a:t>
            </a:r>
            <a:r>
              <a:rPr lang="es-ES" dirty="0" err="1"/>
              <a:t>Multinom</a:t>
            </a:r>
            <a:r>
              <a:rPr lang="es-ES" dirty="0"/>
              <a:t> </a:t>
            </a:r>
            <a:r>
              <a:rPr lang="es-ES" dirty="0" smtClean="0"/>
              <a:t>log </a:t>
            </a:r>
            <a:r>
              <a:rPr lang="es-ES" dirty="0" err="1" smtClean="0"/>
              <a:t>reg</a:t>
            </a:r>
            <a:endParaRPr lang="es-ES" dirty="0" smtClean="0"/>
          </a:p>
          <a:p>
            <a:r>
              <a:rPr lang="es-ES" dirty="0" smtClean="0"/>
              <a:t>Clases: non </a:t>
            </a:r>
            <a:r>
              <a:rPr lang="es-ES" dirty="0" err="1" smtClean="0"/>
              <a:t>neoplasm</a:t>
            </a:r>
            <a:r>
              <a:rPr lang="es-ES" dirty="0" smtClean="0"/>
              <a:t> / </a:t>
            </a:r>
            <a:r>
              <a:rPr lang="es-ES" dirty="0" err="1" smtClean="0"/>
              <a:t>neoplasm</a:t>
            </a:r>
            <a:endParaRPr lang="es-ES" dirty="0" smtClean="0"/>
          </a:p>
          <a:p>
            <a:r>
              <a:rPr lang="es-ES" dirty="0" smtClean="0"/>
              <a:t>Resultados:  prognosis</a:t>
            </a:r>
          </a:p>
        </p:txBody>
      </p:sp>
    </p:spTree>
    <p:extLst>
      <p:ext uri="{BB962C8B-B14F-4D97-AF65-F5344CB8AC3E}">
        <p14:creationId xmlns:p14="http://schemas.microsoft.com/office/powerpoint/2010/main" val="22171728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a:t>
            </a:r>
            <a:r>
              <a:rPr lang="es-ES" dirty="0" err="1" smtClean="0"/>
              <a:t>Patch-Wise</a:t>
            </a:r>
            <a:endParaRPr lang="es-ES" dirty="0"/>
          </a:p>
        </p:txBody>
      </p:sp>
      <p:pic>
        <p:nvPicPr>
          <p:cNvPr id="4" name="Marcador de contenido 3"/>
          <p:cNvPicPr>
            <a:picLocks noGrp="1" noChangeAspect="1"/>
          </p:cNvPicPr>
          <p:nvPr>
            <p:ph idx="1"/>
          </p:nvPr>
        </p:nvPicPr>
        <p:blipFill>
          <a:blip r:embed="rId2"/>
          <a:stretch>
            <a:fillRect/>
          </a:stretch>
        </p:blipFill>
        <p:spPr>
          <a:xfrm>
            <a:off x="838200" y="1921814"/>
            <a:ext cx="5166808" cy="3589331"/>
          </a:xfrm>
          <a:prstGeom prst="rect">
            <a:avLst/>
          </a:prstGeom>
        </p:spPr>
      </p:pic>
      <p:sp>
        <p:nvSpPr>
          <p:cNvPr id="5" name="Subtítulo 2"/>
          <p:cNvSpPr txBox="1">
            <a:spLocks/>
          </p:cNvSpPr>
          <p:nvPr/>
        </p:nvSpPr>
        <p:spPr>
          <a:xfrm>
            <a:off x="6280878" y="1755648"/>
            <a:ext cx="4387121" cy="3502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smtClean="0"/>
          </a:p>
          <a:p>
            <a:r>
              <a:rPr lang="es-ES" dirty="0" smtClean="0"/>
              <a:t>7 </a:t>
            </a:r>
            <a:r>
              <a:rPr lang="es-ES" dirty="0" err="1" smtClean="0"/>
              <a:t>epochs</a:t>
            </a:r>
            <a:r>
              <a:rPr lang="es-ES" dirty="0" smtClean="0"/>
              <a:t> por </a:t>
            </a:r>
            <a:r>
              <a:rPr lang="es-ES" dirty="0" err="1" smtClean="0"/>
              <a:t>early</a:t>
            </a:r>
            <a:r>
              <a:rPr lang="es-ES" dirty="0" smtClean="0"/>
              <a:t> </a:t>
            </a:r>
            <a:r>
              <a:rPr lang="es-ES" dirty="0" err="1" smtClean="0"/>
              <a:t>stopping</a:t>
            </a:r>
            <a:endParaRPr lang="es-ES" dirty="0" smtClean="0"/>
          </a:p>
          <a:p>
            <a:endParaRPr lang="es-ES" dirty="0"/>
          </a:p>
        </p:txBody>
      </p:sp>
    </p:spTree>
    <p:extLst>
      <p:ext uri="{BB962C8B-B14F-4D97-AF65-F5344CB8AC3E}">
        <p14:creationId xmlns:p14="http://schemas.microsoft.com/office/powerpoint/2010/main" val="17152551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Test, </a:t>
            </a:r>
            <a:r>
              <a:rPr lang="es-ES" dirty="0" err="1" smtClean="0"/>
              <a:t>Sample-Wise</a:t>
            </a:r>
            <a:endParaRPr lang="es-ES" dirty="0"/>
          </a:p>
        </p:txBody>
      </p:sp>
      <p:sp>
        <p:nvSpPr>
          <p:cNvPr id="3" name="Marcador de contenido 2"/>
          <p:cNvSpPr>
            <a:spLocks noGrp="1"/>
          </p:cNvSpPr>
          <p:nvPr>
            <p:ph idx="1"/>
          </p:nvPr>
        </p:nvSpPr>
        <p:spPr>
          <a:xfrm>
            <a:off x="4871802" y="1825625"/>
            <a:ext cx="6481997" cy="4351338"/>
          </a:xfrm>
        </p:spPr>
        <p:txBody>
          <a:bodyPr/>
          <a:lstStyle/>
          <a:p>
            <a:r>
              <a:rPr lang="es-ES" dirty="0" smtClean="0"/>
              <a:t>Buenos resultados</a:t>
            </a:r>
          </a:p>
          <a:p>
            <a:r>
              <a:rPr lang="es-ES" dirty="0" smtClean="0"/>
              <a:t>Balance de los parches bueno, aun sin </a:t>
            </a:r>
            <a:r>
              <a:rPr lang="es-ES" dirty="0" err="1" smtClean="0"/>
              <a:t>undersampling</a:t>
            </a:r>
            <a:endParaRPr lang="es-ES" dirty="0"/>
          </a:p>
          <a:p>
            <a:r>
              <a:rPr lang="es-ES" dirty="0" smtClean="0"/>
              <a:t>Podría coger más </a:t>
            </a:r>
            <a:r>
              <a:rPr lang="es-ES" dirty="0" err="1" smtClean="0"/>
              <a:t>patches</a:t>
            </a:r>
            <a:r>
              <a:rPr lang="es-ES" dirty="0" smtClean="0"/>
              <a:t> y hacer fine </a:t>
            </a:r>
            <a:r>
              <a:rPr lang="es-ES" dirty="0" err="1" smtClean="0"/>
              <a:t>tuning</a:t>
            </a:r>
            <a:endParaRPr lang="es-ES" dirty="0"/>
          </a:p>
        </p:txBody>
      </p:sp>
      <p:pic>
        <p:nvPicPr>
          <p:cNvPr id="5" name="Imagen 4"/>
          <p:cNvPicPr>
            <a:picLocks noChangeAspect="1"/>
          </p:cNvPicPr>
          <p:nvPr/>
        </p:nvPicPr>
        <p:blipFill>
          <a:blip r:embed="rId2"/>
          <a:stretch>
            <a:fillRect/>
          </a:stretch>
        </p:blipFill>
        <p:spPr>
          <a:xfrm>
            <a:off x="838200" y="1825625"/>
            <a:ext cx="3886537" cy="4298052"/>
          </a:xfrm>
          <a:prstGeom prst="rect">
            <a:avLst/>
          </a:prstGeom>
        </p:spPr>
      </p:pic>
    </p:spTree>
    <p:extLst>
      <p:ext uri="{BB962C8B-B14F-4D97-AF65-F5344CB8AC3E}">
        <p14:creationId xmlns:p14="http://schemas.microsoft.com/office/powerpoint/2010/main" val="23534904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Resultados 10CV</a:t>
            </a:r>
            <a:endParaRPr lang="es-ES" dirty="0"/>
          </a:p>
        </p:txBody>
      </p:sp>
      <p:sp>
        <p:nvSpPr>
          <p:cNvPr id="3" name="Marcador de contenido 2"/>
          <p:cNvSpPr>
            <a:spLocks noGrp="1"/>
          </p:cNvSpPr>
          <p:nvPr>
            <p:ph idx="1"/>
          </p:nvPr>
        </p:nvSpPr>
        <p:spPr/>
        <p:txBody>
          <a:bodyPr/>
          <a:lstStyle/>
          <a:p>
            <a:r>
              <a:rPr lang="es-ES" dirty="0" smtClean="0"/>
              <a:t>(333 negativas +183 positivas)</a:t>
            </a:r>
          </a:p>
          <a:p>
            <a:endParaRPr lang="es-ES" dirty="0"/>
          </a:p>
          <a:p>
            <a:r>
              <a:rPr lang="es-ES" dirty="0" smtClean="0"/>
              <a:t>ACC = 0.9888</a:t>
            </a:r>
          </a:p>
          <a:p>
            <a:r>
              <a:rPr lang="es-ES" dirty="0" smtClean="0"/>
              <a:t>F1 = 0.9914</a:t>
            </a:r>
          </a:p>
          <a:p>
            <a:endParaRPr lang="es-ES" dirty="0"/>
          </a:p>
          <a:p>
            <a:r>
              <a:rPr lang="es-ES" dirty="0" smtClean="0"/>
              <a:t>6 Falsos positivos</a:t>
            </a:r>
            <a:endParaRPr lang="es-ES" dirty="0"/>
          </a:p>
          <a:p>
            <a:endParaRPr lang="es-ES" dirty="0"/>
          </a:p>
        </p:txBody>
      </p:sp>
      <p:pic>
        <p:nvPicPr>
          <p:cNvPr id="4" name="Imagen 3"/>
          <p:cNvPicPr>
            <a:picLocks noChangeAspect="1"/>
          </p:cNvPicPr>
          <p:nvPr/>
        </p:nvPicPr>
        <p:blipFill>
          <a:blip r:embed="rId2"/>
          <a:stretch>
            <a:fillRect/>
          </a:stretch>
        </p:blipFill>
        <p:spPr>
          <a:xfrm>
            <a:off x="5964835" y="1930556"/>
            <a:ext cx="5142876" cy="3657407"/>
          </a:xfrm>
          <a:prstGeom prst="rect">
            <a:avLst/>
          </a:prstGeom>
        </p:spPr>
      </p:pic>
    </p:spTree>
    <p:extLst>
      <p:ext uri="{BB962C8B-B14F-4D97-AF65-F5344CB8AC3E}">
        <p14:creationId xmlns:p14="http://schemas.microsoft.com/office/powerpoint/2010/main" val="15151075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Problemas</a:t>
            </a:r>
            <a:endParaRPr lang="es-ES" dirty="0"/>
          </a:p>
        </p:txBody>
      </p:sp>
      <p:sp>
        <p:nvSpPr>
          <p:cNvPr id="3" name="Marcador de contenido 2"/>
          <p:cNvSpPr>
            <a:spLocks noGrp="1"/>
          </p:cNvSpPr>
          <p:nvPr>
            <p:ph idx="1"/>
          </p:nvPr>
        </p:nvSpPr>
        <p:spPr/>
        <p:txBody>
          <a:bodyPr>
            <a:normAutofit fontScale="85000" lnSpcReduction="20000"/>
          </a:bodyPr>
          <a:lstStyle/>
          <a:p>
            <a:r>
              <a:rPr lang="es-ES" dirty="0" smtClean="0"/>
              <a:t>Resultados muy buenos</a:t>
            </a:r>
          </a:p>
          <a:p>
            <a:pPr>
              <a:buFontTx/>
              <a:buChar char="-"/>
            </a:pPr>
            <a:r>
              <a:rPr lang="es-ES" dirty="0" smtClean="0"/>
              <a:t>Hay espacio para mejora usando </a:t>
            </a:r>
            <a:r>
              <a:rPr lang="es-ES" dirty="0" err="1" smtClean="0"/>
              <a:t>RNASeq</a:t>
            </a:r>
            <a:r>
              <a:rPr lang="es-ES" dirty="0" smtClean="0"/>
              <a:t>?</a:t>
            </a:r>
          </a:p>
          <a:p>
            <a:pPr>
              <a:buFontTx/>
              <a:buChar char="-"/>
            </a:pPr>
            <a:endParaRPr lang="es-ES" dirty="0"/>
          </a:p>
          <a:p>
            <a:r>
              <a:rPr lang="es-ES" dirty="0" smtClean="0"/>
              <a:t>Paquete </a:t>
            </a:r>
            <a:r>
              <a:rPr lang="es-ES" dirty="0" err="1" smtClean="0"/>
              <a:t>KnowSeq</a:t>
            </a:r>
            <a:r>
              <a:rPr lang="es-ES" dirty="0" smtClean="0"/>
              <a:t> está anticuado para el nuevo formato de COUNTS de GDC</a:t>
            </a:r>
          </a:p>
          <a:p>
            <a:pPr>
              <a:buFontTx/>
              <a:buChar char="-"/>
            </a:pPr>
            <a:r>
              <a:rPr lang="es-ES" dirty="0" smtClean="0"/>
              <a:t>Intentando adaptarlo</a:t>
            </a:r>
          </a:p>
          <a:p>
            <a:pPr>
              <a:buFontTx/>
              <a:buChar char="-"/>
            </a:pPr>
            <a:r>
              <a:rPr lang="es-ES" dirty="0" smtClean="0"/>
              <a:t>Peleándome con R y con el paquete </a:t>
            </a:r>
            <a:r>
              <a:rPr lang="es-ES" dirty="0" err="1" smtClean="0"/>
              <a:t>KnowSeq</a:t>
            </a:r>
            <a:endParaRPr lang="es-ES" dirty="0" smtClean="0"/>
          </a:p>
          <a:p>
            <a:pPr>
              <a:buFontTx/>
              <a:buChar char="-"/>
            </a:pPr>
            <a:endParaRPr lang="es-ES" dirty="0"/>
          </a:p>
          <a:p>
            <a:r>
              <a:rPr lang="es-ES" dirty="0" smtClean="0"/>
              <a:t>Integración de </a:t>
            </a:r>
            <a:r>
              <a:rPr lang="es-ES" dirty="0" err="1" smtClean="0"/>
              <a:t>GTEx</a:t>
            </a:r>
            <a:r>
              <a:rPr lang="es-ES" dirty="0" smtClean="0"/>
              <a:t> con GDC? </a:t>
            </a:r>
            <a:r>
              <a:rPr lang="es-ES" dirty="0" err="1" smtClean="0"/>
              <a:t>Batch</a:t>
            </a:r>
            <a:r>
              <a:rPr lang="es-ES" dirty="0" smtClean="0"/>
              <a:t> </a:t>
            </a:r>
            <a:r>
              <a:rPr lang="es-ES" dirty="0" err="1" smtClean="0"/>
              <a:t>effect</a:t>
            </a:r>
            <a:r>
              <a:rPr lang="es-ES" dirty="0" smtClean="0"/>
              <a:t> </a:t>
            </a:r>
            <a:r>
              <a:rPr lang="es-ES" dirty="0" err="1" smtClean="0"/>
              <a:t>correction</a:t>
            </a:r>
            <a:r>
              <a:rPr lang="es-ES" dirty="0" smtClean="0"/>
              <a:t>?</a:t>
            </a:r>
          </a:p>
          <a:p>
            <a:endParaRPr lang="es-ES" dirty="0"/>
          </a:p>
          <a:p>
            <a:r>
              <a:rPr lang="es-ES" dirty="0" smtClean="0"/>
              <a:t>En GDC y </a:t>
            </a:r>
            <a:r>
              <a:rPr lang="es-ES" dirty="0" err="1" smtClean="0"/>
              <a:t>GTEx</a:t>
            </a:r>
            <a:r>
              <a:rPr lang="es-ES" dirty="0" smtClean="0"/>
              <a:t> los genes tienen la siguiente </a:t>
            </a:r>
            <a:r>
              <a:rPr lang="es-ES"/>
              <a:t>forma ENSG00000000457.14 y ENSG00000002586.20_PAR_Y, </a:t>
            </a:r>
            <a:r>
              <a:rPr lang="es-ES" dirty="0" smtClean="0"/>
              <a:t>esto </a:t>
            </a:r>
            <a:r>
              <a:rPr lang="es-ES" smtClean="0"/>
              <a:t>da problemas</a:t>
            </a:r>
            <a:endParaRPr lang="es-ES" dirty="0" smtClean="0"/>
          </a:p>
          <a:p>
            <a:endParaRPr lang="es-ES" dirty="0" smtClean="0"/>
          </a:p>
          <a:p>
            <a:pPr marL="0" indent="0">
              <a:buNone/>
            </a:pPr>
            <a:endParaRPr lang="es-ES" dirty="0"/>
          </a:p>
        </p:txBody>
      </p:sp>
    </p:spTree>
    <p:extLst>
      <p:ext uri="{BB962C8B-B14F-4D97-AF65-F5344CB8AC3E}">
        <p14:creationId xmlns:p14="http://schemas.microsoft.com/office/powerpoint/2010/main" val="14978125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077392"/>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05/09/22</a:t>
            </a:r>
            <a:endParaRPr lang="es-ES" dirty="0"/>
          </a:p>
        </p:txBody>
      </p:sp>
    </p:spTree>
    <p:extLst>
      <p:ext uri="{BB962C8B-B14F-4D97-AF65-F5344CB8AC3E}">
        <p14:creationId xmlns:p14="http://schemas.microsoft.com/office/powerpoint/2010/main" val="25931921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Resumen:</a:t>
            </a:r>
            <a:endParaRPr lang="es-ES" dirty="0"/>
          </a:p>
        </p:txBody>
      </p:sp>
      <p:sp>
        <p:nvSpPr>
          <p:cNvPr id="3" name="Marcador de contenido 2"/>
          <p:cNvSpPr>
            <a:spLocks noGrp="1"/>
          </p:cNvSpPr>
          <p:nvPr>
            <p:ph idx="1"/>
          </p:nvPr>
        </p:nvSpPr>
        <p:spPr/>
        <p:txBody>
          <a:bodyPr/>
          <a:lstStyle/>
          <a:p>
            <a:pPr marL="0" indent="0">
              <a:buNone/>
            </a:pPr>
            <a:r>
              <a:rPr lang="es-ES" dirty="0" smtClean="0"/>
              <a:t>Dos posibles problemas para estudiar:</a:t>
            </a:r>
          </a:p>
          <a:p>
            <a:pPr marL="0" indent="0">
              <a:buNone/>
            </a:pPr>
            <a:endParaRPr lang="es-ES" dirty="0"/>
          </a:p>
          <a:p>
            <a:r>
              <a:rPr lang="es-ES" dirty="0"/>
              <a:t>Problema A:</a:t>
            </a:r>
          </a:p>
          <a:p>
            <a:pPr marL="0" indent="0">
              <a:buNone/>
            </a:pPr>
            <a:r>
              <a:rPr lang="es-ES" dirty="0"/>
              <a:t>Fusionar </a:t>
            </a:r>
            <a:r>
              <a:rPr lang="es-ES" dirty="0" err="1"/>
              <a:t>RNASeq+Imágenes</a:t>
            </a:r>
            <a:r>
              <a:rPr lang="es-ES" dirty="0"/>
              <a:t> usando las bases </a:t>
            </a:r>
            <a:r>
              <a:rPr lang="es-ES" dirty="0" err="1"/>
              <a:t>GTEx</a:t>
            </a:r>
            <a:r>
              <a:rPr lang="es-ES" dirty="0"/>
              <a:t> y </a:t>
            </a:r>
            <a:r>
              <a:rPr lang="es-ES" dirty="0" smtClean="0"/>
              <a:t>GDC, predicción sano/no sano</a:t>
            </a:r>
            <a:endParaRPr lang="es-ES" dirty="0"/>
          </a:p>
          <a:p>
            <a:pPr marL="0" indent="0">
              <a:buNone/>
            </a:pPr>
            <a:endParaRPr lang="es-ES" dirty="0" smtClean="0"/>
          </a:p>
          <a:p>
            <a:r>
              <a:rPr lang="es-ES" dirty="0" smtClean="0"/>
              <a:t>Problema B: </a:t>
            </a:r>
          </a:p>
          <a:p>
            <a:pPr marL="0" indent="0">
              <a:buNone/>
            </a:pPr>
            <a:r>
              <a:rPr lang="es-ES" dirty="0" smtClean="0"/>
              <a:t>Predicción estadio </a:t>
            </a:r>
            <a:r>
              <a:rPr lang="es-ES" dirty="0"/>
              <a:t>de cáncer &lt;=IIA y &gt;</a:t>
            </a:r>
            <a:r>
              <a:rPr lang="es-ES" dirty="0" smtClean="0"/>
              <a:t>IIA usando </a:t>
            </a:r>
            <a:r>
              <a:rPr lang="es-ES" dirty="0" err="1" smtClean="0"/>
              <a:t>RNASeq</a:t>
            </a:r>
            <a:endParaRPr lang="es-ES" dirty="0" smtClean="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12849883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 A: (WSI)</a:t>
            </a:r>
            <a:endParaRPr lang="es-ES" dirty="0"/>
          </a:p>
        </p:txBody>
      </p:sp>
      <p:sp>
        <p:nvSpPr>
          <p:cNvPr id="3" name="Marcador de contenido 2"/>
          <p:cNvSpPr>
            <a:spLocks noGrp="1"/>
          </p:cNvSpPr>
          <p:nvPr>
            <p:ph idx="1"/>
          </p:nvPr>
        </p:nvSpPr>
        <p:spPr>
          <a:xfrm>
            <a:off x="838200" y="1825625"/>
            <a:ext cx="5126635" cy="4105156"/>
          </a:xfrm>
        </p:spPr>
        <p:txBody>
          <a:bodyPr>
            <a:normAutofit fontScale="70000" lnSpcReduction="20000"/>
          </a:bodyPr>
          <a:lstStyle/>
          <a:p>
            <a:pPr marL="0" indent="0">
              <a:buNone/>
            </a:pPr>
            <a:r>
              <a:rPr lang="es-ES" dirty="0" smtClean="0"/>
              <a:t>Resultados 10CV</a:t>
            </a:r>
          </a:p>
          <a:p>
            <a:pPr marL="0" indent="0">
              <a:buNone/>
            </a:pPr>
            <a:endParaRPr lang="es-ES" dirty="0" smtClean="0"/>
          </a:p>
          <a:p>
            <a:r>
              <a:rPr lang="es-ES" dirty="0" smtClean="0"/>
              <a:t>(333 negativas +183 positivas)</a:t>
            </a:r>
          </a:p>
          <a:p>
            <a:endParaRPr lang="es-ES" dirty="0"/>
          </a:p>
          <a:p>
            <a:r>
              <a:rPr lang="es-ES" dirty="0" smtClean="0"/>
              <a:t>ACC = 0.9888</a:t>
            </a:r>
          </a:p>
          <a:p>
            <a:r>
              <a:rPr lang="es-ES" dirty="0" smtClean="0"/>
              <a:t>F1 = 0.9914</a:t>
            </a:r>
          </a:p>
          <a:p>
            <a:endParaRPr lang="es-ES" dirty="0"/>
          </a:p>
          <a:p>
            <a:r>
              <a:rPr lang="es-ES" dirty="0" smtClean="0"/>
              <a:t>6 Falsos positivos</a:t>
            </a:r>
          </a:p>
          <a:p>
            <a:endParaRPr lang="es-ES" dirty="0"/>
          </a:p>
          <a:p>
            <a:r>
              <a:rPr lang="es-ES" dirty="0" smtClean="0"/>
              <a:t>Repasar </a:t>
            </a:r>
            <a:r>
              <a:rPr lang="es-ES" dirty="0" err="1" smtClean="0"/>
              <a:t>paper</a:t>
            </a:r>
            <a:r>
              <a:rPr lang="es-ES" dirty="0" smtClean="0"/>
              <a:t> Hao Fu et al., ver si el modelo es público, ver bases de datos externas para test, y ver si las bases son públicas</a:t>
            </a:r>
            <a:endParaRPr lang="es-ES" dirty="0"/>
          </a:p>
        </p:txBody>
      </p:sp>
      <p:pic>
        <p:nvPicPr>
          <p:cNvPr id="4" name="Imagen 3"/>
          <p:cNvPicPr>
            <a:picLocks noChangeAspect="1"/>
          </p:cNvPicPr>
          <p:nvPr/>
        </p:nvPicPr>
        <p:blipFill>
          <a:blip r:embed="rId2"/>
          <a:stretch>
            <a:fillRect/>
          </a:stretch>
        </p:blipFill>
        <p:spPr>
          <a:xfrm>
            <a:off x="5964835" y="1930556"/>
            <a:ext cx="5142876" cy="3657407"/>
          </a:xfrm>
          <a:prstGeom prst="rect">
            <a:avLst/>
          </a:prstGeom>
        </p:spPr>
      </p:pic>
    </p:spTree>
    <p:extLst>
      <p:ext uri="{BB962C8B-B14F-4D97-AF65-F5344CB8AC3E}">
        <p14:creationId xmlns:p14="http://schemas.microsoft.com/office/powerpoint/2010/main" val="33128389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 A: (</a:t>
            </a:r>
            <a:r>
              <a:rPr lang="es-ES" dirty="0" err="1" smtClean="0"/>
              <a:t>RNASeq</a:t>
            </a:r>
            <a:r>
              <a:rPr lang="es-ES" dirty="0" smtClean="0"/>
              <a:t>)</a:t>
            </a:r>
            <a:endParaRPr lang="es-ES" dirty="0"/>
          </a:p>
        </p:txBody>
      </p:sp>
      <p:sp>
        <p:nvSpPr>
          <p:cNvPr id="3" name="Marcador de contenido 2"/>
          <p:cNvSpPr>
            <a:spLocks noGrp="1"/>
          </p:cNvSpPr>
          <p:nvPr>
            <p:ph idx="1"/>
          </p:nvPr>
        </p:nvSpPr>
        <p:spPr/>
        <p:txBody>
          <a:bodyPr/>
          <a:lstStyle/>
          <a:p>
            <a:r>
              <a:rPr lang="es-ES" dirty="0" smtClean="0"/>
              <a:t>Fusión de dos bases de datos con </a:t>
            </a:r>
            <a:r>
              <a:rPr lang="es-ES" dirty="0" err="1" smtClean="0"/>
              <a:t>preprocesamiento</a:t>
            </a:r>
            <a:r>
              <a:rPr lang="es-ES" dirty="0" smtClean="0"/>
              <a:t> distinto:</a:t>
            </a:r>
          </a:p>
          <a:p>
            <a:pPr marL="0" indent="0">
              <a:buNone/>
            </a:pPr>
            <a:r>
              <a:rPr lang="es-ES" b="1" dirty="0" err="1"/>
              <a:t>Unifying</a:t>
            </a:r>
            <a:r>
              <a:rPr lang="es-ES" b="1" dirty="0"/>
              <a:t> </a:t>
            </a:r>
            <a:r>
              <a:rPr lang="es-ES" b="1" dirty="0" smtClean="0"/>
              <a:t>cáncer </a:t>
            </a:r>
            <a:r>
              <a:rPr lang="en-US" b="1" dirty="0" smtClean="0"/>
              <a:t>and </a:t>
            </a:r>
            <a:r>
              <a:rPr lang="en-US" b="1" dirty="0"/>
              <a:t>normal RNA sequencing </a:t>
            </a:r>
            <a:r>
              <a:rPr lang="en-US" b="1" dirty="0" smtClean="0"/>
              <a:t>data </a:t>
            </a:r>
            <a:r>
              <a:rPr lang="es-ES" b="1" dirty="0" err="1" smtClean="0"/>
              <a:t>from</a:t>
            </a:r>
            <a:r>
              <a:rPr lang="es-ES" b="1" dirty="0" smtClean="0"/>
              <a:t> </a:t>
            </a:r>
            <a:r>
              <a:rPr lang="es-ES" b="1" dirty="0" err="1"/>
              <a:t>different</a:t>
            </a:r>
            <a:r>
              <a:rPr lang="es-ES" b="1" dirty="0"/>
              <a:t> </a:t>
            </a:r>
            <a:r>
              <a:rPr lang="es-ES" b="1" dirty="0" err="1" smtClean="0"/>
              <a:t>sources</a:t>
            </a:r>
            <a:r>
              <a:rPr lang="es-ES" b="1" dirty="0"/>
              <a:t> </a:t>
            </a:r>
            <a:endParaRPr lang="es-ES" b="1" dirty="0" smtClean="0"/>
          </a:p>
          <a:p>
            <a:pPr marL="0" indent="0">
              <a:buNone/>
            </a:pPr>
            <a:r>
              <a:rPr lang="es-ES" dirty="0" smtClean="0"/>
              <a:t>DOI</a:t>
            </a:r>
            <a:r>
              <a:rPr lang="es-ES" dirty="0"/>
              <a:t>: </a:t>
            </a:r>
            <a:r>
              <a:rPr lang="es-ES" dirty="0" smtClean="0"/>
              <a:t>10.1038/sdata.2018.61 (2018)</a:t>
            </a:r>
          </a:p>
          <a:p>
            <a:pPr marL="0" indent="0">
              <a:buNone/>
            </a:pPr>
            <a:endParaRPr lang="es-ES" dirty="0"/>
          </a:p>
          <a:p>
            <a:pPr marL="0" indent="0">
              <a:buNone/>
            </a:pPr>
            <a:r>
              <a:rPr lang="es-ES" dirty="0" smtClean="0"/>
              <a:t>Dos procesos para normalizar las bases de datos:</a:t>
            </a:r>
          </a:p>
          <a:p>
            <a:pPr marL="514350" indent="-514350">
              <a:buAutoNum type="arabicPeriod"/>
            </a:pPr>
            <a:r>
              <a:rPr lang="es-ES" dirty="0" err="1" smtClean="0"/>
              <a:t>Preprocesamiento</a:t>
            </a:r>
            <a:r>
              <a:rPr lang="es-ES" dirty="0" smtClean="0"/>
              <a:t> uniforme.  STAR </a:t>
            </a:r>
            <a:r>
              <a:rPr lang="es-ES" dirty="0" err="1" smtClean="0"/>
              <a:t>Aligment</a:t>
            </a:r>
            <a:r>
              <a:rPr lang="es-ES" dirty="0" smtClean="0"/>
              <a:t> de los datos CRUDOS </a:t>
            </a:r>
          </a:p>
          <a:p>
            <a:pPr marL="514350" indent="-514350">
              <a:buAutoNum type="arabicPeriod"/>
            </a:pPr>
            <a:r>
              <a:rPr lang="es-ES" dirty="0" err="1" smtClean="0"/>
              <a:t>Batch</a:t>
            </a:r>
            <a:r>
              <a:rPr lang="es-ES" dirty="0" smtClean="0"/>
              <a:t> </a:t>
            </a:r>
            <a:r>
              <a:rPr lang="es-ES" dirty="0" err="1" smtClean="0"/>
              <a:t>effect</a:t>
            </a:r>
            <a:r>
              <a:rPr lang="es-ES" dirty="0" smtClean="0"/>
              <a:t> </a:t>
            </a:r>
            <a:r>
              <a:rPr lang="es-ES" dirty="0" err="1" smtClean="0"/>
              <a:t>removal</a:t>
            </a:r>
            <a:r>
              <a:rPr lang="es-ES" dirty="0" smtClean="0"/>
              <a:t>.</a:t>
            </a:r>
          </a:p>
          <a:p>
            <a:pPr marL="0" indent="0">
              <a:buNone/>
            </a:pPr>
            <a:endParaRPr lang="es-ES" dirty="0"/>
          </a:p>
        </p:txBody>
      </p:sp>
    </p:spTree>
    <p:extLst>
      <p:ext uri="{BB962C8B-B14F-4D97-AF65-F5344CB8AC3E}">
        <p14:creationId xmlns:p14="http://schemas.microsoft.com/office/powerpoint/2010/main" val="33374031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Resultados en el </a:t>
            </a:r>
            <a:r>
              <a:rPr lang="es-ES" dirty="0" err="1" smtClean="0"/>
              <a:t>paper</a:t>
            </a:r>
            <a:r>
              <a:rPr lang="es-ES" dirty="0" smtClean="0"/>
              <a:t>:</a:t>
            </a:r>
            <a:endParaRPr lang="es-ES" dirty="0"/>
          </a:p>
        </p:txBody>
      </p:sp>
      <p:pic>
        <p:nvPicPr>
          <p:cNvPr id="4" name="Marcador de contenido 3"/>
          <p:cNvPicPr>
            <a:picLocks noGrp="1" noChangeAspect="1"/>
          </p:cNvPicPr>
          <p:nvPr>
            <p:ph idx="1"/>
          </p:nvPr>
        </p:nvPicPr>
        <p:blipFill>
          <a:blip r:embed="rId2"/>
          <a:stretch>
            <a:fillRect/>
          </a:stretch>
        </p:blipFill>
        <p:spPr>
          <a:xfrm>
            <a:off x="838200" y="1939611"/>
            <a:ext cx="9670618" cy="3703641"/>
          </a:xfrm>
          <a:prstGeom prst="rect">
            <a:avLst/>
          </a:prstGeom>
        </p:spPr>
      </p:pic>
    </p:spTree>
    <p:extLst>
      <p:ext uri="{BB962C8B-B14F-4D97-AF65-F5344CB8AC3E}">
        <p14:creationId xmlns:p14="http://schemas.microsoft.com/office/powerpoint/2010/main" val="39602475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Problema A: (</a:t>
            </a:r>
            <a:r>
              <a:rPr lang="es-ES" dirty="0" err="1"/>
              <a:t>RNASeq</a:t>
            </a:r>
            <a:r>
              <a:rPr lang="es-ES" dirty="0"/>
              <a:t>)</a:t>
            </a:r>
          </a:p>
        </p:txBody>
      </p:sp>
      <p:sp>
        <p:nvSpPr>
          <p:cNvPr id="3" name="Marcador de contenido 2"/>
          <p:cNvSpPr>
            <a:spLocks noGrp="1"/>
          </p:cNvSpPr>
          <p:nvPr>
            <p:ph idx="1"/>
          </p:nvPr>
        </p:nvSpPr>
        <p:spPr/>
        <p:txBody>
          <a:bodyPr/>
          <a:lstStyle/>
          <a:p>
            <a:r>
              <a:rPr lang="es-ES" dirty="0" smtClean="0"/>
              <a:t>Desafortunadamente no tengo acceso a los datos crudos (BAM) por lo que el </a:t>
            </a:r>
            <a:r>
              <a:rPr lang="es-ES" dirty="0" err="1" smtClean="0"/>
              <a:t>preprocesamiento</a:t>
            </a:r>
            <a:r>
              <a:rPr lang="es-ES" dirty="0" smtClean="0"/>
              <a:t> uniforme no es posible, y en el paper descubren que con corrección del efecto de lotes (</a:t>
            </a:r>
            <a:r>
              <a:rPr lang="es-ES" dirty="0" err="1" smtClean="0"/>
              <a:t>batch</a:t>
            </a:r>
            <a:r>
              <a:rPr lang="es-ES" dirty="0" smtClean="0"/>
              <a:t> </a:t>
            </a:r>
            <a:r>
              <a:rPr lang="es-ES" dirty="0" err="1" smtClean="0"/>
              <a:t>effect</a:t>
            </a:r>
            <a:r>
              <a:rPr lang="es-ES" dirty="0" smtClean="0"/>
              <a:t>) no es suficiente aun así decido comprobarlo.</a:t>
            </a:r>
          </a:p>
          <a:p>
            <a:endParaRPr lang="es-ES" dirty="0"/>
          </a:p>
          <a:p>
            <a:r>
              <a:rPr lang="es-ES" dirty="0" smtClean="0"/>
              <a:t>Ver como funciona en solo GDC</a:t>
            </a:r>
            <a:endParaRPr lang="es-ES" dirty="0"/>
          </a:p>
        </p:txBody>
      </p:sp>
    </p:spTree>
    <p:extLst>
      <p:ext uri="{BB962C8B-B14F-4D97-AF65-F5344CB8AC3E}">
        <p14:creationId xmlns:p14="http://schemas.microsoft.com/office/powerpoint/2010/main" val="117626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n-US" b="1" dirty="0" smtClean="0"/>
          </a:p>
          <a:p>
            <a:r>
              <a:rPr lang="en-US" b="1" dirty="0" smtClean="0"/>
              <a:t>A machine learning approach identified a diagnostic model for pancreatic cancer through using circulating microRNA signatures</a:t>
            </a:r>
          </a:p>
          <a:p>
            <a:r>
              <a:rPr lang="es-ES" dirty="0" smtClean="0">
                <a:hlinkClick r:id="rId2"/>
              </a:rPr>
              <a:t>https://www.sciencedirect.com/science/article/pii/S1424390320306153</a:t>
            </a:r>
            <a:endParaRPr lang="es-ES" dirty="0" smtClean="0"/>
          </a:p>
          <a:p>
            <a:r>
              <a:rPr lang="es-ES" dirty="0" smtClean="0"/>
              <a:t>Datos: </a:t>
            </a:r>
            <a:r>
              <a:rPr lang="es-ES" dirty="0" err="1" smtClean="0"/>
              <a:t>microRNA</a:t>
            </a:r>
            <a:endParaRPr lang="es-ES" dirty="0" smtClean="0"/>
          </a:p>
          <a:p>
            <a:r>
              <a:rPr lang="es-ES" dirty="0" err="1" smtClean="0"/>
              <a:t>Feature</a:t>
            </a:r>
            <a:r>
              <a:rPr lang="es-ES" dirty="0" smtClean="0"/>
              <a:t> </a:t>
            </a:r>
            <a:r>
              <a:rPr lang="es-ES" dirty="0" err="1" smtClean="0"/>
              <a:t>selection</a:t>
            </a:r>
            <a:r>
              <a:rPr lang="es-ES" dirty="0" smtClean="0"/>
              <a:t>: ANN+PSO y NCA</a:t>
            </a:r>
          </a:p>
          <a:p>
            <a:r>
              <a:rPr lang="es-ES" dirty="0" smtClean="0"/>
              <a:t>Clases: Positivo/Negativo</a:t>
            </a:r>
          </a:p>
          <a:p>
            <a:r>
              <a:rPr lang="es-ES" dirty="0" smtClean="0"/>
              <a:t>Resultados: ACC </a:t>
            </a:r>
            <a:r>
              <a:rPr lang="en-US" dirty="0" smtClean="0"/>
              <a:t>0.93, Sen 0.93, SPE 0.92</a:t>
            </a:r>
            <a:r>
              <a:rPr lang="es-ES" dirty="0" smtClean="0"/>
              <a:t> </a:t>
            </a:r>
          </a:p>
        </p:txBody>
      </p:sp>
    </p:spTree>
    <p:extLst>
      <p:ext uri="{BB962C8B-B14F-4D97-AF65-F5344CB8AC3E}">
        <p14:creationId xmlns:p14="http://schemas.microsoft.com/office/powerpoint/2010/main" val="487349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PCA </a:t>
            </a:r>
            <a:r>
              <a:rPr lang="es-ES" dirty="0" err="1" smtClean="0"/>
              <a:t>RNASeq</a:t>
            </a:r>
            <a:endParaRPr lang="es-ES" dirty="0"/>
          </a:p>
        </p:txBody>
      </p:sp>
      <p:sp>
        <p:nvSpPr>
          <p:cNvPr id="3" name="Marcador de contenido 2"/>
          <p:cNvSpPr>
            <a:spLocks noGrp="1"/>
          </p:cNvSpPr>
          <p:nvPr>
            <p:ph idx="1"/>
          </p:nvPr>
        </p:nvSpPr>
        <p:spPr/>
        <p:txBody>
          <a:bodyPr/>
          <a:lstStyle/>
          <a:p>
            <a:r>
              <a:rPr lang="es-ES" dirty="0" smtClean="0"/>
              <a:t>Se toma la expresión diferencial y se hace un análisis de componentes principales de dos componentes para los datos con y sin </a:t>
            </a:r>
            <a:r>
              <a:rPr lang="es-ES" dirty="0" err="1" smtClean="0"/>
              <a:t>batch</a:t>
            </a:r>
            <a:r>
              <a:rPr lang="es-ES" dirty="0" smtClean="0"/>
              <a:t> </a:t>
            </a:r>
            <a:r>
              <a:rPr lang="es-ES" dirty="0" err="1" smtClean="0"/>
              <a:t>effect</a:t>
            </a:r>
            <a:r>
              <a:rPr lang="es-ES" dirty="0" smtClean="0"/>
              <a:t> </a:t>
            </a:r>
            <a:r>
              <a:rPr lang="es-ES" dirty="0" err="1" smtClean="0"/>
              <a:t>removal</a:t>
            </a:r>
            <a:r>
              <a:rPr lang="es-ES" dirty="0" smtClean="0"/>
              <a: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342" y="3681413"/>
            <a:ext cx="3781425" cy="249555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778" y="3681413"/>
            <a:ext cx="3724275" cy="2495550"/>
          </a:xfrm>
          <a:prstGeom prst="rect">
            <a:avLst/>
          </a:prstGeom>
        </p:spPr>
      </p:pic>
    </p:spTree>
    <p:extLst>
      <p:ext uri="{BB962C8B-B14F-4D97-AF65-F5344CB8AC3E}">
        <p14:creationId xmlns:p14="http://schemas.microsoft.com/office/powerpoint/2010/main" val="1948534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PCA </a:t>
            </a:r>
            <a:r>
              <a:rPr lang="es-ES" dirty="0" err="1"/>
              <a:t>RNASeq</a:t>
            </a:r>
            <a:endParaRPr lang="es-ES" dirty="0"/>
          </a:p>
        </p:txBody>
      </p:sp>
      <p:sp>
        <p:nvSpPr>
          <p:cNvPr id="3" name="Marcador de contenido 2"/>
          <p:cNvSpPr>
            <a:spLocks noGrp="1"/>
          </p:cNvSpPr>
          <p:nvPr>
            <p:ph idx="1"/>
          </p:nvPr>
        </p:nvSpPr>
        <p:spPr/>
        <p:txBody>
          <a:bodyPr/>
          <a:lstStyle/>
          <a:p>
            <a:r>
              <a:rPr lang="es-ES" dirty="0"/>
              <a:t>D</a:t>
            </a:r>
            <a:r>
              <a:rPr lang="es-ES" dirty="0" smtClean="0"/>
              <a:t>e </a:t>
            </a:r>
            <a:r>
              <a:rPr lang="es-ES" dirty="0"/>
              <a:t>acuerdo con el artículo las bases de datos bien normalizadas deberían ser </a:t>
            </a:r>
            <a:r>
              <a:rPr lang="es-ES" dirty="0" smtClean="0"/>
              <a:t>similares</a:t>
            </a:r>
            <a:endParaRPr lang="es-ES" dirty="0"/>
          </a:p>
          <a:p>
            <a:endParaRPr lang="es-ES" dirty="0" smtClean="0"/>
          </a:p>
          <a:p>
            <a:r>
              <a:rPr lang="es-ES" dirty="0" smtClean="0"/>
              <a:t>Se confirma que el </a:t>
            </a:r>
            <a:r>
              <a:rPr lang="es-ES" dirty="0" err="1" smtClean="0"/>
              <a:t>preprocesamiento</a:t>
            </a:r>
            <a:r>
              <a:rPr lang="es-ES" dirty="0" smtClean="0"/>
              <a:t> uniforme es una parte vital de la normalización</a:t>
            </a:r>
            <a:endParaRPr lang="es-ES" dirty="0"/>
          </a:p>
          <a:p>
            <a:endParaRPr lang="es-ES" dirty="0"/>
          </a:p>
        </p:txBody>
      </p:sp>
    </p:spTree>
    <p:extLst>
      <p:ext uri="{BB962C8B-B14F-4D97-AF65-F5344CB8AC3E}">
        <p14:creationId xmlns:p14="http://schemas.microsoft.com/office/powerpoint/2010/main" val="24528569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Resumen problema A</a:t>
            </a:r>
            <a:endParaRPr lang="es-ES" dirty="0"/>
          </a:p>
        </p:txBody>
      </p:sp>
      <p:sp>
        <p:nvSpPr>
          <p:cNvPr id="3" name="Marcador de contenido 2"/>
          <p:cNvSpPr>
            <a:spLocks noGrp="1"/>
          </p:cNvSpPr>
          <p:nvPr>
            <p:ph idx="1"/>
          </p:nvPr>
        </p:nvSpPr>
        <p:spPr/>
        <p:txBody>
          <a:bodyPr/>
          <a:lstStyle/>
          <a:p>
            <a:pPr marL="0" indent="0">
              <a:buNone/>
            </a:pPr>
            <a:r>
              <a:rPr lang="es-ES" dirty="0" smtClean="0"/>
              <a:t>Se encuentran dos problema</a:t>
            </a:r>
          </a:p>
          <a:p>
            <a:pPr marL="0" indent="0">
              <a:buNone/>
            </a:pPr>
            <a:endParaRPr lang="es-ES" dirty="0"/>
          </a:p>
          <a:p>
            <a:pPr marL="514350" indent="-514350">
              <a:buAutoNum type="arabicPeriod"/>
            </a:pPr>
            <a:r>
              <a:rPr lang="es-ES" dirty="0" err="1" smtClean="0"/>
              <a:t>Accuracy</a:t>
            </a:r>
            <a:r>
              <a:rPr lang="es-ES" dirty="0" smtClean="0"/>
              <a:t> del 98.9% para solo imágenes, es difícil observar una mejora usando fusión con la expresión de gen</a:t>
            </a:r>
          </a:p>
          <a:p>
            <a:pPr marL="514350" indent="-514350">
              <a:buAutoNum type="arabicPeriod"/>
            </a:pPr>
            <a:r>
              <a:rPr lang="es-ES" dirty="0" smtClean="0"/>
              <a:t>Normalización de los datos no parece posible sin tener acceso a los ficheros BAM</a:t>
            </a:r>
          </a:p>
          <a:p>
            <a:pPr marL="514350" indent="-514350">
              <a:buAutoNum type="arabicPeriod"/>
            </a:pPr>
            <a:endParaRPr lang="es-ES" dirty="0" smtClean="0"/>
          </a:p>
        </p:txBody>
      </p:sp>
    </p:spTree>
    <p:extLst>
      <p:ext uri="{BB962C8B-B14F-4D97-AF65-F5344CB8AC3E}">
        <p14:creationId xmlns:p14="http://schemas.microsoft.com/office/powerpoint/2010/main" val="34185454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Procesamiento de los datos </a:t>
            </a:r>
            <a:r>
              <a:rPr lang="es-ES" dirty="0" smtClean="0"/>
              <a:t>crudos GDC</a:t>
            </a:r>
            <a:endParaRPr lang="es-ES" dirty="0"/>
          </a:p>
        </p:txBody>
      </p:sp>
      <p:pic>
        <p:nvPicPr>
          <p:cNvPr id="4" name="Marcador de contenido 3"/>
          <p:cNvPicPr>
            <a:picLocks noGrp="1" noChangeAspect="1"/>
          </p:cNvPicPr>
          <p:nvPr>
            <p:ph idx="1"/>
          </p:nvPr>
        </p:nvPicPr>
        <p:blipFill>
          <a:blip r:embed="rId2"/>
          <a:stretch>
            <a:fillRect/>
          </a:stretch>
        </p:blipFill>
        <p:spPr>
          <a:xfrm>
            <a:off x="1763654" y="1882750"/>
            <a:ext cx="8664691" cy="4237087"/>
          </a:xfrm>
          <a:prstGeom prst="rect">
            <a:avLst/>
          </a:prstGeom>
        </p:spPr>
      </p:pic>
    </p:spTree>
    <p:extLst>
      <p:ext uri="{BB962C8B-B14F-4D97-AF65-F5344CB8AC3E}">
        <p14:creationId xmlns:p14="http://schemas.microsoft.com/office/powerpoint/2010/main" val="23780245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 B:</a:t>
            </a:r>
            <a:endParaRPr lang="es-ES" dirty="0"/>
          </a:p>
        </p:txBody>
      </p:sp>
      <p:sp>
        <p:nvSpPr>
          <p:cNvPr id="3" name="Marcador de contenido 2"/>
          <p:cNvSpPr>
            <a:spLocks noGrp="1"/>
          </p:cNvSpPr>
          <p:nvPr>
            <p:ph idx="1"/>
          </p:nvPr>
        </p:nvSpPr>
        <p:spPr/>
        <p:txBody>
          <a:bodyPr/>
          <a:lstStyle/>
          <a:p>
            <a:pPr marL="0" indent="0">
              <a:buNone/>
            </a:pPr>
            <a:r>
              <a:rPr lang="es-ES" dirty="0" smtClean="0"/>
              <a:t>Interés de este problema</a:t>
            </a:r>
          </a:p>
          <a:p>
            <a:r>
              <a:rPr lang="es-ES" dirty="0" smtClean="0"/>
              <a:t>No existe nada en la bibliografía. </a:t>
            </a:r>
          </a:p>
          <a:p>
            <a:r>
              <a:rPr lang="es-ES" dirty="0" smtClean="0"/>
              <a:t>Posibles aplicaciones clínicas para ver si un tumor se puede operar (</a:t>
            </a:r>
            <a:r>
              <a:rPr lang="es-ES" dirty="0" err="1" smtClean="0"/>
              <a:t>resecable</a:t>
            </a:r>
            <a:r>
              <a:rPr lang="es-ES" dirty="0" smtClean="0"/>
              <a:t> o no </a:t>
            </a:r>
            <a:r>
              <a:rPr lang="es-ES" dirty="0" err="1" smtClean="0"/>
              <a:t>resecable</a:t>
            </a:r>
            <a:r>
              <a:rPr lang="es-ES" dirty="0" smtClean="0"/>
              <a:t>)</a:t>
            </a:r>
          </a:p>
          <a:p>
            <a:r>
              <a:rPr lang="es-ES" dirty="0" smtClean="0"/>
              <a:t>Descubrir si existe o no una expresión diferencial genética para el estadio de cáncer de páncreas</a:t>
            </a:r>
            <a:endParaRPr lang="es-ES" dirty="0"/>
          </a:p>
        </p:txBody>
      </p:sp>
    </p:spTree>
    <p:extLst>
      <p:ext uri="{BB962C8B-B14F-4D97-AF65-F5344CB8AC3E}">
        <p14:creationId xmlns:p14="http://schemas.microsoft.com/office/powerpoint/2010/main" val="4218925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Problema B:</a:t>
            </a:r>
          </a:p>
        </p:txBody>
      </p:sp>
      <p:sp>
        <p:nvSpPr>
          <p:cNvPr id="3" name="Marcador de contenido 2"/>
          <p:cNvSpPr>
            <a:spLocks noGrp="1"/>
          </p:cNvSpPr>
          <p:nvPr>
            <p:ph idx="1"/>
          </p:nvPr>
        </p:nvSpPr>
        <p:spPr/>
        <p:txBody>
          <a:bodyPr/>
          <a:lstStyle/>
          <a:p>
            <a:r>
              <a:rPr lang="es-ES" dirty="0"/>
              <a:t>No se encuentran genes expresados diferencialmente, se prueba a variar LFC desde 0.5 a 2</a:t>
            </a:r>
          </a:p>
          <a:p>
            <a:endParaRPr lang="es-ES" dirty="0"/>
          </a:p>
        </p:txBody>
      </p:sp>
      <p:sp>
        <p:nvSpPr>
          <p:cNvPr id="4" name="Rectángulo 3"/>
          <p:cNvSpPr/>
          <p:nvPr/>
        </p:nvSpPr>
        <p:spPr>
          <a:xfrm>
            <a:off x="5432452" y="3244334"/>
            <a:ext cx="184731" cy="369332"/>
          </a:xfrm>
          <a:prstGeom prst="rect">
            <a:avLst/>
          </a:prstGeom>
        </p:spPr>
        <p:txBody>
          <a:bodyPr wrap="none">
            <a:spAutoFit/>
          </a:bodyPr>
          <a:lstStyle/>
          <a:p>
            <a:endParaRPr lang="es-ES" dirty="0"/>
          </a:p>
        </p:txBody>
      </p:sp>
    </p:spTree>
    <p:extLst>
      <p:ext uri="{BB962C8B-B14F-4D97-AF65-F5344CB8AC3E}">
        <p14:creationId xmlns:p14="http://schemas.microsoft.com/office/powerpoint/2010/main" val="18171786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Posibles soluciones</a:t>
            </a:r>
            <a:endParaRPr lang="es-ES" dirty="0"/>
          </a:p>
        </p:txBody>
      </p:sp>
      <p:sp>
        <p:nvSpPr>
          <p:cNvPr id="3" name="Marcador de contenido 2"/>
          <p:cNvSpPr>
            <a:spLocks noGrp="1"/>
          </p:cNvSpPr>
          <p:nvPr>
            <p:ph idx="1"/>
          </p:nvPr>
        </p:nvSpPr>
        <p:spPr/>
        <p:txBody>
          <a:bodyPr>
            <a:normAutofit lnSpcReduction="10000"/>
          </a:bodyPr>
          <a:lstStyle/>
          <a:p>
            <a:r>
              <a:rPr lang="es-ES" dirty="0"/>
              <a:t>Intentar obtener acceso a los datos crudos de GDC y GTEX:</a:t>
            </a:r>
          </a:p>
          <a:p>
            <a:pPr lvl="1">
              <a:buFontTx/>
              <a:buChar char="-"/>
            </a:pPr>
            <a:r>
              <a:rPr lang="es-ES" dirty="0"/>
              <a:t>GDC puede tardar semanas en responder, </a:t>
            </a:r>
            <a:r>
              <a:rPr lang="es-ES" dirty="0" err="1"/>
              <a:t>GTEx</a:t>
            </a:r>
            <a:r>
              <a:rPr lang="es-ES" dirty="0"/>
              <a:t> parece responder pronto. </a:t>
            </a:r>
          </a:p>
          <a:p>
            <a:pPr lvl="1">
              <a:buFontTx/>
              <a:buChar char="-"/>
            </a:pPr>
            <a:r>
              <a:rPr lang="es-ES" dirty="0" err="1"/>
              <a:t>Accuracy</a:t>
            </a:r>
            <a:r>
              <a:rPr lang="es-ES" dirty="0"/>
              <a:t> cercano al 100%</a:t>
            </a:r>
          </a:p>
          <a:p>
            <a:pPr marL="0" indent="0">
              <a:buNone/>
            </a:pPr>
            <a:endParaRPr lang="es-ES" dirty="0"/>
          </a:p>
          <a:p>
            <a:r>
              <a:rPr lang="es-ES" dirty="0"/>
              <a:t>Continuar con cáncer </a:t>
            </a:r>
            <a:r>
              <a:rPr lang="es-ES" dirty="0" err="1"/>
              <a:t>colorectal</a:t>
            </a:r>
            <a:r>
              <a:rPr lang="es-ES" dirty="0"/>
              <a:t>:</a:t>
            </a:r>
          </a:p>
          <a:p>
            <a:pPr lvl="1">
              <a:buFontTx/>
              <a:buChar char="-"/>
            </a:pPr>
            <a:r>
              <a:rPr lang="es-ES" dirty="0"/>
              <a:t>No es un problema de 3 clases, no es posible distinguir COAD de READ Por lo que </a:t>
            </a:r>
            <a:r>
              <a:rPr lang="es-ES" dirty="0" err="1"/>
              <a:t>accuracy</a:t>
            </a:r>
            <a:r>
              <a:rPr lang="es-ES" dirty="0"/>
              <a:t> cercano al 100% sin </a:t>
            </a:r>
            <a:r>
              <a:rPr lang="es-ES" dirty="0" err="1"/>
              <a:t>multiómicas</a:t>
            </a:r>
            <a:r>
              <a:rPr lang="es-ES" dirty="0" smtClean="0"/>
              <a:t>.</a:t>
            </a:r>
          </a:p>
          <a:p>
            <a:endParaRPr lang="es-ES" dirty="0"/>
          </a:p>
          <a:p>
            <a:r>
              <a:rPr lang="es-ES" dirty="0" smtClean="0"/>
              <a:t>Hacer problema de pronóstico(?)</a:t>
            </a:r>
            <a:endParaRPr lang="es-ES" sz="2400" dirty="0" smtClean="0"/>
          </a:p>
          <a:p>
            <a:pPr marL="0" indent="0">
              <a:buNone/>
            </a:pPr>
            <a:r>
              <a:rPr lang="es-ES" sz="2400" dirty="0"/>
              <a:t> </a:t>
            </a:r>
            <a:r>
              <a:rPr lang="es-ES" sz="2400" dirty="0" smtClean="0"/>
              <a:t>      -  Están balanceados </a:t>
            </a:r>
            <a:r>
              <a:rPr lang="es-ES" sz="2400" smtClean="0"/>
              <a:t>los datos?</a:t>
            </a:r>
            <a:endParaRPr lang="es-ES" sz="2400" dirty="0"/>
          </a:p>
          <a:p>
            <a:pPr marL="0" indent="0">
              <a:buNone/>
            </a:pPr>
            <a:endParaRPr lang="es-ES" sz="2400" dirty="0" smtClean="0"/>
          </a:p>
          <a:p>
            <a:pPr marL="457200" lvl="1" indent="0">
              <a:buNone/>
            </a:pPr>
            <a:endParaRPr lang="es-ES" dirty="0" smtClean="0"/>
          </a:p>
          <a:p>
            <a:pPr marL="457200" lvl="1" indent="0">
              <a:buNone/>
            </a:pPr>
            <a:endParaRPr lang="es-ES" dirty="0"/>
          </a:p>
        </p:txBody>
      </p:sp>
    </p:spTree>
    <p:extLst>
      <p:ext uri="{BB962C8B-B14F-4D97-AF65-F5344CB8AC3E}">
        <p14:creationId xmlns:p14="http://schemas.microsoft.com/office/powerpoint/2010/main" val="1151012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Enlaces de interés</a:t>
            </a:r>
            <a:endParaRPr lang="es-ES" dirty="0"/>
          </a:p>
        </p:txBody>
      </p:sp>
      <p:sp>
        <p:nvSpPr>
          <p:cNvPr id="3" name="Marcador de contenido 2"/>
          <p:cNvSpPr>
            <a:spLocks noGrp="1"/>
          </p:cNvSpPr>
          <p:nvPr>
            <p:ph idx="1"/>
          </p:nvPr>
        </p:nvSpPr>
        <p:spPr/>
        <p:txBody>
          <a:bodyPr/>
          <a:lstStyle/>
          <a:p>
            <a:pPr marL="0" indent="0">
              <a:buNone/>
            </a:pPr>
            <a:endParaRPr lang="es-ES" dirty="0"/>
          </a:p>
          <a:p>
            <a:r>
              <a:rPr lang="es-ES" dirty="0" smtClean="0"/>
              <a:t>Obtener acceso a datos controlados GDC:</a:t>
            </a:r>
          </a:p>
          <a:p>
            <a:pPr marL="0" indent="0">
              <a:buNone/>
            </a:pPr>
            <a:r>
              <a:rPr lang="es-ES" dirty="0" smtClean="0"/>
              <a:t>https</a:t>
            </a:r>
            <a:r>
              <a:rPr lang="es-ES" dirty="0"/>
              <a:t>://gdc.cancer.gov/access-data/obtaining-access-controlled-data</a:t>
            </a:r>
          </a:p>
        </p:txBody>
      </p:sp>
    </p:spTree>
    <p:extLst>
      <p:ext uri="{BB962C8B-B14F-4D97-AF65-F5344CB8AC3E}">
        <p14:creationId xmlns:p14="http://schemas.microsoft.com/office/powerpoint/2010/main" val="17766494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Posibles rutas</a:t>
            </a:r>
            <a:endParaRPr lang="es-ES" dirty="0"/>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s-ES" dirty="0"/>
              <a:t>Ver mejora </a:t>
            </a:r>
            <a:r>
              <a:rPr lang="es-ES" dirty="0" err="1"/>
              <a:t>gdc</a:t>
            </a:r>
            <a:r>
              <a:rPr lang="es-ES" dirty="0"/>
              <a:t> solo </a:t>
            </a:r>
            <a:r>
              <a:rPr lang="es-ES" dirty="0" err="1"/>
              <a:t>rnaseq</a:t>
            </a:r>
            <a:r>
              <a:rPr lang="es-ES" dirty="0"/>
              <a:t> e </a:t>
            </a:r>
            <a:r>
              <a:rPr lang="es-ES" dirty="0" smtClean="0"/>
              <a:t>imágenes</a:t>
            </a:r>
            <a:endParaRPr lang="es-ES" dirty="0"/>
          </a:p>
          <a:p>
            <a:pPr marL="514350" indent="-514350">
              <a:buFont typeface="+mj-lt"/>
              <a:buAutoNum type="arabicPeriod"/>
            </a:pPr>
            <a:r>
              <a:rPr lang="es-ES" dirty="0" smtClean="0"/>
              <a:t>Mirar si los datos del </a:t>
            </a:r>
            <a:r>
              <a:rPr lang="es-ES" dirty="0" err="1" smtClean="0"/>
              <a:t>paper</a:t>
            </a:r>
            <a:r>
              <a:rPr lang="es-ES" dirty="0" smtClean="0"/>
              <a:t> de Hao Fu et al. Son públicos</a:t>
            </a:r>
          </a:p>
          <a:p>
            <a:pPr marL="514350" indent="-514350">
              <a:buFont typeface="+mj-lt"/>
              <a:buAutoNum type="arabicPeriod"/>
            </a:pPr>
            <a:r>
              <a:rPr lang="es-ES" dirty="0" smtClean="0"/>
              <a:t>Mirar </a:t>
            </a:r>
            <a:r>
              <a:rPr lang="es-ES" dirty="0"/>
              <a:t>predicción estadio con </a:t>
            </a:r>
            <a:r>
              <a:rPr lang="es-ES" dirty="0" smtClean="0"/>
              <a:t>imágenes</a:t>
            </a:r>
          </a:p>
          <a:p>
            <a:pPr marL="514350" indent="-514350">
              <a:buFont typeface="+mj-lt"/>
              <a:buAutoNum type="arabicPeriod"/>
            </a:pPr>
            <a:r>
              <a:rPr lang="es-ES" dirty="0" smtClean="0"/>
              <a:t>Pronóstico</a:t>
            </a:r>
          </a:p>
        </p:txBody>
      </p:sp>
    </p:spTree>
    <p:extLst>
      <p:ext uri="{BB962C8B-B14F-4D97-AF65-F5344CB8AC3E}">
        <p14:creationId xmlns:p14="http://schemas.microsoft.com/office/powerpoint/2010/main" val="851753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Diferencia de rendimiento entre GDC y GTEX</a:t>
            </a:r>
            <a:endParaRPr lang="es-ES" dirty="0"/>
          </a:p>
        </p:txBody>
      </p:sp>
      <p:sp>
        <p:nvSpPr>
          <p:cNvPr id="3" name="Marcador de contenido 2"/>
          <p:cNvSpPr>
            <a:spLocks noGrp="1"/>
          </p:cNvSpPr>
          <p:nvPr>
            <p:ph idx="1"/>
          </p:nvPr>
        </p:nvSpPr>
        <p:spPr/>
        <p:txBody>
          <a:bodyPr>
            <a:normAutofit fontScale="77500" lnSpcReduction="20000"/>
          </a:bodyPr>
          <a:lstStyle/>
          <a:p>
            <a:pPr marL="0" indent="0">
              <a:buNone/>
            </a:pPr>
            <a:r>
              <a:rPr lang="es-ES" u="sng" dirty="0" smtClean="0"/>
              <a:t>GDC:</a:t>
            </a:r>
          </a:p>
          <a:p>
            <a:pPr marL="0" indent="0">
              <a:buNone/>
            </a:pPr>
            <a:r>
              <a:rPr lang="es-ES" dirty="0" smtClean="0"/>
              <a:t>WSI SAMPLES (DX):</a:t>
            </a:r>
          </a:p>
          <a:p>
            <a:r>
              <a:rPr lang="en-US" dirty="0" smtClean="0"/>
              <a:t>Primary </a:t>
            </a:r>
            <a:r>
              <a:rPr lang="en-US" dirty="0"/>
              <a:t>tumor samples: 183 </a:t>
            </a:r>
            <a:endParaRPr lang="en-US" dirty="0" smtClean="0"/>
          </a:p>
          <a:p>
            <a:r>
              <a:rPr lang="en-US" dirty="0"/>
              <a:t>N</a:t>
            </a:r>
            <a:r>
              <a:rPr lang="en-US" dirty="0" smtClean="0"/>
              <a:t>ormal </a:t>
            </a:r>
            <a:r>
              <a:rPr lang="en-US" dirty="0"/>
              <a:t>tissue samples: </a:t>
            </a:r>
            <a:r>
              <a:rPr lang="en-US" dirty="0" smtClean="0"/>
              <a:t>6</a:t>
            </a:r>
          </a:p>
          <a:p>
            <a:pPr marL="0" indent="0">
              <a:buNone/>
            </a:pPr>
            <a:r>
              <a:rPr lang="en-US" dirty="0"/>
              <a:t>C</a:t>
            </a:r>
            <a:r>
              <a:rPr lang="en-US" dirty="0" smtClean="0"/>
              <a:t>ases: 183</a:t>
            </a:r>
          </a:p>
          <a:p>
            <a:endParaRPr lang="en-US" dirty="0" smtClean="0"/>
          </a:p>
          <a:p>
            <a:pPr marL="0" indent="0">
              <a:buNone/>
            </a:pPr>
            <a:r>
              <a:rPr lang="en-US" dirty="0" smtClean="0"/>
              <a:t>RNASEQ SAMPLES (TS):</a:t>
            </a:r>
          </a:p>
          <a:p>
            <a:r>
              <a:rPr lang="en-US" dirty="0"/>
              <a:t>P</a:t>
            </a:r>
            <a:r>
              <a:rPr lang="en-US" dirty="0" smtClean="0"/>
              <a:t>rimary </a:t>
            </a:r>
            <a:r>
              <a:rPr lang="en-US" dirty="0"/>
              <a:t>tumor samples: 178 </a:t>
            </a:r>
            <a:endParaRPr lang="en-US" dirty="0" smtClean="0"/>
          </a:p>
          <a:p>
            <a:r>
              <a:rPr lang="en-US" dirty="0" smtClean="0"/>
              <a:t>Normal </a:t>
            </a:r>
            <a:r>
              <a:rPr lang="en-US" dirty="0"/>
              <a:t>tissue samples: 4 </a:t>
            </a:r>
            <a:endParaRPr lang="en-US" dirty="0" smtClean="0"/>
          </a:p>
          <a:p>
            <a:pPr marL="0" indent="0">
              <a:buNone/>
            </a:pPr>
            <a:r>
              <a:rPr lang="en-US" dirty="0" smtClean="0"/>
              <a:t>Cases: 178</a:t>
            </a:r>
          </a:p>
          <a:p>
            <a:pPr marL="0" indent="0">
              <a:buNone/>
            </a:pPr>
            <a:endParaRPr lang="en-US" dirty="0"/>
          </a:p>
          <a:p>
            <a:pPr marL="0" indent="0">
              <a:buNone/>
            </a:pPr>
            <a:r>
              <a:rPr lang="en-US" dirty="0" smtClean="0"/>
              <a:t>Samples with </a:t>
            </a:r>
            <a:r>
              <a:rPr lang="en-US" dirty="0" err="1"/>
              <a:t>RNASeq</a:t>
            </a:r>
            <a:r>
              <a:rPr lang="en-US" dirty="0"/>
              <a:t> and WSI data: 177</a:t>
            </a:r>
            <a:endParaRPr lang="es-ES" dirty="0"/>
          </a:p>
        </p:txBody>
      </p:sp>
    </p:spTree>
    <p:extLst>
      <p:ext uri="{BB962C8B-B14F-4D97-AF65-F5344CB8AC3E}">
        <p14:creationId xmlns:p14="http://schemas.microsoft.com/office/powerpoint/2010/main" val="281229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endParaRPr lang="en-US" b="1" dirty="0" smtClean="0"/>
          </a:p>
          <a:p>
            <a:r>
              <a:rPr lang="en-US" b="1" dirty="0"/>
              <a:t>Prediction of survival and recurrence in patients with pancreatic cancer by integrating multi-omics </a:t>
            </a:r>
            <a:r>
              <a:rPr lang="en-US" b="1" dirty="0" smtClean="0"/>
              <a:t>data</a:t>
            </a:r>
          </a:p>
          <a:p>
            <a:r>
              <a:rPr lang="es-ES" dirty="0" smtClean="0">
                <a:hlinkClick r:id="rId2"/>
              </a:rPr>
              <a:t>https://www.nature.com/articles/s41598-020-76025-1</a:t>
            </a:r>
            <a:endParaRPr lang="es-ES" dirty="0" smtClean="0"/>
          </a:p>
          <a:p>
            <a:r>
              <a:rPr lang="es-ES" dirty="0" smtClean="0"/>
              <a:t>Datos: </a:t>
            </a:r>
            <a:r>
              <a:rPr lang="es-ES" dirty="0" err="1" smtClean="0"/>
              <a:t>multiomicos</a:t>
            </a:r>
            <a:r>
              <a:rPr lang="es-ES" dirty="0" smtClean="0"/>
              <a:t>, TCGA PAAD</a:t>
            </a:r>
          </a:p>
          <a:p>
            <a:r>
              <a:rPr lang="es-ES" dirty="0" err="1" smtClean="0"/>
              <a:t>Feature</a:t>
            </a:r>
            <a:r>
              <a:rPr lang="es-ES" dirty="0" smtClean="0"/>
              <a:t> </a:t>
            </a:r>
            <a:r>
              <a:rPr lang="es-ES" dirty="0" err="1" smtClean="0"/>
              <a:t>selection</a:t>
            </a:r>
            <a:r>
              <a:rPr lang="es-ES" dirty="0" smtClean="0"/>
              <a:t>: ANN+PSO y NCA</a:t>
            </a:r>
          </a:p>
          <a:p>
            <a:r>
              <a:rPr lang="es-ES" dirty="0" smtClean="0"/>
              <a:t>Resultados: Prognosis</a:t>
            </a:r>
          </a:p>
        </p:txBody>
      </p:sp>
    </p:spTree>
    <p:extLst>
      <p:ext uri="{BB962C8B-B14F-4D97-AF65-F5344CB8AC3E}">
        <p14:creationId xmlns:p14="http://schemas.microsoft.com/office/powerpoint/2010/main" val="25683966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 Diferencia de rendimiento entre GDC y GTEX</a:t>
            </a:r>
          </a:p>
        </p:txBody>
      </p:sp>
      <p:sp>
        <p:nvSpPr>
          <p:cNvPr id="3" name="Marcador de contenido 2"/>
          <p:cNvSpPr>
            <a:spLocks noGrp="1"/>
          </p:cNvSpPr>
          <p:nvPr>
            <p:ph idx="1"/>
          </p:nvPr>
        </p:nvSpPr>
        <p:spPr>
          <a:xfrm>
            <a:off x="838200" y="1825625"/>
            <a:ext cx="4519534" cy="4005549"/>
          </a:xfrm>
        </p:spPr>
        <p:txBody>
          <a:bodyPr>
            <a:normAutofit fontScale="85000" lnSpcReduction="20000"/>
          </a:bodyPr>
          <a:lstStyle/>
          <a:p>
            <a:r>
              <a:rPr lang="es-ES" dirty="0" smtClean="0"/>
              <a:t>Resultados clasificación WSI binaria solo usando GDC</a:t>
            </a:r>
          </a:p>
          <a:p>
            <a:endParaRPr lang="es-ES" dirty="0" smtClean="0"/>
          </a:p>
          <a:p>
            <a:r>
              <a:rPr lang="es-ES" dirty="0" smtClean="0"/>
              <a:t>Solo hay 6 muestras de tejido sano por lo que 10CV estratificado no es posible</a:t>
            </a:r>
          </a:p>
          <a:p>
            <a:endParaRPr lang="es-ES" dirty="0" smtClean="0"/>
          </a:p>
          <a:p>
            <a:r>
              <a:rPr lang="es-ES" dirty="0" smtClean="0"/>
              <a:t>Resultados pobres</a:t>
            </a:r>
          </a:p>
          <a:p>
            <a:pPr marL="0" indent="0">
              <a:buNone/>
            </a:pPr>
            <a:r>
              <a:rPr lang="es-ES" dirty="0" smtClean="0"/>
              <a:t>ACC = 0.97</a:t>
            </a:r>
          </a:p>
          <a:p>
            <a:pPr marL="0" indent="0">
              <a:buNone/>
            </a:pPr>
            <a:r>
              <a:rPr lang="es-ES" dirty="0" smtClean="0"/>
              <a:t>F1 = 0.98</a:t>
            </a:r>
          </a:p>
          <a:p>
            <a:pPr marL="0" indent="0">
              <a:buNone/>
            </a:pPr>
            <a:r>
              <a:rPr lang="es-ES" dirty="0" smtClean="0"/>
              <a:t>TNR = 0.66 !</a:t>
            </a:r>
          </a:p>
          <a:p>
            <a:pPr marL="0" indent="0">
              <a:buNone/>
            </a:pPr>
            <a:endParaRPr lang="es-ES" dirty="0"/>
          </a:p>
        </p:txBody>
      </p:sp>
      <p:pic>
        <p:nvPicPr>
          <p:cNvPr id="4" name="Imagen 3"/>
          <p:cNvPicPr>
            <a:picLocks noChangeAspect="1"/>
          </p:cNvPicPr>
          <p:nvPr/>
        </p:nvPicPr>
        <p:blipFill>
          <a:blip r:embed="rId2"/>
          <a:stretch>
            <a:fillRect/>
          </a:stretch>
        </p:blipFill>
        <p:spPr>
          <a:xfrm>
            <a:off x="5357734" y="1860777"/>
            <a:ext cx="5996066" cy="4281034"/>
          </a:xfrm>
          <a:prstGeom prst="rect">
            <a:avLst/>
          </a:prstGeom>
        </p:spPr>
      </p:pic>
    </p:spTree>
    <p:extLst>
      <p:ext uri="{BB962C8B-B14F-4D97-AF65-F5344CB8AC3E}">
        <p14:creationId xmlns:p14="http://schemas.microsoft.com/office/powerpoint/2010/main" val="40458559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 Diferencia de rendimiento entre GDC y GTEX</a:t>
            </a:r>
          </a:p>
        </p:txBody>
      </p:sp>
      <p:sp>
        <p:nvSpPr>
          <p:cNvPr id="3" name="Marcador de contenido 2"/>
          <p:cNvSpPr>
            <a:spLocks noGrp="1"/>
          </p:cNvSpPr>
          <p:nvPr>
            <p:ph idx="1"/>
          </p:nvPr>
        </p:nvSpPr>
        <p:spPr/>
        <p:txBody>
          <a:bodyPr/>
          <a:lstStyle/>
          <a:p>
            <a:pPr marL="0" indent="0">
              <a:buNone/>
            </a:pPr>
            <a:r>
              <a:rPr lang="es-ES" dirty="0" smtClean="0"/>
              <a:t>Para </a:t>
            </a:r>
            <a:r>
              <a:rPr lang="es-ES" dirty="0" err="1" smtClean="0"/>
              <a:t>RNASeq</a:t>
            </a:r>
            <a:r>
              <a:rPr lang="es-ES" dirty="0" smtClean="0"/>
              <a:t>:</a:t>
            </a:r>
          </a:p>
          <a:p>
            <a:r>
              <a:rPr lang="es-ES" dirty="0" smtClean="0"/>
              <a:t>Tener cortes sin tejido sano hace imposible el </a:t>
            </a:r>
            <a:r>
              <a:rPr lang="es-ES" dirty="0" err="1" smtClean="0"/>
              <a:t>preprocesamiento</a:t>
            </a:r>
            <a:endParaRPr lang="es-ES" dirty="0" smtClean="0"/>
          </a:p>
          <a:p>
            <a:r>
              <a:rPr lang="es-ES" dirty="0" smtClean="0"/>
              <a:t>No se encuentran genes que se expresen diferencialmente</a:t>
            </a:r>
          </a:p>
          <a:p>
            <a:endParaRPr lang="es-ES" dirty="0"/>
          </a:p>
          <a:p>
            <a:pPr marL="0" indent="0">
              <a:buNone/>
            </a:pPr>
            <a:r>
              <a:rPr lang="es-ES" dirty="0" smtClean="0"/>
              <a:t>Por esta razón casi toda la literatura en cáncer de páncreas es en pronóstico</a:t>
            </a:r>
          </a:p>
          <a:p>
            <a:endParaRPr lang="es-ES" dirty="0"/>
          </a:p>
        </p:txBody>
      </p:sp>
    </p:spTree>
    <p:extLst>
      <p:ext uri="{BB962C8B-B14F-4D97-AF65-F5344CB8AC3E}">
        <p14:creationId xmlns:p14="http://schemas.microsoft.com/office/powerpoint/2010/main" val="2479368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Son públicos los modelos y los datos?</a:t>
            </a:r>
            <a:endParaRPr lang="es-ES" dirty="0"/>
          </a:p>
        </p:txBody>
      </p:sp>
      <p:sp>
        <p:nvSpPr>
          <p:cNvPr id="3" name="Marcador de contenido 2"/>
          <p:cNvSpPr>
            <a:spLocks noGrp="1"/>
          </p:cNvSpPr>
          <p:nvPr>
            <p:ph idx="1"/>
          </p:nvPr>
        </p:nvSpPr>
        <p:spPr/>
        <p:txBody>
          <a:bodyPr>
            <a:normAutofit lnSpcReduction="10000"/>
          </a:bodyPr>
          <a:lstStyle/>
          <a:p>
            <a:r>
              <a:rPr lang="en-US" dirty="0" smtClean="0"/>
              <a:t>“All </a:t>
            </a:r>
            <a:r>
              <a:rPr lang="en-US" dirty="0"/>
              <a:t>the pancreatic image samples were collected </a:t>
            </a:r>
            <a:r>
              <a:rPr lang="en-US" dirty="0" smtClean="0"/>
              <a:t>and their </a:t>
            </a:r>
            <a:r>
              <a:rPr lang="en-US" dirty="0"/>
              <a:t>use authorized by Peking Union Medical College Hospital (PUMCH</a:t>
            </a:r>
            <a:r>
              <a:rPr lang="en-US" dirty="0" smtClean="0"/>
              <a:t>).”</a:t>
            </a:r>
          </a:p>
          <a:p>
            <a:r>
              <a:rPr lang="es-ES" b="1" dirty="0" smtClean="0"/>
              <a:t>“DATA </a:t>
            </a:r>
            <a:r>
              <a:rPr lang="es-ES" b="1" dirty="0"/>
              <a:t>AVAILABILITY STATEMENT</a:t>
            </a:r>
          </a:p>
          <a:p>
            <a:r>
              <a:rPr lang="en-US" dirty="0"/>
              <a:t>The raw data supporting the conclusions of this article will be available </a:t>
            </a:r>
            <a:r>
              <a:rPr lang="en-US" dirty="0" smtClean="0"/>
              <a:t>by the </a:t>
            </a:r>
            <a:r>
              <a:rPr lang="en-US" dirty="0"/>
              <a:t>authors without undue reservation</a:t>
            </a:r>
            <a:r>
              <a:rPr lang="en-US" dirty="0" smtClean="0"/>
              <a:t>.”</a:t>
            </a:r>
            <a:endParaRPr lang="en-US" dirty="0"/>
          </a:p>
          <a:p>
            <a:r>
              <a:rPr lang="en-US" dirty="0" smtClean="0"/>
              <a:t>“Our </a:t>
            </a:r>
            <a:r>
              <a:rPr lang="en-US" dirty="0"/>
              <a:t>independent validation dataset contains </a:t>
            </a:r>
            <a:r>
              <a:rPr lang="en-US" u="sng" dirty="0"/>
              <a:t>52 WSIs obtained from </a:t>
            </a:r>
            <a:r>
              <a:rPr lang="en-US" u="sng" dirty="0" smtClean="0"/>
              <a:t>TCGA” (TODAS CARCINOMA)</a:t>
            </a:r>
            <a:endParaRPr lang="es-ES" u="sng" dirty="0"/>
          </a:p>
          <a:p>
            <a:pPr marL="0" indent="0">
              <a:buNone/>
            </a:pPr>
            <a:endParaRPr lang="es-ES" u="sng" dirty="0"/>
          </a:p>
          <a:p>
            <a:pPr marL="0" indent="0">
              <a:buNone/>
            </a:pPr>
            <a:r>
              <a:rPr lang="es-ES" dirty="0" smtClean="0"/>
              <a:t>Se entiende que los datos se pueden pedir y te los proporcionarán, pero no encuentro mención de los modelos</a:t>
            </a:r>
          </a:p>
        </p:txBody>
      </p:sp>
    </p:spTree>
    <p:extLst>
      <p:ext uri="{BB962C8B-B14F-4D97-AF65-F5344CB8AC3E}">
        <p14:creationId xmlns:p14="http://schemas.microsoft.com/office/powerpoint/2010/main" val="38299359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Resultados Hao Fu et al.</a:t>
            </a:r>
            <a:endParaRPr lang="es-ES" dirty="0"/>
          </a:p>
        </p:txBody>
      </p:sp>
      <p:sp>
        <p:nvSpPr>
          <p:cNvPr id="3" name="Marcador de contenido 2"/>
          <p:cNvSpPr>
            <a:spLocks noGrp="1"/>
          </p:cNvSpPr>
          <p:nvPr>
            <p:ph idx="1"/>
          </p:nvPr>
        </p:nvSpPr>
        <p:spPr/>
        <p:txBody>
          <a:bodyPr/>
          <a:lstStyle/>
          <a:p>
            <a:r>
              <a:rPr lang="es-ES" dirty="0" smtClean="0"/>
              <a:t>90.38% en TGCA test externo</a:t>
            </a:r>
          </a:p>
          <a:p>
            <a:endParaRPr lang="es-ES" dirty="0"/>
          </a:p>
          <a:p>
            <a:r>
              <a:rPr lang="es-ES" dirty="0" smtClean="0"/>
              <a:t>100% en test set privado</a:t>
            </a:r>
            <a:endParaRPr lang="es-ES" dirty="0"/>
          </a:p>
          <a:p>
            <a:endParaRPr lang="es-ES" dirty="0"/>
          </a:p>
        </p:txBody>
      </p:sp>
      <p:pic>
        <p:nvPicPr>
          <p:cNvPr id="4" name="Imagen 3"/>
          <p:cNvPicPr>
            <a:picLocks noChangeAspect="1"/>
          </p:cNvPicPr>
          <p:nvPr/>
        </p:nvPicPr>
        <p:blipFill>
          <a:blip r:embed="rId2"/>
          <a:stretch>
            <a:fillRect/>
          </a:stretch>
        </p:blipFill>
        <p:spPr>
          <a:xfrm>
            <a:off x="5358442" y="1690688"/>
            <a:ext cx="6277851" cy="4363059"/>
          </a:xfrm>
          <a:prstGeom prst="rect">
            <a:avLst/>
          </a:prstGeom>
        </p:spPr>
      </p:pic>
    </p:spTree>
    <p:extLst>
      <p:ext uri="{BB962C8B-B14F-4D97-AF65-F5344CB8AC3E}">
        <p14:creationId xmlns:p14="http://schemas.microsoft.com/office/powerpoint/2010/main" val="18085376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3. Predicción de estadio con imágenes</a:t>
            </a:r>
            <a:endParaRPr lang="es-ES" dirty="0"/>
          </a:p>
        </p:txBody>
      </p:sp>
      <p:sp>
        <p:nvSpPr>
          <p:cNvPr id="3" name="Marcador de contenido 2"/>
          <p:cNvSpPr>
            <a:spLocks noGrp="1"/>
          </p:cNvSpPr>
          <p:nvPr>
            <p:ph idx="1"/>
          </p:nvPr>
        </p:nvSpPr>
        <p:spPr/>
        <p:txBody>
          <a:bodyPr/>
          <a:lstStyle/>
          <a:p>
            <a:r>
              <a:rPr lang="es-ES" dirty="0" smtClean="0"/>
              <a:t>Expresión de gen no ha dado resultados para predicción de estadio</a:t>
            </a:r>
          </a:p>
          <a:p>
            <a:r>
              <a:rPr lang="es-ES" dirty="0" smtClean="0"/>
              <a:t>WSI Seguramente tampoco de resultados, está </a:t>
            </a:r>
            <a:r>
              <a:rPr lang="es-ES" dirty="0" err="1" smtClean="0"/>
              <a:t>ejecutandose</a:t>
            </a:r>
            <a:endParaRPr lang="es-ES" dirty="0"/>
          </a:p>
        </p:txBody>
      </p:sp>
    </p:spTree>
    <p:extLst>
      <p:ext uri="{BB962C8B-B14F-4D97-AF65-F5344CB8AC3E}">
        <p14:creationId xmlns:p14="http://schemas.microsoft.com/office/powerpoint/2010/main" val="10240042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077392"/>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19/09/22</a:t>
            </a:r>
            <a:endParaRPr lang="es-ES" dirty="0"/>
          </a:p>
        </p:txBody>
      </p:sp>
    </p:spTree>
    <p:extLst>
      <p:ext uri="{BB962C8B-B14F-4D97-AF65-F5344CB8AC3E}">
        <p14:creationId xmlns:p14="http://schemas.microsoft.com/office/powerpoint/2010/main" val="8425736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Posibles Rutas</a:t>
            </a:r>
            <a:endParaRPr lang="es-ES" dirty="0"/>
          </a:p>
        </p:txBody>
      </p:sp>
      <p:sp>
        <p:nvSpPr>
          <p:cNvPr id="3" name="Marcador de contenido 2"/>
          <p:cNvSpPr>
            <a:spLocks noGrp="1"/>
          </p:cNvSpPr>
          <p:nvPr>
            <p:ph idx="1"/>
          </p:nvPr>
        </p:nvSpPr>
        <p:spPr/>
        <p:txBody>
          <a:bodyPr>
            <a:normAutofit fontScale="92500" lnSpcReduction="20000"/>
          </a:bodyPr>
          <a:lstStyle/>
          <a:p>
            <a:pPr marL="514350" indent="-514350">
              <a:buFont typeface="+mj-lt"/>
              <a:buAutoNum type="arabicPeriod"/>
            </a:pPr>
            <a:r>
              <a:rPr lang="es-ES" dirty="0"/>
              <a:t>Ver mejora </a:t>
            </a:r>
            <a:r>
              <a:rPr lang="es-ES" dirty="0" smtClean="0"/>
              <a:t>respecto a GDC </a:t>
            </a:r>
            <a:r>
              <a:rPr lang="es-ES" dirty="0"/>
              <a:t>solo </a:t>
            </a:r>
            <a:r>
              <a:rPr lang="es-ES" dirty="0" err="1"/>
              <a:t>rnaseq</a:t>
            </a:r>
            <a:r>
              <a:rPr lang="es-ES" dirty="0"/>
              <a:t> e imágenes</a:t>
            </a:r>
          </a:p>
          <a:p>
            <a:pPr marL="971550" lvl="1" indent="-514350">
              <a:buFont typeface="+mj-lt"/>
              <a:buAutoNum type="arabicPeriod"/>
            </a:pPr>
            <a:r>
              <a:rPr lang="es-ES" dirty="0"/>
              <a:t>Imágenes: </a:t>
            </a:r>
            <a:endParaRPr lang="es-ES" dirty="0" smtClean="0"/>
          </a:p>
          <a:p>
            <a:pPr marL="1428750" lvl="2" indent="-514350">
              <a:buFont typeface="+mj-lt"/>
              <a:buAutoNum type="arabicPeriod"/>
            </a:pPr>
            <a:r>
              <a:rPr lang="es-ES" dirty="0"/>
              <a:t>Mirar bibliografía clasificación </a:t>
            </a:r>
            <a:r>
              <a:rPr lang="es-ES" dirty="0" smtClean="0"/>
              <a:t>imágenes</a:t>
            </a:r>
          </a:p>
          <a:p>
            <a:pPr marL="1428750" lvl="2" indent="-514350">
              <a:buFont typeface="+mj-lt"/>
              <a:buAutoNum type="arabicPeriod"/>
            </a:pPr>
            <a:r>
              <a:rPr lang="es-ES" dirty="0" smtClean="0"/>
              <a:t>Buscar </a:t>
            </a:r>
            <a:r>
              <a:rPr lang="es-ES" dirty="0"/>
              <a:t>otras bases de datos para </a:t>
            </a:r>
            <a:r>
              <a:rPr lang="es-ES" dirty="0" smtClean="0"/>
              <a:t>test</a:t>
            </a:r>
            <a:endParaRPr lang="es-ES" dirty="0"/>
          </a:p>
          <a:p>
            <a:pPr marL="971550" lvl="1" indent="-514350">
              <a:buFont typeface="+mj-lt"/>
              <a:buAutoNum type="arabicPeriod"/>
            </a:pPr>
            <a:r>
              <a:rPr lang="es-ES" dirty="0" err="1" smtClean="0"/>
              <a:t>RNASeq</a:t>
            </a:r>
            <a:r>
              <a:rPr lang="es-ES" dirty="0"/>
              <a:t>:</a:t>
            </a:r>
          </a:p>
          <a:p>
            <a:pPr marL="1428750" lvl="2" indent="-514350">
              <a:buFont typeface="+mj-lt"/>
              <a:buAutoNum type="arabicPeriod"/>
            </a:pPr>
            <a:r>
              <a:rPr lang="es-ES" dirty="0"/>
              <a:t>Repasar </a:t>
            </a:r>
            <a:r>
              <a:rPr lang="es-ES" dirty="0" err="1"/>
              <a:t>bibligrafía</a:t>
            </a:r>
            <a:r>
              <a:rPr lang="es-ES" dirty="0"/>
              <a:t> para </a:t>
            </a:r>
            <a:r>
              <a:rPr lang="es-ES" dirty="0" err="1" smtClean="0"/>
              <a:t>clasifición</a:t>
            </a:r>
            <a:endParaRPr lang="es-ES" dirty="0" smtClean="0"/>
          </a:p>
          <a:p>
            <a:pPr marL="1428750" lvl="2" indent="-514350">
              <a:buFont typeface="+mj-lt"/>
              <a:buAutoNum type="arabicPeriod"/>
            </a:pPr>
            <a:r>
              <a:rPr lang="es-ES" dirty="0" smtClean="0"/>
              <a:t>Más bases de datos (GEO)</a:t>
            </a:r>
            <a:endParaRPr lang="es-ES" dirty="0"/>
          </a:p>
          <a:p>
            <a:pPr marL="1428750" lvl="2" indent="-514350">
              <a:buFont typeface="+mj-lt"/>
              <a:buAutoNum type="arabicPeriod"/>
            </a:pPr>
            <a:r>
              <a:rPr lang="es-ES" dirty="0"/>
              <a:t>Pedir acceso</a:t>
            </a:r>
          </a:p>
          <a:p>
            <a:pPr marL="1428750" lvl="2" indent="-514350">
              <a:buFont typeface="+mj-lt"/>
              <a:buAutoNum type="arabicPeriod"/>
            </a:pPr>
            <a:r>
              <a:rPr lang="es-ES" dirty="0"/>
              <a:t>Ver fusión archivos </a:t>
            </a:r>
            <a:r>
              <a:rPr lang="es-ES" dirty="0" err="1"/>
              <a:t>count</a:t>
            </a:r>
            <a:r>
              <a:rPr lang="es-ES" dirty="0"/>
              <a:t> distintas bases de datos</a:t>
            </a:r>
          </a:p>
          <a:p>
            <a:pPr marL="1428750" lvl="2" indent="-514350">
              <a:buFont typeface="+mj-lt"/>
              <a:buAutoNum type="arabicPeriod"/>
            </a:pPr>
            <a:r>
              <a:rPr lang="es-ES" dirty="0"/>
              <a:t>Hablar con Dani fusión de </a:t>
            </a:r>
            <a:r>
              <a:rPr lang="es-ES" dirty="0" err="1"/>
              <a:t>counts</a:t>
            </a:r>
            <a:r>
              <a:rPr lang="es-ES" dirty="0"/>
              <a:t> o </a:t>
            </a:r>
            <a:r>
              <a:rPr lang="es-ES" dirty="0" err="1"/>
              <a:t>bam</a:t>
            </a:r>
            <a:r>
              <a:rPr lang="es-ES" dirty="0"/>
              <a:t> </a:t>
            </a:r>
          </a:p>
          <a:p>
            <a:pPr marL="514350" indent="-514350">
              <a:buFont typeface="+mj-lt"/>
              <a:buAutoNum type="arabicPeriod"/>
            </a:pPr>
            <a:r>
              <a:rPr lang="es-ES" dirty="0" smtClean="0"/>
              <a:t>Confirmar </a:t>
            </a:r>
            <a:r>
              <a:rPr lang="es-ES" dirty="0" err="1" smtClean="0"/>
              <a:t>estadío</a:t>
            </a:r>
            <a:endParaRPr lang="es-ES" dirty="0"/>
          </a:p>
          <a:p>
            <a:pPr marL="514350" indent="-514350">
              <a:buFont typeface="+mj-lt"/>
              <a:buAutoNum type="arabicPeriod"/>
            </a:pPr>
            <a:r>
              <a:rPr lang="es-ES" dirty="0" smtClean="0"/>
              <a:t>Pronóstico </a:t>
            </a:r>
            <a:endParaRPr lang="es-ES" dirty="0"/>
          </a:p>
          <a:p>
            <a:pPr marL="971550" lvl="1" indent="-514350">
              <a:buFont typeface="+mj-lt"/>
              <a:buAutoNum type="arabicPeriod"/>
            </a:pPr>
            <a:r>
              <a:rPr lang="es-ES" dirty="0"/>
              <a:t>Ver datos, análisis preliminar</a:t>
            </a:r>
          </a:p>
          <a:p>
            <a:pPr marL="971550" lvl="1" indent="-514350">
              <a:buFont typeface="+mj-lt"/>
              <a:buAutoNum type="arabicPeriod"/>
            </a:pPr>
            <a:r>
              <a:rPr lang="es-ES" dirty="0"/>
              <a:t>Ver en GEO con datos de pronóstico</a:t>
            </a:r>
          </a:p>
          <a:p>
            <a:endParaRPr lang="es-ES" dirty="0"/>
          </a:p>
        </p:txBody>
      </p:sp>
    </p:spTree>
    <p:extLst>
      <p:ext uri="{BB962C8B-B14F-4D97-AF65-F5344CB8AC3E}">
        <p14:creationId xmlns:p14="http://schemas.microsoft.com/office/powerpoint/2010/main" val="25253831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Rendimiento Imágenes GDC vs GDC+GTEX </a:t>
            </a:r>
            <a:endParaRPr lang="es-ES" dirty="0"/>
          </a:p>
        </p:txBody>
      </p:sp>
      <p:sp>
        <p:nvSpPr>
          <p:cNvPr id="3" name="Marcador de contenido 2"/>
          <p:cNvSpPr>
            <a:spLocks noGrp="1"/>
          </p:cNvSpPr>
          <p:nvPr>
            <p:ph idx="1"/>
          </p:nvPr>
        </p:nvSpPr>
        <p:spPr>
          <a:xfrm>
            <a:off x="838200" y="1825625"/>
            <a:ext cx="4443101" cy="4351338"/>
          </a:xfrm>
        </p:spPr>
        <p:txBody>
          <a:bodyPr>
            <a:normAutofit/>
          </a:bodyPr>
          <a:lstStyle/>
          <a:p>
            <a:pPr marL="0" indent="0">
              <a:buNone/>
            </a:pPr>
            <a:r>
              <a:rPr lang="es-ES" u="sng" dirty="0" smtClean="0"/>
              <a:t>GDC</a:t>
            </a:r>
          </a:p>
          <a:p>
            <a:r>
              <a:rPr lang="es-ES" dirty="0" smtClean="0"/>
              <a:t>Solo </a:t>
            </a:r>
            <a:r>
              <a:rPr lang="es-ES" dirty="0"/>
              <a:t>hay 6 muestras de tejido sano por lo que 10CV estratificado no es posible</a:t>
            </a:r>
          </a:p>
          <a:p>
            <a:endParaRPr lang="es-ES" dirty="0"/>
          </a:p>
          <a:p>
            <a:r>
              <a:rPr lang="es-ES" dirty="0"/>
              <a:t>Resultados pobres</a:t>
            </a:r>
          </a:p>
          <a:p>
            <a:pPr marL="0" indent="0">
              <a:buNone/>
            </a:pPr>
            <a:r>
              <a:rPr lang="es-ES" dirty="0"/>
              <a:t>ACC = 0.97</a:t>
            </a:r>
          </a:p>
          <a:p>
            <a:pPr marL="0" indent="0">
              <a:buNone/>
            </a:pPr>
            <a:r>
              <a:rPr lang="es-ES" dirty="0"/>
              <a:t>F1 = 0.98</a:t>
            </a:r>
          </a:p>
          <a:p>
            <a:pPr marL="0" indent="0">
              <a:buNone/>
            </a:pPr>
            <a:r>
              <a:rPr lang="es-ES" dirty="0"/>
              <a:t>TNR = 0.66 !</a:t>
            </a:r>
          </a:p>
          <a:p>
            <a:endParaRPr lang="es-ES" dirty="0"/>
          </a:p>
        </p:txBody>
      </p:sp>
      <p:pic>
        <p:nvPicPr>
          <p:cNvPr id="4" name="Imagen 3"/>
          <p:cNvPicPr>
            <a:picLocks noChangeAspect="1"/>
          </p:cNvPicPr>
          <p:nvPr/>
        </p:nvPicPr>
        <p:blipFill>
          <a:blip r:embed="rId2"/>
          <a:stretch>
            <a:fillRect/>
          </a:stretch>
        </p:blipFill>
        <p:spPr>
          <a:xfrm>
            <a:off x="5357734" y="1860777"/>
            <a:ext cx="5996066" cy="4281034"/>
          </a:xfrm>
          <a:prstGeom prst="rect">
            <a:avLst/>
          </a:prstGeom>
        </p:spPr>
      </p:pic>
    </p:spTree>
    <p:extLst>
      <p:ext uri="{BB962C8B-B14F-4D97-AF65-F5344CB8AC3E}">
        <p14:creationId xmlns:p14="http://schemas.microsoft.com/office/powerpoint/2010/main" val="34016329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1.1 Rendimiento Imágenes GDC vs GDC+GTEX </a:t>
            </a:r>
          </a:p>
        </p:txBody>
      </p:sp>
      <p:sp>
        <p:nvSpPr>
          <p:cNvPr id="3" name="Marcador de contenido 2"/>
          <p:cNvSpPr>
            <a:spLocks noGrp="1"/>
          </p:cNvSpPr>
          <p:nvPr>
            <p:ph idx="1"/>
          </p:nvPr>
        </p:nvSpPr>
        <p:spPr/>
        <p:txBody>
          <a:bodyPr/>
          <a:lstStyle/>
          <a:p>
            <a:pPr marL="0" indent="0">
              <a:buNone/>
            </a:pPr>
            <a:r>
              <a:rPr lang="es-ES" u="sng" dirty="0" smtClean="0"/>
              <a:t>GDC+GTEX</a:t>
            </a:r>
            <a:endParaRPr lang="es-ES" u="sng" dirty="0"/>
          </a:p>
          <a:p>
            <a:r>
              <a:rPr lang="es-ES" dirty="0"/>
              <a:t>(333 negativas +183 positivas</a:t>
            </a:r>
            <a:r>
              <a:rPr lang="es-ES" dirty="0" smtClean="0"/>
              <a:t>)</a:t>
            </a:r>
          </a:p>
          <a:p>
            <a:endParaRPr lang="es-ES" dirty="0"/>
          </a:p>
          <a:p>
            <a:r>
              <a:rPr lang="es-ES" dirty="0" smtClean="0"/>
              <a:t>Resultados buenos</a:t>
            </a:r>
            <a:endParaRPr lang="es-ES" dirty="0"/>
          </a:p>
          <a:p>
            <a:pPr marL="0" indent="0">
              <a:buNone/>
            </a:pPr>
            <a:r>
              <a:rPr lang="es-ES" dirty="0"/>
              <a:t>ACC = 0.9888</a:t>
            </a:r>
          </a:p>
          <a:p>
            <a:pPr marL="0" indent="0">
              <a:buNone/>
            </a:pPr>
            <a:r>
              <a:rPr lang="es-ES" dirty="0"/>
              <a:t>F1 = 0.9914</a:t>
            </a:r>
          </a:p>
          <a:p>
            <a:endParaRPr lang="es-ES" dirty="0"/>
          </a:p>
          <a:p>
            <a:r>
              <a:rPr lang="es-ES" dirty="0"/>
              <a:t>6 Falsos positivos</a:t>
            </a:r>
          </a:p>
          <a:p>
            <a:endParaRPr lang="es-ES" dirty="0"/>
          </a:p>
        </p:txBody>
      </p:sp>
      <p:pic>
        <p:nvPicPr>
          <p:cNvPr id="4" name="Imagen 3"/>
          <p:cNvPicPr>
            <a:picLocks noChangeAspect="1"/>
          </p:cNvPicPr>
          <p:nvPr/>
        </p:nvPicPr>
        <p:blipFill>
          <a:blip r:embed="rId2"/>
          <a:stretch>
            <a:fillRect/>
          </a:stretch>
        </p:blipFill>
        <p:spPr>
          <a:xfrm>
            <a:off x="5964835" y="1930556"/>
            <a:ext cx="5142876" cy="3657407"/>
          </a:xfrm>
          <a:prstGeom prst="rect">
            <a:avLst/>
          </a:prstGeom>
        </p:spPr>
      </p:pic>
    </p:spTree>
    <p:extLst>
      <p:ext uri="{BB962C8B-B14F-4D97-AF65-F5344CB8AC3E}">
        <p14:creationId xmlns:p14="http://schemas.microsoft.com/office/powerpoint/2010/main" val="21208402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1.1.1 Bibliografía Clasificación WSI cáncer de páncreas</a:t>
            </a:r>
            <a:endParaRPr lang="es-ES" dirty="0"/>
          </a:p>
        </p:txBody>
      </p:sp>
      <p:pic>
        <p:nvPicPr>
          <p:cNvPr id="5" name="Marcador de contenido 4"/>
          <p:cNvPicPr>
            <a:picLocks noGrp="1" noChangeAspect="1"/>
          </p:cNvPicPr>
          <p:nvPr>
            <p:ph idx="1"/>
          </p:nvPr>
        </p:nvPicPr>
        <p:blipFill>
          <a:blip r:embed="rId2"/>
          <a:stretch>
            <a:fillRect/>
          </a:stretch>
        </p:blipFill>
        <p:spPr>
          <a:xfrm>
            <a:off x="1228046" y="2216940"/>
            <a:ext cx="9669224" cy="504895"/>
          </a:xfrm>
          <a:prstGeom prst="rect">
            <a:avLst/>
          </a:prstGeom>
        </p:spPr>
      </p:pic>
      <p:pic>
        <p:nvPicPr>
          <p:cNvPr id="4" name="Imagen 3"/>
          <p:cNvPicPr>
            <a:picLocks noChangeAspect="1"/>
          </p:cNvPicPr>
          <p:nvPr/>
        </p:nvPicPr>
        <p:blipFill>
          <a:blip r:embed="rId3"/>
          <a:stretch>
            <a:fillRect/>
          </a:stretch>
        </p:blipFill>
        <p:spPr>
          <a:xfrm>
            <a:off x="1294730" y="2781209"/>
            <a:ext cx="9602540" cy="1295581"/>
          </a:xfrm>
          <a:prstGeom prst="rect">
            <a:avLst/>
          </a:prstGeom>
        </p:spPr>
      </p:pic>
      <p:sp>
        <p:nvSpPr>
          <p:cNvPr id="6" name="Marcador de contenido 2"/>
          <p:cNvSpPr txBox="1">
            <a:spLocks/>
          </p:cNvSpPr>
          <p:nvPr/>
        </p:nvSpPr>
        <p:spPr>
          <a:xfrm>
            <a:off x="838200" y="4255805"/>
            <a:ext cx="10515600" cy="1972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err="1" smtClean="0"/>
              <a:t>Naito</a:t>
            </a:r>
            <a:r>
              <a:rPr lang="es-ES" dirty="0" smtClean="0"/>
              <a:t> et al. : Datos privados</a:t>
            </a:r>
          </a:p>
          <a:p>
            <a:r>
              <a:rPr lang="es-ES" dirty="0" smtClean="0"/>
              <a:t>Fu et al. : Datos se pueden pedir, pero modelos privados</a:t>
            </a:r>
          </a:p>
          <a:p>
            <a:r>
              <a:rPr lang="es-ES" dirty="0" err="1" smtClean="0"/>
              <a:t>Kriegsmann</a:t>
            </a:r>
            <a:r>
              <a:rPr lang="es-ES" dirty="0" smtClean="0"/>
              <a:t> et al. :  </a:t>
            </a:r>
            <a:r>
              <a:rPr lang="en-US" dirty="0"/>
              <a:t>Data are available from the corresponding authors upon reasonable request</a:t>
            </a:r>
            <a:r>
              <a:rPr lang="en-US" dirty="0" smtClean="0"/>
              <a:t>. </a:t>
            </a:r>
            <a:endParaRPr lang="es-ES" dirty="0" smtClean="0"/>
          </a:p>
        </p:txBody>
      </p:sp>
    </p:spTree>
    <p:extLst>
      <p:ext uri="{BB962C8B-B14F-4D97-AF65-F5344CB8AC3E}">
        <p14:creationId xmlns:p14="http://schemas.microsoft.com/office/powerpoint/2010/main" val="2900718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Conclusiones</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r>
              <a:rPr lang="es-ES" dirty="0" smtClean="0"/>
              <a:t>Parece que no hay mucha bibliografía con respecto a diagnóstico de PAAD y mucho menos con fuentes heterogéneas.</a:t>
            </a:r>
          </a:p>
          <a:p>
            <a:r>
              <a:rPr lang="es-ES" dirty="0" smtClean="0"/>
              <a:t>Con respecto a páncreas hay algo más</a:t>
            </a:r>
          </a:p>
        </p:txBody>
      </p:sp>
    </p:spTree>
    <p:extLst>
      <p:ext uri="{BB962C8B-B14F-4D97-AF65-F5344CB8AC3E}">
        <p14:creationId xmlns:p14="http://schemas.microsoft.com/office/powerpoint/2010/main" val="16577743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1.1.1 Bibliografía WSI cáncer de páncreas</a:t>
            </a:r>
            <a:endParaRPr lang="es-ES" dirty="0"/>
          </a:p>
        </p:txBody>
      </p:sp>
      <p:sp>
        <p:nvSpPr>
          <p:cNvPr id="3" name="Marcador de contenido 2"/>
          <p:cNvSpPr>
            <a:spLocks noGrp="1"/>
          </p:cNvSpPr>
          <p:nvPr>
            <p:ph idx="1"/>
          </p:nvPr>
        </p:nvSpPr>
        <p:spPr/>
        <p:txBody>
          <a:bodyPr/>
          <a:lstStyle/>
          <a:p>
            <a:pPr marL="0" indent="0">
              <a:buNone/>
            </a:pPr>
            <a:r>
              <a:rPr lang="en-US" b="1" dirty="0" smtClean="0"/>
              <a:t>Pancreatic </a:t>
            </a:r>
            <a:r>
              <a:rPr lang="en-US" b="1" dirty="0"/>
              <a:t>Cancer Detection in Whole Slide Images Using Noisy Label </a:t>
            </a:r>
            <a:r>
              <a:rPr lang="en-US" b="1" dirty="0" smtClean="0"/>
              <a:t>Annotations</a:t>
            </a:r>
            <a:endParaRPr lang="es-ES" dirty="0" smtClean="0"/>
          </a:p>
          <a:p>
            <a:pPr marL="0" indent="0">
              <a:buNone/>
            </a:pPr>
            <a:r>
              <a:rPr lang="es-ES" dirty="0" smtClean="0">
                <a:hlinkClick r:id="rId2"/>
              </a:rPr>
              <a:t>https</a:t>
            </a:r>
            <a:r>
              <a:rPr lang="es-ES" dirty="0">
                <a:hlinkClick r:id="rId2"/>
              </a:rPr>
              <a:t>://www3.cs.stonybrook.edu/~</a:t>
            </a:r>
            <a:r>
              <a:rPr lang="es-ES" dirty="0" smtClean="0">
                <a:hlinkClick r:id="rId2"/>
              </a:rPr>
              <a:t>cvl/content/papers/2019/HanLe_MICCAI19.pdf</a:t>
            </a:r>
            <a:endParaRPr lang="es-ES" dirty="0" smtClean="0"/>
          </a:p>
          <a:p>
            <a:r>
              <a:rPr lang="en-US" dirty="0" err="1"/>
              <a:t>Detección</a:t>
            </a:r>
            <a:r>
              <a:rPr lang="en-US" dirty="0"/>
              <a:t> de regions </a:t>
            </a:r>
            <a:r>
              <a:rPr lang="en-US" dirty="0" err="1"/>
              <a:t>cancerígenas</a:t>
            </a:r>
            <a:r>
              <a:rPr lang="en-US" dirty="0"/>
              <a:t> </a:t>
            </a:r>
            <a:r>
              <a:rPr lang="en-US" dirty="0" err="1"/>
              <a:t>usando</a:t>
            </a:r>
            <a:r>
              <a:rPr lang="en-US" dirty="0"/>
              <a:t> NLC (Noisy Label Classification)</a:t>
            </a:r>
          </a:p>
          <a:p>
            <a:pPr marL="0" indent="0">
              <a:buNone/>
            </a:pPr>
            <a:endParaRPr lang="es-ES" dirty="0"/>
          </a:p>
        </p:txBody>
      </p:sp>
    </p:spTree>
    <p:extLst>
      <p:ext uri="{BB962C8B-B14F-4D97-AF65-F5344CB8AC3E}">
        <p14:creationId xmlns:p14="http://schemas.microsoft.com/office/powerpoint/2010/main" val="3951285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1.1.1 Bibliografía WSI cáncer de páncreas</a:t>
            </a:r>
          </a:p>
        </p:txBody>
      </p:sp>
      <p:sp>
        <p:nvSpPr>
          <p:cNvPr id="3" name="Marcador de contenido 2"/>
          <p:cNvSpPr>
            <a:spLocks noGrp="1"/>
          </p:cNvSpPr>
          <p:nvPr>
            <p:ph idx="1"/>
          </p:nvPr>
        </p:nvSpPr>
        <p:spPr/>
        <p:txBody>
          <a:bodyPr>
            <a:normAutofit/>
          </a:bodyPr>
          <a:lstStyle/>
          <a:p>
            <a:pPr marL="0" indent="0">
              <a:buNone/>
            </a:pPr>
            <a:r>
              <a:rPr lang="en-US" b="1" dirty="0" smtClean="0"/>
              <a:t>Pancreatic </a:t>
            </a:r>
            <a:r>
              <a:rPr lang="en-US" b="1" dirty="0"/>
              <a:t>cancer grading in pathological images using deep learning convolutional neural networks</a:t>
            </a:r>
            <a:endParaRPr lang="es-ES" b="1" dirty="0"/>
          </a:p>
          <a:p>
            <a:pPr marL="0" indent="0">
              <a:buNone/>
            </a:pPr>
            <a:r>
              <a:rPr lang="es-ES" dirty="0" smtClean="0">
                <a:hlinkClick r:id="rId2"/>
              </a:rPr>
              <a:t>https</a:t>
            </a:r>
            <a:r>
              <a:rPr lang="es-ES" dirty="0">
                <a:hlinkClick r:id="rId2"/>
              </a:rPr>
              <a:t>://</a:t>
            </a:r>
            <a:r>
              <a:rPr lang="es-ES" dirty="0" smtClean="0">
                <a:hlinkClick r:id="rId2"/>
              </a:rPr>
              <a:t>f1000research.com/articles/10-1057</a:t>
            </a:r>
            <a:endParaRPr lang="es-ES" dirty="0" smtClean="0"/>
          </a:p>
          <a:p>
            <a:r>
              <a:rPr lang="es-ES" dirty="0"/>
              <a:t>Clasificación del grado (como de anómalas son las células cancerígenas</a:t>
            </a:r>
            <a:r>
              <a:rPr lang="es-ES" dirty="0" smtClean="0"/>
              <a:t>)</a:t>
            </a:r>
          </a:p>
          <a:p>
            <a:r>
              <a:rPr lang="es-ES" dirty="0" smtClean="0"/>
              <a:t>Set de datos público</a:t>
            </a:r>
          </a:p>
          <a:p>
            <a:r>
              <a:rPr lang="es-ES" dirty="0" smtClean="0"/>
              <a:t>Ya se ha </a:t>
            </a:r>
            <a:r>
              <a:rPr lang="es-ES" dirty="0"/>
              <a:t>hecho </a:t>
            </a:r>
            <a:r>
              <a:rPr lang="es-ES" dirty="0" smtClean="0"/>
              <a:t>antes: </a:t>
            </a:r>
            <a:r>
              <a:rPr lang="es-ES" dirty="0" smtClean="0">
                <a:hlinkClick r:id="rId3"/>
              </a:rPr>
              <a:t>https</a:t>
            </a:r>
            <a:r>
              <a:rPr lang="es-ES" dirty="0">
                <a:hlinkClick r:id="rId3"/>
              </a:rPr>
              <a:t>://www.hindawi.com/journals/bmri/2013/175271</a:t>
            </a:r>
            <a:r>
              <a:rPr lang="es-ES" dirty="0" smtClean="0">
                <a:hlinkClick r:id="rId3"/>
              </a:rPr>
              <a:t>/</a:t>
            </a:r>
            <a:endParaRPr lang="es-ES" dirty="0" smtClean="0"/>
          </a:p>
          <a:p>
            <a:pPr marL="0" indent="0">
              <a:buNone/>
            </a:pPr>
            <a:endParaRPr lang="es-ES" dirty="0" smtClean="0"/>
          </a:p>
          <a:p>
            <a:endParaRPr lang="es-ES" dirty="0"/>
          </a:p>
          <a:p>
            <a:pPr marL="0" indent="0">
              <a:buNone/>
            </a:pPr>
            <a:endParaRPr lang="es-ES" dirty="0"/>
          </a:p>
        </p:txBody>
      </p:sp>
    </p:spTree>
    <p:extLst>
      <p:ext uri="{BB962C8B-B14F-4D97-AF65-F5344CB8AC3E}">
        <p14:creationId xmlns:p14="http://schemas.microsoft.com/office/powerpoint/2010/main" val="17149151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1.2.1 Clasificación usando </a:t>
            </a:r>
            <a:r>
              <a:rPr lang="es-ES" dirty="0" err="1" smtClean="0"/>
              <a:t>RNASeq</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28264855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1.1.2 Bases de datos para test</a:t>
            </a:r>
            <a:endParaRPr lang="es-ES" dirty="0"/>
          </a:p>
        </p:txBody>
      </p:sp>
      <p:sp>
        <p:nvSpPr>
          <p:cNvPr id="3" name="Marcador de contenido 2"/>
          <p:cNvSpPr>
            <a:spLocks noGrp="1"/>
          </p:cNvSpPr>
          <p:nvPr>
            <p:ph idx="1"/>
          </p:nvPr>
        </p:nvSpPr>
        <p:spPr/>
        <p:txBody>
          <a:bodyPr>
            <a:normAutofit fontScale="92500" lnSpcReduction="10000"/>
          </a:bodyPr>
          <a:lstStyle/>
          <a:p>
            <a:pPr marL="0" indent="0">
              <a:buNone/>
            </a:pPr>
            <a:r>
              <a:rPr lang="es-ES" dirty="0" smtClean="0"/>
              <a:t>TCIA:</a:t>
            </a:r>
          </a:p>
          <a:p>
            <a:r>
              <a:rPr lang="es-ES" dirty="0" smtClean="0"/>
              <a:t>Proyecto: CPTAC-PDA</a:t>
            </a:r>
          </a:p>
          <a:p>
            <a:r>
              <a:rPr lang="es-ES" dirty="0" smtClean="0"/>
              <a:t>Publico</a:t>
            </a:r>
          </a:p>
          <a:p>
            <a:r>
              <a:rPr lang="es-ES" dirty="0" smtClean="0"/>
              <a:t>Balance:</a:t>
            </a:r>
          </a:p>
          <a:p>
            <a:pPr marL="0" indent="0">
              <a:buNone/>
            </a:pPr>
            <a:r>
              <a:rPr lang="es-ES" dirty="0" smtClean="0"/>
              <a:t>175 Normal </a:t>
            </a:r>
            <a:r>
              <a:rPr lang="es-ES" dirty="0" err="1" smtClean="0"/>
              <a:t>Tissue</a:t>
            </a:r>
            <a:endParaRPr lang="es-ES" dirty="0" smtClean="0"/>
          </a:p>
          <a:p>
            <a:pPr marL="0" indent="0">
              <a:buNone/>
            </a:pPr>
            <a:r>
              <a:rPr lang="es-ES" dirty="0" smtClean="0"/>
              <a:t>382  Tumor </a:t>
            </a:r>
            <a:r>
              <a:rPr lang="es-ES" dirty="0" err="1" smtClean="0"/>
              <a:t>tissue</a:t>
            </a:r>
            <a:endParaRPr lang="es-ES" dirty="0" smtClean="0"/>
          </a:p>
          <a:p>
            <a:pPr marL="0" indent="0">
              <a:buNone/>
            </a:pPr>
            <a:r>
              <a:rPr lang="es-ES" dirty="0" smtClean="0"/>
              <a:t>88 GB</a:t>
            </a:r>
          </a:p>
          <a:p>
            <a:r>
              <a:rPr lang="es-ES" dirty="0" smtClean="0">
                <a:hlinkClick r:id="rId2"/>
              </a:rPr>
              <a:t>URL:https</a:t>
            </a:r>
            <a:r>
              <a:rPr lang="es-ES" dirty="0">
                <a:hlinkClick r:id="rId2"/>
              </a:rPr>
              <a:t>://portal.imaging.datacommons.cancer.gov/explore/filters/?</a:t>
            </a:r>
            <a:r>
              <a:rPr lang="es-ES" dirty="0" smtClean="0">
                <a:hlinkClick r:id="rId2"/>
              </a:rPr>
              <a:t>collection_id=cptac_pda</a:t>
            </a:r>
            <a:r>
              <a:rPr lang="es-ES" dirty="0" smtClean="0"/>
              <a:t/>
            </a:r>
            <a:br>
              <a:rPr lang="es-ES" dirty="0" smtClean="0"/>
            </a:br>
            <a:endParaRPr lang="es-ES" dirty="0"/>
          </a:p>
        </p:txBody>
      </p:sp>
    </p:spTree>
    <p:extLst>
      <p:ext uri="{BB962C8B-B14F-4D97-AF65-F5344CB8AC3E}">
        <p14:creationId xmlns:p14="http://schemas.microsoft.com/office/powerpoint/2010/main" val="10267675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1.2.2 Más bases de datos</a:t>
            </a:r>
            <a:endParaRPr lang="es-ES" dirty="0"/>
          </a:p>
        </p:txBody>
      </p:sp>
      <p:sp>
        <p:nvSpPr>
          <p:cNvPr id="3" name="Marcador de contenido 2"/>
          <p:cNvSpPr>
            <a:spLocks noGrp="1"/>
          </p:cNvSpPr>
          <p:nvPr>
            <p:ph idx="1"/>
          </p:nvPr>
        </p:nvSpPr>
        <p:spPr/>
        <p:txBody>
          <a:bodyPr>
            <a:normAutofit/>
          </a:bodyPr>
          <a:lstStyle/>
          <a:p>
            <a:pPr marL="0" indent="0">
              <a:buNone/>
            </a:pPr>
            <a:r>
              <a:rPr lang="en-US" dirty="0"/>
              <a:t>Pancreatic Tumor and Normal tissue </a:t>
            </a:r>
            <a:r>
              <a:rPr lang="en-US" dirty="0" smtClean="0"/>
              <a:t>samples (GEO)</a:t>
            </a:r>
            <a:endParaRPr lang="es-ES" dirty="0" smtClean="0"/>
          </a:p>
          <a:p>
            <a:r>
              <a:rPr lang="es-ES" dirty="0" smtClean="0"/>
              <a:t>52 </a:t>
            </a:r>
            <a:r>
              <a:rPr lang="es-ES" dirty="0" err="1" smtClean="0"/>
              <a:t>Samples</a:t>
            </a:r>
            <a:r>
              <a:rPr lang="es-ES" dirty="0" smtClean="0"/>
              <a:t>, 17 Normales, 35 </a:t>
            </a:r>
            <a:r>
              <a:rPr lang="es-ES" dirty="0" err="1" smtClean="0"/>
              <a:t>Cancer</a:t>
            </a:r>
            <a:endParaRPr lang="es-ES" dirty="0" smtClean="0"/>
          </a:p>
          <a:p>
            <a:endParaRPr lang="es-ES" dirty="0"/>
          </a:p>
          <a:p>
            <a:pPr marL="0" indent="0">
              <a:buNone/>
            </a:pPr>
            <a:r>
              <a:rPr lang="es-ES" dirty="0"/>
              <a:t>https://www.ncbi.nlm.nih.gov/sites/GDSbrowser?acc=GDS4102</a:t>
            </a:r>
            <a:endParaRPr lang="es-ES" dirty="0" smtClean="0"/>
          </a:p>
          <a:p>
            <a:endParaRPr lang="es-ES" dirty="0"/>
          </a:p>
        </p:txBody>
      </p:sp>
    </p:spTree>
    <p:extLst>
      <p:ext uri="{BB962C8B-B14F-4D97-AF65-F5344CB8AC3E}">
        <p14:creationId xmlns:p14="http://schemas.microsoft.com/office/powerpoint/2010/main" val="37275972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1.2.5 Fusión de ficheros </a:t>
            </a:r>
            <a:r>
              <a:rPr lang="es-ES" dirty="0" err="1" smtClean="0"/>
              <a:t>count</a:t>
            </a:r>
            <a:r>
              <a:rPr lang="es-ES" dirty="0" smtClean="0"/>
              <a:t> y </a:t>
            </a:r>
            <a:r>
              <a:rPr lang="es-ES" dirty="0" err="1" smtClean="0"/>
              <a:t>bam</a:t>
            </a:r>
            <a:endParaRPr lang="es-ES" dirty="0"/>
          </a:p>
        </p:txBody>
      </p:sp>
      <p:sp>
        <p:nvSpPr>
          <p:cNvPr id="3" name="Marcador de contenido 2"/>
          <p:cNvSpPr>
            <a:spLocks noGrp="1"/>
          </p:cNvSpPr>
          <p:nvPr>
            <p:ph idx="1"/>
          </p:nvPr>
        </p:nvSpPr>
        <p:spPr/>
        <p:txBody>
          <a:bodyPr/>
          <a:lstStyle/>
          <a:p>
            <a:r>
              <a:rPr lang="en-US" dirty="0" smtClean="0"/>
              <a:t>“Yes</a:t>
            </a:r>
            <a:r>
              <a:rPr lang="en-US" dirty="0"/>
              <a:t>, you are combining completely different experiments here, batch effects are almost certainly dominating any biological differences here. I doubt that this can meaningfully be corrected since you only have a single dataset with </a:t>
            </a:r>
            <a:r>
              <a:rPr lang="en-US" dirty="0" err="1"/>
              <a:t>normals</a:t>
            </a:r>
            <a:r>
              <a:rPr lang="en-US" dirty="0"/>
              <a:t>, therefore standard batch correction methods do not apply here. I'd just focus your DE analysis on this dataset. I realize that it is tempting to include more samples to have greater power but in situations like this that does more harm than good</a:t>
            </a:r>
            <a:r>
              <a:rPr lang="en-US" dirty="0" smtClean="0"/>
              <a:t>.”</a:t>
            </a:r>
          </a:p>
          <a:p>
            <a:pPr marL="0" indent="0">
              <a:buNone/>
            </a:pPr>
            <a:r>
              <a:rPr lang="es-ES" dirty="0">
                <a:hlinkClick r:id="rId2"/>
              </a:rPr>
              <a:t>https://support.bioconductor.org/p/133724</a:t>
            </a:r>
            <a:r>
              <a:rPr lang="es-ES" dirty="0" smtClean="0">
                <a:hlinkClick r:id="rId2"/>
              </a:rPr>
              <a:t>/</a:t>
            </a:r>
            <a:endParaRPr lang="es-ES" dirty="0" smtClean="0"/>
          </a:p>
          <a:p>
            <a:pPr marL="0" indent="0">
              <a:buNone/>
            </a:pPr>
            <a:endParaRPr lang="es-ES" dirty="0"/>
          </a:p>
        </p:txBody>
      </p:sp>
    </p:spTree>
    <p:extLst>
      <p:ext uri="{BB962C8B-B14F-4D97-AF65-F5344CB8AC3E}">
        <p14:creationId xmlns:p14="http://schemas.microsoft.com/office/powerpoint/2010/main" val="1534282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Predicción de estadio con imágenes</a:t>
            </a:r>
            <a:endParaRPr lang="es-ES" dirty="0"/>
          </a:p>
        </p:txBody>
      </p:sp>
      <p:sp>
        <p:nvSpPr>
          <p:cNvPr id="3" name="Marcador de contenido 2"/>
          <p:cNvSpPr>
            <a:spLocks noGrp="1"/>
          </p:cNvSpPr>
          <p:nvPr>
            <p:ph idx="1"/>
          </p:nvPr>
        </p:nvSpPr>
        <p:spPr>
          <a:xfrm>
            <a:off x="838200" y="1825625"/>
            <a:ext cx="3357282" cy="4351338"/>
          </a:xfrm>
        </p:spPr>
        <p:txBody>
          <a:bodyPr/>
          <a:lstStyle/>
          <a:p>
            <a:r>
              <a:rPr lang="es-ES" dirty="0" smtClean="0"/>
              <a:t>Toda la bibliografía usa datos clínicos, CT </a:t>
            </a:r>
            <a:r>
              <a:rPr lang="es-ES" dirty="0" err="1" smtClean="0"/>
              <a:t>scans</a:t>
            </a:r>
            <a:r>
              <a:rPr lang="es-ES" dirty="0" smtClean="0"/>
              <a:t>, resonancias magnéticas</a:t>
            </a:r>
          </a:p>
          <a:p>
            <a:pPr marL="0" indent="0">
              <a:buNone/>
            </a:pPr>
            <a:endParaRPr lang="es-ES" dirty="0" smtClean="0"/>
          </a:p>
          <a:p>
            <a:pPr marL="0" indent="0">
              <a:buNone/>
            </a:pPr>
            <a:r>
              <a:rPr lang="es-ES" dirty="0" smtClean="0"/>
              <a:t>Resultados 10CV</a:t>
            </a:r>
            <a:endParaRPr lang="es-ES" dirty="0"/>
          </a:p>
          <a:p>
            <a:r>
              <a:rPr lang="es-ES" dirty="0" smtClean="0"/>
              <a:t>ACC 0.624</a:t>
            </a:r>
          </a:p>
          <a:p>
            <a:r>
              <a:rPr lang="es-ES" dirty="0" smtClean="0"/>
              <a:t>F1 0.311</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442" y="1825625"/>
            <a:ext cx="5533174" cy="3960906"/>
          </a:xfrm>
          <a:prstGeom prst="rect">
            <a:avLst/>
          </a:prstGeom>
        </p:spPr>
      </p:pic>
    </p:spTree>
    <p:extLst>
      <p:ext uri="{BB962C8B-B14F-4D97-AF65-F5344CB8AC3E}">
        <p14:creationId xmlns:p14="http://schemas.microsoft.com/office/powerpoint/2010/main" val="14044920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1.1.2 Set </a:t>
            </a:r>
            <a:r>
              <a:rPr lang="es-ES" dirty="0"/>
              <a:t>de datos externos para test</a:t>
            </a:r>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15078208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077392"/>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19/09/22</a:t>
            </a:r>
            <a:endParaRPr lang="es-ES" dirty="0"/>
          </a:p>
        </p:txBody>
      </p:sp>
    </p:spTree>
    <p:extLst>
      <p:ext uri="{BB962C8B-B14F-4D97-AF65-F5344CB8AC3E}">
        <p14:creationId xmlns:p14="http://schemas.microsoft.com/office/powerpoint/2010/main" val="25230503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Set de datos TCIA</a:t>
            </a:r>
            <a:endParaRPr lang="es-ES" dirty="0"/>
          </a:p>
        </p:txBody>
      </p:sp>
      <p:sp>
        <p:nvSpPr>
          <p:cNvPr id="3" name="Marcador de contenido 2"/>
          <p:cNvSpPr>
            <a:spLocks noGrp="1"/>
          </p:cNvSpPr>
          <p:nvPr>
            <p:ph idx="1"/>
          </p:nvPr>
        </p:nvSpPr>
        <p:spPr/>
        <p:txBody>
          <a:bodyPr/>
          <a:lstStyle/>
          <a:p>
            <a:r>
              <a:rPr lang="es-ES" dirty="0" err="1"/>
              <a:t>RNASeq</a:t>
            </a:r>
            <a:r>
              <a:rPr lang="es-ES" dirty="0"/>
              <a:t> Tumor </a:t>
            </a:r>
            <a:r>
              <a:rPr lang="es-ES" dirty="0" err="1"/>
              <a:t>Tissue</a:t>
            </a:r>
            <a:r>
              <a:rPr lang="es-ES" dirty="0"/>
              <a:t> </a:t>
            </a:r>
            <a:r>
              <a:rPr lang="es-ES" dirty="0" err="1"/>
              <a:t>Samples</a:t>
            </a:r>
            <a:r>
              <a:rPr lang="es-ES" dirty="0"/>
              <a:t>: 228 </a:t>
            </a:r>
            <a:endParaRPr lang="es-ES" dirty="0" smtClean="0"/>
          </a:p>
          <a:p>
            <a:r>
              <a:rPr lang="es-ES" dirty="0" err="1" smtClean="0"/>
              <a:t>RNASeq</a:t>
            </a:r>
            <a:r>
              <a:rPr lang="es-ES" dirty="0" smtClean="0"/>
              <a:t> </a:t>
            </a:r>
            <a:r>
              <a:rPr lang="es-ES" dirty="0"/>
              <a:t>Normal </a:t>
            </a:r>
            <a:r>
              <a:rPr lang="es-ES" dirty="0" err="1"/>
              <a:t>Tissue</a:t>
            </a:r>
            <a:r>
              <a:rPr lang="es-ES" dirty="0"/>
              <a:t> </a:t>
            </a:r>
            <a:r>
              <a:rPr lang="es-ES" dirty="0" err="1"/>
              <a:t>Samples</a:t>
            </a:r>
            <a:r>
              <a:rPr lang="es-ES" dirty="0"/>
              <a:t>: 52 </a:t>
            </a:r>
            <a:endParaRPr lang="es-ES" dirty="0" smtClean="0"/>
          </a:p>
          <a:p>
            <a:endParaRPr lang="es-ES" dirty="0" smtClean="0"/>
          </a:p>
          <a:p>
            <a:r>
              <a:rPr lang="es-ES" dirty="0" smtClean="0"/>
              <a:t>WSI </a:t>
            </a:r>
            <a:r>
              <a:rPr lang="es-ES" dirty="0"/>
              <a:t>Tumor </a:t>
            </a:r>
            <a:r>
              <a:rPr lang="es-ES" dirty="0" err="1"/>
              <a:t>Tissue</a:t>
            </a:r>
            <a:r>
              <a:rPr lang="es-ES" dirty="0"/>
              <a:t> </a:t>
            </a:r>
            <a:r>
              <a:rPr lang="es-ES" dirty="0" err="1"/>
              <a:t>Samples</a:t>
            </a:r>
            <a:r>
              <a:rPr lang="es-ES" dirty="0"/>
              <a:t>: 382 </a:t>
            </a:r>
            <a:endParaRPr lang="es-ES" dirty="0" smtClean="0"/>
          </a:p>
          <a:p>
            <a:r>
              <a:rPr lang="es-ES" dirty="0" smtClean="0"/>
              <a:t>WSI </a:t>
            </a:r>
            <a:r>
              <a:rPr lang="es-ES" dirty="0"/>
              <a:t>Normal </a:t>
            </a:r>
            <a:r>
              <a:rPr lang="es-ES" dirty="0" err="1"/>
              <a:t>Tissue</a:t>
            </a:r>
            <a:r>
              <a:rPr lang="es-ES" dirty="0"/>
              <a:t> </a:t>
            </a:r>
            <a:r>
              <a:rPr lang="es-ES" dirty="0" err="1"/>
              <a:t>Samples</a:t>
            </a:r>
            <a:r>
              <a:rPr lang="es-ES" dirty="0"/>
              <a:t>: 175 </a:t>
            </a:r>
            <a:endParaRPr lang="es-ES" dirty="0" smtClean="0"/>
          </a:p>
          <a:p>
            <a:endParaRPr lang="es-ES" dirty="0" smtClean="0"/>
          </a:p>
          <a:p>
            <a:r>
              <a:rPr lang="es-ES" dirty="0" err="1" smtClean="0"/>
              <a:t>WSI+RNASeq</a:t>
            </a:r>
            <a:r>
              <a:rPr lang="es-ES" dirty="0" smtClean="0"/>
              <a:t> </a:t>
            </a:r>
            <a:r>
              <a:rPr lang="es-ES" dirty="0"/>
              <a:t>Tumor </a:t>
            </a:r>
            <a:r>
              <a:rPr lang="es-ES" dirty="0" err="1"/>
              <a:t>Tissue</a:t>
            </a:r>
            <a:r>
              <a:rPr lang="es-ES" dirty="0"/>
              <a:t> </a:t>
            </a:r>
            <a:r>
              <a:rPr lang="es-ES" dirty="0" err="1"/>
              <a:t>Samples</a:t>
            </a:r>
            <a:r>
              <a:rPr lang="es-ES" dirty="0"/>
              <a:t>: </a:t>
            </a:r>
            <a:r>
              <a:rPr lang="es-ES" dirty="0" smtClean="0"/>
              <a:t>146</a:t>
            </a:r>
          </a:p>
          <a:p>
            <a:r>
              <a:rPr lang="es-ES" dirty="0" smtClean="0"/>
              <a:t> </a:t>
            </a:r>
            <a:r>
              <a:rPr lang="es-ES" dirty="0" err="1"/>
              <a:t>WSI+RNASeq</a:t>
            </a:r>
            <a:r>
              <a:rPr lang="es-ES" dirty="0"/>
              <a:t> Normal </a:t>
            </a:r>
            <a:r>
              <a:rPr lang="es-ES" dirty="0" err="1"/>
              <a:t>Tissue</a:t>
            </a:r>
            <a:r>
              <a:rPr lang="es-ES" dirty="0"/>
              <a:t> </a:t>
            </a:r>
            <a:r>
              <a:rPr lang="es-ES" dirty="0" err="1"/>
              <a:t>Samples</a:t>
            </a:r>
            <a:r>
              <a:rPr lang="es-ES" dirty="0"/>
              <a:t>: 39</a:t>
            </a:r>
          </a:p>
        </p:txBody>
      </p:sp>
    </p:spTree>
    <p:extLst>
      <p:ext uri="{BB962C8B-B14F-4D97-AF65-F5344CB8AC3E}">
        <p14:creationId xmlns:p14="http://schemas.microsoft.com/office/powerpoint/2010/main" val="31751809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36663</TotalTime>
  <Words>3407</Words>
  <Application>Microsoft Office PowerPoint</Application>
  <PresentationFormat>Panorámica</PresentationFormat>
  <Paragraphs>668</Paragraphs>
  <Slides>113</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113</vt:i4>
      </vt:variant>
    </vt:vector>
  </HeadingPairs>
  <TitlesOfParts>
    <vt:vector size="119" baseType="lpstr">
      <vt:lpstr>Arial</vt:lpstr>
      <vt:lpstr>Calibri</vt:lpstr>
      <vt:lpstr>Calibri Light</vt:lpstr>
      <vt:lpstr>Cambria Math</vt:lpstr>
      <vt:lpstr>Tema de Office</vt:lpstr>
      <vt:lpstr>Acrobat Document</vt:lpstr>
      <vt:lpstr>Fusión de datos heterogéneos</vt:lpstr>
      <vt:lpstr>TCGA-PAAD</vt:lpstr>
      <vt:lpstr>TCGA-PAAD (Ductal neoplasm)</vt:lpstr>
      <vt:lpstr>TCGA-PAAD (Ductal neoplasm)</vt:lpstr>
      <vt:lpstr>TCGA-PAAD (Carcinoma)</vt:lpstr>
      <vt:lpstr>Bibliografía para páncreas y ML  </vt:lpstr>
      <vt:lpstr>Bibliografía para páncreas y ML  </vt:lpstr>
      <vt:lpstr>Bibliografía para páncreas y ML  </vt:lpstr>
      <vt:lpstr>Conclusiones</vt:lpstr>
      <vt:lpstr>Preprocesamiento de WSI</vt:lpstr>
      <vt:lpstr>Preprocesamiento de WSI</vt:lpstr>
      <vt:lpstr>Preprocesamiento de WSI</vt:lpstr>
      <vt:lpstr>Fusión de datos heterogéneos: </vt:lpstr>
      <vt:lpstr>Preprocesamiento de WSI</vt:lpstr>
      <vt:lpstr>Preprocesamiento de WSI</vt:lpstr>
      <vt:lpstr>Preprocesamiento de WSI</vt:lpstr>
      <vt:lpstr>Fusión de datos heterogéneos: </vt:lpstr>
      <vt:lpstr>Fusión de información</vt:lpstr>
      <vt:lpstr>Fusión de información</vt:lpstr>
      <vt:lpstr>Early fusion</vt:lpstr>
      <vt:lpstr>Early fusion</vt:lpstr>
      <vt:lpstr>Clasificación binaria</vt:lpstr>
      <vt:lpstr>Pruebas entrenamiento patch-wise</vt:lpstr>
      <vt:lpstr>Pruebas entrenamiento patch-wise</vt:lpstr>
      <vt:lpstr>Pruebas entrenamiento patch-wise</vt:lpstr>
      <vt:lpstr>Entrenamiento patch-wise</vt:lpstr>
      <vt:lpstr>10 CV Estratificado CASE WISE</vt:lpstr>
      <vt:lpstr>Obtener el set de patches entero</vt:lpstr>
      <vt:lpstr>Fusión de datos heterogéneos: </vt:lpstr>
      <vt:lpstr>Cambio del data pipeline</vt:lpstr>
      <vt:lpstr>Entrenamiento con fine tuning y 10CV</vt:lpstr>
      <vt:lpstr>Entrenamiento con fine tuning y 10CV</vt:lpstr>
      <vt:lpstr>Modificar el data pipeline para poder albergar más datos</vt:lpstr>
      <vt:lpstr>Preguntas</vt:lpstr>
      <vt:lpstr>Probability fusion usando F1 para los pesos</vt:lpstr>
      <vt:lpstr>Fusión de datos heterogéneos: </vt:lpstr>
      <vt:lpstr>Preprocesamiento</vt:lpstr>
      <vt:lpstr>Curvas de aprendizaje para todos los datos 90% train 10% val</vt:lpstr>
      <vt:lpstr>Balance de los datos </vt:lpstr>
      <vt:lpstr>Overfitting</vt:lpstr>
      <vt:lpstr>Validation set no representativo</vt:lpstr>
      <vt:lpstr>Val set no representativo</vt:lpstr>
      <vt:lpstr>Problema</vt:lpstr>
      <vt:lpstr>Primer resultado</vt:lpstr>
      <vt:lpstr>Resultados en validation y train</vt:lpstr>
      <vt:lpstr>Clasificador case-wise</vt:lpstr>
      <vt:lpstr>Matriz de confusión</vt:lpstr>
      <vt:lpstr>ROC</vt:lpstr>
      <vt:lpstr>Casos de interés</vt:lpstr>
      <vt:lpstr>Casos de interés</vt:lpstr>
      <vt:lpstr>Por que baja tanto el accuracy de patch-wise a image-wise </vt:lpstr>
      <vt:lpstr>Confundido los image_id y los case_id</vt:lpstr>
      <vt:lpstr>Siguientes pasos</vt:lpstr>
      <vt:lpstr>Fusión de datos heterogéneos: </vt:lpstr>
      <vt:lpstr>Problema: Falta de datos</vt:lpstr>
      <vt:lpstr>TGCA: READ-COAD</vt:lpstr>
      <vt:lpstr>Problema</vt:lpstr>
      <vt:lpstr>Fusión de datos heterogéneos: </vt:lpstr>
      <vt:lpstr>Entrenamiento GDC+GTEx (WSI)</vt:lpstr>
      <vt:lpstr>Entrenamiento Patch-Wise</vt:lpstr>
      <vt:lpstr>Test, Sample-Wise</vt:lpstr>
      <vt:lpstr>Resultados 10CV</vt:lpstr>
      <vt:lpstr>Problemas</vt:lpstr>
      <vt:lpstr>Fusión de datos heterogéneos: </vt:lpstr>
      <vt:lpstr>Resumen:</vt:lpstr>
      <vt:lpstr>Problema A: (WSI)</vt:lpstr>
      <vt:lpstr>Problema A: (RNASeq)</vt:lpstr>
      <vt:lpstr>Resultados en el paper:</vt:lpstr>
      <vt:lpstr>Problema A: (RNASeq)</vt:lpstr>
      <vt:lpstr>PCA RNASeq</vt:lpstr>
      <vt:lpstr>PCA RNASeq</vt:lpstr>
      <vt:lpstr>Resumen problema A</vt:lpstr>
      <vt:lpstr>Procesamiento de los datos crudos GDC</vt:lpstr>
      <vt:lpstr>Problema B:</vt:lpstr>
      <vt:lpstr>Problema B:</vt:lpstr>
      <vt:lpstr>Posibles soluciones</vt:lpstr>
      <vt:lpstr>Enlaces de interés</vt:lpstr>
      <vt:lpstr>Posibles rutas</vt:lpstr>
      <vt:lpstr>1. Diferencia de rendimiento entre GDC y GTEX</vt:lpstr>
      <vt:lpstr>1. Diferencia de rendimiento entre GDC y GTEX</vt:lpstr>
      <vt:lpstr>1. Diferencia de rendimiento entre GDC y GTEX</vt:lpstr>
      <vt:lpstr>2. Son públicos los modelos y los datos?</vt:lpstr>
      <vt:lpstr>Resultados Hao Fu et al.</vt:lpstr>
      <vt:lpstr>3. Predicción de estadio con imágenes</vt:lpstr>
      <vt:lpstr>Fusión de datos heterogéneos: </vt:lpstr>
      <vt:lpstr>Posibles Rutas</vt:lpstr>
      <vt:lpstr>1.1 Rendimiento Imágenes GDC vs GDC+GTEX </vt:lpstr>
      <vt:lpstr>1.1 Rendimiento Imágenes GDC vs GDC+GTEX </vt:lpstr>
      <vt:lpstr>1.1.1 Bibliografía Clasificación WSI cáncer de páncreas</vt:lpstr>
      <vt:lpstr>1.1.1 Bibliografía WSI cáncer de páncreas</vt:lpstr>
      <vt:lpstr>1.1.1 Bibliografía WSI cáncer de páncreas</vt:lpstr>
      <vt:lpstr>1.2.1 Clasificación usando RNASeq</vt:lpstr>
      <vt:lpstr>1.1.2 Bases de datos para test</vt:lpstr>
      <vt:lpstr>1.2.2 Más bases de datos</vt:lpstr>
      <vt:lpstr>1.2.5 Fusión de ficheros count y bam</vt:lpstr>
      <vt:lpstr>2. Predicción de estadio con imágenes</vt:lpstr>
      <vt:lpstr>1.1.2 Set de datos externos para test</vt:lpstr>
      <vt:lpstr>Fusión de datos heterogéneos: </vt:lpstr>
      <vt:lpstr>Set de datos TCIA</vt:lpstr>
      <vt:lpstr>Resultado TCIA imágenes</vt:lpstr>
      <vt:lpstr>Resultado en 6 de los splits</vt:lpstr>
      <vt:lpstr>Resultados TCIA RNASeq</vt:lpstr>
      <vt:lpstr>Preguntas</vt:lpstr>
      <vt:lpstr>Resumen</vt:lpstr>
      <vt:lpstr>Resumen</vt:lpstr>
      <vt:lpstr>Resumen</vt:lpstr>
      <vt:lpstr>Resumen</vt:lpstr>
      <vt:lpstr>C3. 1. Bibliografía Clasificación WSI cáncer de páncreas</vt:lpstr>
      <vt:lpstr>C3. 3. a) Resultados test externo (GDC+GTEX)</vt:lpstr>
      <vt:lpstr>C3. 3. a) Resultados test externo WSI(GTEX)</vt:lpstr>
      <vt:lpstr>C4. 1. Bibliografía clasificación RNASeq</vt:lpstr>
      <vt:lpstr>C4. 2. Bases de datos RNASeq</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Fusión de datos heterogéneos</dc:title>
  <dc:creator>Windows User</dc:creator>
  <cp:lastModifiedBy>Alejandro</cp:lastModifiedBy>
  <cp:revision>255</cp:revision>
  <dcterms:created xsi:type="dcterms:W3CDTF">2022-04-25T08:12:57Z</dcterms:created>
  <dcterms:modified xsi:type="dcterms:W3CDTF">2022-09-27T11:25:39Z</dcterms:modified>
</cp:coreProperties>
</file>