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67" r:id="rId14"/>
    <p:sldId id="271" r:id="rId15"/>
    <p:sldId id="273" r:id="rId16"/>
    <p:sldId id="272" r:id="rId17"/>
    <p:sldId id="274" r:id="rId18"/>
    <p:sldId id="277" r:id="rId19"/>
    <p:sldId id="275" r:id="rId20"/>
    <p:sldId id="276" r:id="rId21"/>
    <p:sldId id="281" r:id="rId22"/>
    <p:sldId id="282" r:id="rId23"/>
    <p:sldId id="279" r:id="rId24"/>
    <p:sldId id="283" r:id="rId25"/>
    <p:sldId id="280" r:id="rId26"/>
    <p:sldId id="278" r:id="rId2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activeX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11/05/2022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623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11/05/2022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981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11/05/2022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719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11/05/2022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278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11/05/2022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525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11/05/2022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969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11/05/2022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832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11/05/2022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175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11/05/2022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96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11/05/2022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7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971E-1CC9-4B1B-B84A-56D45306C128}" type="datetimeFigureOut">
              <a:rPr lang="es-ES" smtClean="0"/>
              <a:t>11/05/2022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82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6971E-1CC9-4B1B-B84A-56D45306C128}" type="datetimeFigureOut">
              <a:rPr lang="es-ES" smtClean="0"/>
              <a:t>11/05/2022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B213-1F13-484E-B284-A2F9942B48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17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978-3-030-88163-4_29" TargetMode="External"/><Relationship Id="rId2" Type="http://schemas.openxmlformats.org/officeDocument/2006/relationships/hyperlink" Target="https://ieeexplore.ieee.org/abstract/document/839616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7031151/#:~:text=Pancreatic%20ductal%20adenocarcinoma%20(PDAC)%20is%20a%20highly%20aggressive%20lethal%20malignancy,90%25%20of%20pancreatic%20cancer%20cases.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.xml"/><Relationship Id="rId7" Type="http://schemas.openxmlformats.org/officeDocument/2006/relationships/image" Target="../media/image1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control" Target="../activeX/activeX4.xml"/><Relationship Id="rId4" Type="http://schemas.openxmlformats.org/officeDocument/2006/relationships/control" Target="../activeX/activeX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ubmed.ncbi.nlm.nih.gov/31992588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1424390320306153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8-020-76025-1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Fusión de datos heterogéneos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224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Preprocesamiento</a:t>
            </a:r>
            <a:r>
              <a:rPr lang="es-ES" dirty="0" smtClean="0"/>
              <a:t> de WSI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55648"/>
            <a:ext cx="9144000" cy="3502152"/>
          </a:xfrm>
        </p:spPr>
        <p:txBody>
          <a:bodyPr>
            <a:normAutofit/>
          </a:bodyPr>
          <a:lstStyle/>
          <a:p>
            <a:r>
              <a:rPr lang="es-ES" dirty="0" smtClean="0"/>
              <a:t>- Ningún paquete dedicado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Algunas imágenes tienen una resolución máxima de </a:t>
            </a:r>
            <a:r>
              <a:rPr lang="es-ES" dirty="0"/>
              <a:t>x</a:t>
            </a:r>
            <a:r>
              <a:rPr lang="es-ES" dirty="0" smtClean="0"/>
              <a:t>40 otras x20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Al tener distintas resoluciones se hace imposible hacer tiles del mismo tamaño…</a:t>
            </a:r>
          </a:p>
          <a:p>
            <a:r>
              <a:rPr lang="es-ES" dirty="0" smtClean="0"/>
              <a:t>Soluciones: Usar </a:t>
            </a:r>
            <a:r>
              <a:rPr lang="es-ES" dirty="0" err="1" smtClean="0"/>
              <a:t>openslide</a:t>
            </a:r>
            <a:endParaRPr lang="es-ES" dirty="0" smtClean="0"/>
          </a:p>
          <a:p>
            <a:pPr marL="342900" indent="-342900">
              <a:buFontTx/>
              <a:buChar char="-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01339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Preprocesamiento</a:t>
            </a:r>
            <a:r>
              <a:rPr lang="es-ES" dirty="0" smtClean="0"/>
              <a:t> de WSI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55648"/>
            <a:ext cx="9144000" cy="350215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s-ES" dirty="0" smtClean="0"/>
              <a:t>Consigo instalar </a:t>
            </a:r>
            <a:r>
              <a:rPr lang="es-ES" dirty="0" err="1" smtClean="0"/>
              <a:t>Openslide</a:t>
            </a:r>
            <a:endParaRPr lang="es-ES" dirty="0"/>
          </a:p>
          <a:p>
            <a:pPr marL="342900" indent="-342900">
              <a:buFontTx/>
              <a:buChar char="-"/>
            </a:pPr>
            <a:r>
              <a:rPr lang="es-ES" dirty="0" smtClean="0"/>
              <a:t>Dividir en </a:t>
            </a:r>
            <a:r>
              <a:rPr lang="es-ES" dirty="0" err="1" smtClean="0"/>
              <a:t>patches</a:t>
            </a:r>
            <a:r>
              <a:rPr lang="es-ES" dirty="0" smtClean="0"/>
              <a:t> y seleccionar los que no son de fondo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Si la validación cruzada es por casos, como sabemos que están bien divididos???</a:t>
            </a:r>
          </a:p>
          <a:p>
            <a:pPr marL="342900" indent="-342900">
              <a:buFontTx/>
              <a:buChar char="-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8997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Preprocesamiento</a:t>
            </a:r>
            <a:r>
              <a:rPr lang="es-ES" dirty="0" smtClean="0"/>
              <a:t> de WSI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s-ES" dirty="0" smtClean="0"/>
              <a:t>Usando </a:t>
            </a:r>
            <a:r>
              <a:rPr lang="es-ES" dirty="0" err="1" smtClean="0"/>
              <a:t>large</a:t>
            </a:r>
            <a:r>
              <a:rPr lang="es-ES" dirty="0" smtClean="0"/>
              <a:t> </a:t>
            </a:r>
            <a:r>
              <a:rPr lang="es-ES" dirty="0" err="1" smtClean="0"/>
              <a:t>image</a:t>
            </a:r>
            <a:r>
              <a:rPr lang="es-ES" dirty="0" smtClean="0"/>
              <a:t> se puede especificar la magnificación deseada en este caso x20</a:t>
            </a:r>
          </a:p>
          <a:p>
            <a:pPr>
              <a:buFontTx/>
              <a:buChar char="-"/>
            </a:pPr>
            <a:r>
              <a:rPr lang="es-ES" dirty="0" smtClean="0"/>
              <a:t>Se cogen tiles de 500X500 similar a los de paco (?), me parece muchos datos, bajar resolución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338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/>
              <a:t>Fusión de datos </a:t>
            </a:r>
            <a:r>
              <a:rPr lang="es-ES" dirty="0" smtClean="0"/>
              <a:t>heterogéneos: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55648"/>
            <a:ext cx="9144000" cy="3502152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06/05/22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214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Preprocesamiento</a:t>
            </a:r>
            <a:r>
              <a:rPr lang="es-ES" dirty="0"/>
              <a:t> de WSI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Usando </a:t>
            </a:r>
            <a:r>
              <a:rPr lang="es-ES" dirty="0" err="1" smtClean="0"/>
              <a:t>Openslide</a:t>
            </a:r>
            <a:r>
              <a:rPr lang="es-ES" dirty="0" smtClean="0"/>
              <a:t> y </a:t>
            </a:r>
            <a:r>
              <a:rPr lang="es-ES" dirty="0" err="1" smtClean="0"/>
              <a:t>Large_Image</a:t>
            </a:r>
            <a:r>
              <a:rPr lang="es-ES" dirty="0" smtClean="0"/>
              <a:t>: </a:t>
            </a:r>
            <a:r>
              <a:rPr lang="es-ES" dirty="0" err="1" smtClean="0"/>
              <a:t>magnification</a:t>
            </a:r>
            <a:r>
              <a:rPr lang="es-ES" dirty="0" smtClean="0"/>
              <a:t> = 20</a:t>
            </a:r>
          </a:p>
          <a:p>
            <a:r>
              <a:rPr lang="es-ES" dirty="0" smtClean="0"/>
              <a:t>Generar las clases con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hot</a:t>
            </a:r>
            <a:r>
              <a:rPr lang="es-ES" dirty="0"/>
              <a:t> </a:t>
            </a:r>
            <a:r>
              <a:rPr lang="es-ES" dirty="0" err="1" smtClean="0"/>
              <a:t>encoder</a:t>
            </a:r>
            <a:endParaRPr lang="es-ES" dirty="0" smtClean="0"/>
          </a:p>
          <a:p>
            <a:r>
              <a:rPr lang="es-ES" dirty="0" smtClean="0"/>
              <a:t>Duda:</a:t>
            </a:r>
          </a:p>
          <a:p>
            <a:pPr marL="0" indent="0">
              <a:buNone/>
            </a:pPr>
            <a:r>
              <a:rPr lang="es-ES" dirty="0" smtClean="0"/>
              <a:t>Donde se encuentra la </a:t>
            </a:r>
            <a:r>
              <a:rPr lang="es-ES" dirty="0" err="1" smtClean="0"/>
              <a:t>info</a:t>
            </a:r>
            <a:r>
              <a:rPr lang="es-ES" dirty="0" smtClean="0"/>
              <a:t> del tipo de cáncer? Datos clínicos?</a:t>
            </a:r>
          </a:p>
          <a:p>
            <a:pPr marL="0" indent="0">
              <a:buNone/>
            </a:pPr>
            <a:r>
              <a:rPr lang="es-ES" dirty="0" smtClean="0"/>
              <a:t> </a:t>
            </a:r>
            <a:r>
              <a:rPr lang="es-ES" dirty="0" err="1" smtClean="0"/>
              <a:t>duct</a:t>
            </a:r>
            <a:r>
              <a:rPr lang="es-ES" dirty="0" smtClean="0"/>
              <a:t> </a:t>
            </a:r>
            <a:r>
              <a:rPr lang="es-ES" dirty="0"/>
              <a:t>= ["</a:t>
            </a:r>
            <a:r>
              <a:rPr lang="es-ES" dirty="0" err="1"/>
              <a:t>Infiltrating</a:t>
            </a:r>
            <a:r>
              <a:rPr lang="es-ES" dirty="0"/>
              <a:t> </a:t>
            </a:r>
            <a:r>
              <a:rPr lang="es-ES" dirty="0" err="1"/>
              <a:t>duct</a:t>
            </a:r>
            <a:r>
              <a:rPr lang="es-ES" dirty="0"/>
              <a:t> </a:t>
            </a:r>
            <a:r>
              <a:rPr lang="es-ES" dirty="0" smtClean="0"/>
              <a:t>carcinoma“]</a:t>
            </a:r>
          </a:p>
          <a:p>
            <a:pPr marL="0" indent="0">
              <a:buNone/>
            </a:pPr>
            <a:r>
              <a:rPr lang="es-ES" dirty="0"/>
              <a:t> 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 smtClean="0"/>
              <a:t>carc</a:t>
            </a:r>
            <a:r>
              <a:rPr lang="es-ES" dirty="0" smtClean="0"/>
              <a:t> </a:t>
            </a:r>
            <a:r>
              <a:rPr lang="es-ES" dirty="0"/>
              <a:t>= ["</a:t>
            </a:r>
            <a:r>
              <a:rPr lang="es-ES" dirty="0" err="1"/>
              <a:t>Adenocarcinoma</a:t>
            </a:r>
            <a:r>
              <a:rPr lang="es-ES" dirty="0" err="1" smtClean="0"/>
              <a:t>","</a:t>
            </a:r>
            <a:r>
              <a:rPr lang="es-ES" dirty="0" err="1"/>
              <a:t>Adenocarcinoma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mixed</a:t>
            </a:r>
            <a:r>
              <a:rPr lang="es-ES" dirty="0"/>
              <a:t> </a:t>
            </a:r>
            <a:r>
              <a:rPr lang="es-ES" dirty="0" err="1"/>
              <a:t>subtypes</a:t>
            </a:r>
            <a:r>
              <a:rPr lang="es-ES" dirty="0" smtClean="0"/>
              <a:t>", "</a:t>
            </a:r>
            <a:r>
              <a:rPr lang="es-ES" dirty="0" err="1"/>
              <a:t>Neuroendocrine</a:t>
            </a:r>
            <a:r>
              <a:rPr lang="es-ES" dirty="0"/>
              <a:t> carcinoma</a:t>
            </a:r>
            <a:r>
              <a:rPr lang="es-ES" dirty="0" smtClean="0"/>
              <a:t>"]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Los </a:t>
            </a:r>
            <a:r>
              <a:rPr lang="es-ES" dirty="0" err="1" smtClean="0"/>
              <a:t>case_id</a:t>
            </a:r>
            <a:r>
              <a:rPr lang="es-ES" dirty="0" smtClean="0"/>
              <a:t> de </a:t>
            </a:r>
            <a:r>
              <a:rPr lang="es-ES" dirty="0" err="1" smtClean="0"/>
              <a:t>clinical</a:t>
            </a:r>
            <a:r>
              <a:rPr lang="es-ES" dirty="0" smtClean="0"/>
              <a:t> no coinciden con los de las imágenes.</a:t>
            </a: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0219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Preprocesamiento</a:t>
            </a:r>
            <a:r>
              <a:rPr lang="es-ES" dirty="0" smtClean="0"/>
              <a:t> de WSI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Solución: Descargarme los datos por separado</a:t>
            </a:r>
          </a:p>
          <a:p>
            <a:pPr>
              <a:buFontTx/>
              <a:buChar char="-"/>
            </a:pPr>
            <a:r>
              <a:rPr lang="es-ES" dirty="0" smtClean="0"/>
              <a:t>Tengo que reestructurar el código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Solución: Intentar entender como funciona </a:t>
            </a:r>
            <a:r>
              <a:rPr lang="es-ES" dirty="0" err="1" smtClean="0"/>
              <a:t>clinical</a:t>
            </a:r>
            <a:r>
              <a:rPr lang="es-ES" dirty="0" smtClean="0"/>
              <a:t> (preguntar a Paco)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8359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Preprocesamiento</a:t>
            </a:r>
            <a:r>
              <a:rPr lang="es-ES" dirty="0" smtClean="0"/>
              <a:t> de WSI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Debería cambiar de RGBA a RGB? Para normalizar las imágenes conforme a los modelos </a:t>
            </a:r>
            <a:r>
              <a:rPr lang="es-ES" dirty="0" err="1" smtClean="0"/>
              <a:t>preentrenados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1193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/>
              <a:t>Fusión de datos </a:t>
            </a:r>
            <a:r>
              <a:rPr lang="es-ES" dirty="0" smtClean="0"/>
              <a:t>heterogéneos: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55648"/>
            <a:ext cx="9144000" cy="3502152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13/05/22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5489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Fusión de información</a:t>
            </a:r>
            <a:endParaRPr lang="es-ES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Estrategias de late fusión</a:t>
            </a:r>
          </a:p>
          <a:p>
            <a:pPr marL="0" indent="0">
              <a:buNone/>
            </a:pPr>
            <a:r>
              <a:rPr lang="es-ES" dirty="0" smtClean="0"/>
              <a:t>-Sistemas por votos, ponderados o no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-Sistemas por promedios de probabilidad, ponderados o no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Paco hizo un sistema de promedios ponderados</a:t>
            </a:r>
          </a:p>
        </p:txBody>
      </p:sp>
    </p:spTree>
    <p:extLst>
      <p:ext uri="{BB962C8B-B14F-4D97-AF65-F5344CB8AC3E}">
        <p14:creationId xmlns:p14="http://schemas.microsoft.com/office/powerpoint/2010/main" val="1561775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Fusión de información</a:t>
            </a:r>
            <a:endParaRPr lang="es-ES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err="1" smtClean="0"/>
              <a:t>Feature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</a:t>
            </a:r>
            <a:r>
              <a:rPr lang="es-ES" dirty="0" err="1" smtClean="0"/>
              <a:t>fusion</a:t>
            </a:r>
            <a:r>
              <a:rPr lang="es-ES" dirty="0" smtClean="0"/>
              <a:t>, fusionar las </a:t>
            </a:r>
            <a:r>
              <a:rPr lang="es-ES" dirty="0" err="1" smtClean="0"/>
              <a:t>features</a:t>
            </a:r>
            <a:r>
              <a:rPr lang="es-ES" dirty="0" smtClean="0"/>
              <a:t> y añadir capas lineales finales y volver a entrenar.</a:t>
            </a:r>
          </a:p>
          <a:p>
            <a:pPr>
              <a:buFontTx/>
              <a:buChar char="-"/>
            </a:pPr>
            <a:r>
              <a:rPr lang="es-ES" dirty="0" smtClean="0"/>
              <a:t>Problema: Introducir los datos </a:t>
            </a:r>
            <a:r>
              <a:rPr lang="es-ES" dirty="0" smtClean="0"/>
              <a:t>al modelo, </a:t>
            </a:r>
            <a:r>
              <a:rPr lang="es-ES" dirty="0" smtClean="0"/>
              <a:t>al ser heterogéneos habría que juntar todos los datos en un set.</a:t>
            </a:r>
          </a:p>
          <a:p>
            <a:pPr>
              <a:buFontTx/>
              <a:buChar char="-"/>
            </a:pPr>
            <a:r>
              <a:rPr lang="es-ES" dirty="0" smtClean="0"/>
              <a:t>Solución: una vez entrenados todos los modelos utilizarlos para </a:t>
            </a:r>
            <a:r>
              <a:rPr lang="es-ES" dirty="0" err="1" smtClean="0"/>
              <a:t>feature</a:t>
            </a:r>
            <a:r>
              <a:rPr lang="es-ES" dirty="0" smtClean="0"/>
              <a:t> </a:t>
            </a:r>
            <a:r>
              <a:rPr lang="es-ES" dirty="0" err="1" smtClean="0"/>
              <a:t>extration</a:t>
            </a:r>
            <a:r>
              <a:rPr lang="es-ES" dirty="0" smtClean="0"/>
              <a:t> y crear un nuevo set de </a:t>
            </a:r>
            <a:r>
              <a:rPr lang="es-ES" dirty="0" err="1" smtClean="0"/>
              <a:t>features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   Utilizar esos </a:t>
            </a:r>
            <a:r>
              <a:rPr lang="es-ES" dirty="0" err="1" smtClean="0"/>
              <a:t>features</a:t>
            </a:r>
            <a:r>
              <a:rPr lang="es-ES" dirty="0" smtClean="0"/>
              <a:t> como nuevo set</a:t>
            </a:r>
          </a:p>
          <a:p>
            <a:pPr>
              <a:buFontTx/>
              <a:buChar char="-"/>
            </a:pPr>
            <a:r>
              <a:rPr lang="es-ES" dirty="0" smtClean="0"/>
              <a:t>Problema: </a:t>
            </a:r>
            <a:r>
              <a:rPr lang="es-ES" dirty="0" err="1" smtClean="0"/>
              <a:t>Explainability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>
              <a:buFontTx/>
              <a:buChar char="-"/>
            </a:pP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ieeexplore.ieee.org/abstract/document/8396165</a:t>
            </a:r>
            <a:endParaRPr lang="es-ES" dirty="0" smtClean="0"/>
          </a:p>
          <a:p>
            <a:pPr>
              <a:buFontTx/>
              <a:buChar char="-"/>
            </a:pPr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link.springer.com/chapter/10.1007/978-3-030-88163-4_29</a:t>
            </a:r>
            <a:endParaRPr lang="es-ES" dirty="0" smtClean="0"/>
          </a:p>
          <a:p>
            <a:pPr>
              <a:buFontTx/>
              <a:buChar char="-"/>
            </a:pPr>
            <a:r>
              <a:rPr lang="es-ES" dirty="0" smtClean="0"/>
              <a:t>Paco: CNV y </a:t>
            </a:r>
            <a:r>
              <a:rPr lang="es-ES" dirty="0" err="1" smtClean="0"/>
              <a:t>RNASeq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Esto lo he visto para distintas redes, </a:t>
            </a:r>
            <a:r>
              <a:rPr lang="es-ES" dirty="0" err="1" smtClean="0"/>
              <a:t>stackeadas</a:t>
            </a:r>
            <a:r>
              <a:rPr lang="es-ES" dirty="0" smtClean="0"/>
              <a:t>, pero no distintos datos</a:t>
            </a:r>
          </a:p>
        </p:txBody>
      </p:sp>
    </p:spTree>
    <p:extLst>
      <p:ext uri="{BB962C8B-B14F-4D97-AF65-F5344CB8AC3E}">
        <p14:creationId xmlns:p14="http://schemas.microsoft.com/office/powerpoint/2010/main" val="370593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TCGA-PAAD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55648"/>
            <a:ext cx="9144000" cy="350215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185 Casos </a:t>
            </a:r>
            <a:r>
              <a:rPr lang="es-ES" dirty="0" err="1" smtClean="0"/>
              <a:t>Primary</a:t>
            </a:r>
            <a:r>
              <a:rPr lang="es-ES" dirty="0" smtClean="0"/>
              <a:t> tumor</a:t>
            </a:r>
          </a:p>
          <a:p>
            <a:r>
              <a:rPr lang="es-ES" dirty="0" smtClean="0"/>
              <a:t>42 Casos </a:t>
            </a:r>
            <a:r>
              <a:rPr lang="es-ES" dirty="0" err="1" smtClean="0"/>
              <a:t>solid</a:t>
            </a:r>
            <a:r>
              <a:rPr lang="es-ES" dirty="0" smtClean="0"/>
              <a:t> </a:t>
            </a:r>
            <a:r>
              <a:rPr lang="es-ES" dirty="0" err="1" smtClean="0"/>
              <a:t>tissue</a:t>
            </a:r>
            <a:r>
              <a:rPr lang="es-ES" dirty="0" smtClean="0"/>
              <a:t> normal</a:t>
            </a:r>
          </a:p>
          <a:p>
            <a:r>
              <a:rPr lang="es-ES" dirty="0" smtClean="0"/>
              <a:t>81% Positivo 19% Negativo</a:t>
            </a:r>
          </a:p>
          <a:p>
            <a:endParaRPr lang="es-ES" dirty="0" smtClean="0"/>
          </a:p>
          <a:p>
            <a:r>
              <a:rPr lang="es-ES" dirty="0" smtClean="0"/>
              <a:t>Dos tipos mayoritarios, adenomas/adenocarcinomas y ductal cáncer</a:t>
            </a:r>
          </a:p>
          <a:p>
            <a:endParaRPr lang="es-ES" dirty="0" smtClean="0"/>
          </a:p>
          <a:p>
            <a:r>
              <a:rPr lang="es-ES" dirty="0" smtClean="0"/>
              <a:t>No se si tiene sentido hacer un clasificador de 3 clases puesto que no estoy seguro de si son comparables estos cánceres. Creo que la diferencia de los dos es la localización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9087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Fusión de información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endParaRPr lang="es-ES" dirty="0"/>
          </a:p>
          <a:p>
            <a:r>
              <a:rPr lang="es-ES" dirty="0" smtClean="0"/>
              <a:t>Hay que tener cuidado de separar el test set antes del </a:t>
            </a:r>
            <a:r>
              <a:rPr lang="es-ES" dirty="0" err="1" smtClean="0"/>
              <a:t>feature</a:t>
            </a:r>
            <a:r>
              <a:rPr lang="es-ES" dirty="0" smtClean="0"/>
              <a:t> </a:t>
            </a:r>
            <a:r>
              <a:rPr lang="es-ES" dirty="0" err="1" smtClean="0"/>
              <a:t>extraction</a:t>
            </a:r>
            <a:r>
              <a:rPr lang="es-ES" dirty="0"/>
              <a:t>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09913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Clasificación binaria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719354" cy="4351338"/>
          </a:xfrm>
        </p:spPr>
        <p:txBody>
          <a:bodyPr/>
          <a:lstStyle/>
          <a:p>
            <a:r>
              <a:rPr lang="es-ES" dirty="0" smtClean="0"/>
              <a:t>TGCA PAAD tiene distintas localizaciones, pero se considera una misma enfermedad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Clasificador </a:t>
            </a:r>
            <a:r>
              <a:rPr lang="es-ES" dirty="0" smtClean="0"/>
              <a:t>binario</a:t>
            </a:r>
          </a:p>
          <a:p>
            <a:endParaRPr lang="es-ES" dirty="0"/>
          </a:p>
          <a:p>
            <a:r>
              <a:rPr lang="es-ES" dirty="0" smtClean="0"/>
              <a:t>Normalizado conforme a </a:t>
            </a:r>
            <a:r>
              <a:rPr lang="es-ES" dirty="0" err="1" smtClean="0"/>
              <a:t>imagenet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163" y="1825625"/>
            <a:ext cx="3796757" cy="358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25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Clasificación binaria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59828" y="1690688"/>
            <a:ext cx="6193971" cy="4473212"/>
          </a:xfrm>
        </p:spPr>
        <p:txBody>
          <a:bodyPr/>
          <a:lstStyle/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5164 </a:t>
            </a:r>
            <a:r>
              <a:rPr lang="es-ES" dirty="0" err="1"/>
              <a:t>Patches</a:t>
            </a:r>
            <a:r>
              <a:rPr lang="es-ES" dirty="0"/>
              <a:t> de 300x300</a:t>
            </a:r>
          </a:p>
          <a:p>
            <a:r>
              <a:rPr lang="es-ES" dirty="0"/>
              <a:t>87% Positivos</a:t>
            </a:r>
          </a:p>
          <a:p>
            <a:r>
              <a:rPr lang="es-ES" dirty="0"/>
              <a:t>700 para </a:t>
            </a:r>
            <a:r>
              <a:rPr lang="es-ES" dirty="0" err="1"/>
              <a:t>validation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2" y="2352691"/>
            <a:ext cx="4838095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24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Pruebas entrenamiento </a:t>
            </a:r>
            <a:r>
              <a:rPr lang="es-ES" dirty="0" err="1" smtClean="0"/>
              <a:t>patch-wise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99017" y="1825625"/>
            <a:ext cx="6154782" cy="4300855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Resnet18: Solo las ultimas dos capas FC</a:t>
            </a:r>
          </a:p>
          <a:p>
            <a:pPr marL="0" indent="0">
              <a:buNone/>
            </a:pPr>
            <a:r>
              <a:rPr lang="es-ES" dirty="0" err="1" smtClean="0"/>
              <a:t>Lr.scheduler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Xavier </a:t>
            </a:r>
            <a:r>
              <a:rPr lang="es-ES" dirty="0" err="1" smtClean="0"/>
              <a:t>weight</a:t>
            </a:r>
            <a:r>
              <a:rPr lang="es-ES" dirty="0" smtClean="0"/>
              <a:t> </a:t>
            </a:r>
            <a:r>
              <a:rPr lang="es-ES" dirty="0" err="1" smtClean="0"/>
              <a:t>init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ACC: 0.935</a:t>
            </a:r>
          </a:p>
          <a:p>
            <a:r>
              <a:rPr lang="es-ES" dirty="0" smtClean="0"/>
              <a:t>VAL_ACC: 0.958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PRUEBA (VAL SET NO REPRESENTATIVO)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447593"/>
              </p:ext>
            </p:extLst>
          </p:nvPr>
        </p:nvGraphicFramePr>
        <p:xfrm>
          <a:off x="838199" y="1600994"/>
          <a:ext cx="4138749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Acrobat Document" r:id="rId3" imgW="3428684" imgH="4800600" progId="AcroExch.Document.7">
                  <p:embed/>
                </p:oleObj>
              </mc:Choice>
              <mc:Fallback>
                <p:oleObj name="Acrobat Document" r:id="rId3" imgW="3428684" imgH="480060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199" y="1600994"/>
                        <a:ext cx="4138749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9511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Pruebas entrenamiento </a:t>
            </a:r>
            <a:r>
              <a:rPr lang="es-ES" dirty="0" err="1" smtClean="0"/>
              <a:t>patch-wise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99017" y="1825625"/>
            <a:ext cx="6154782" cy="4300855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7601 </a:t>
            </a:r>
            <a:r>
              <a:rPr lang="es-ES" dirty="0" err="1" smtClean="0"/>
              <a:t>Patches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ACC: </a:t>
            </a:r>
            <a:r>
              <a:rPr lang="es-ES" dirty="0" smtClean="0"/>
              <a:t>0.984</a:t>
            </a:r>
            <a:endParaRPr lang="es-ES" dirty="0" smtClean="0"/>
          </a:p>
          <a:p>
            <a:r>
              <a:rPr lang="es-ES" dirty="0" smtClean="0"/>
              <a:t>VAL_ACC: </a:t>
            </a:r>
            <a:r>
              <a:rPr lang="es-ES" dirty="0" smtClean="0"/>
              <a:t>0.955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smtClean="0"/>
              <a:t>Ahora si están las curvas bien posicionadas, val set representativo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70" y="1446494"/>
            <a:ext cx="3677945" cy="467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40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Entrenamiento </a:t>
            </a:r>
            <a:r>
              <a:rPr lang="es-ES" dirty="0" err="1" smtClean="0"/>
              <a:t>patch-wise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261666"/>
          </a:xfrm>
        </p:spPr>
        <p:txBody>
          <a:bodyPr/>
          <a:lstStyle/>
          <a:p>
            <a:r>
              <a:rPr lang="es-ES" dirty="0" smtClean="0"/>
              <a:t>Resultados de este ejemplo irrelevantes. Pero ya esta funcionando el entrenamiento.</a:t>
            </a:r>
          </a:p>
          <a:p>
            <a:endParaRPr lang="es-ES" dirty="0"/>
          </a:p>
          <a:p>
            <a:r>
              <a:rPr lang="es-ES" dirty="0" err="1" smtClean="0"/>
              <a:t>Validation</a:t>
            </a:r>
            <a:r>
              <a:rPr lang="es-ES" dirty="0" smtClean="0"/>
              <a:t> curve por debajo de training. Debido a </a:t>
            </a:r>
            <a:r>
              <a:rPr lang="es-ES" dirty="0" err="1" smtClean="0"/>
              <a:t>dropout</a:t>
            </a:r>
            <a:r>
              <a:rPr lang="es-ES" dirty="0"/>
              <a:t> </a:t>
            </a:r>
            <a:r>
              <a:rPr lang="es-ES" dirty="0" err="1" smtClean="0"/>
              <a:t>layers</a:t>
            </a:r>
            <a:r>
              <a:rPr lang="es-ES" dirty="0" smtClean="0"/>
              <a:t>??? </a:t>
            </a:r>
            <a:r>
              <a:rPr lang="es-ES" dirty="0" smtClean="0"/>
              <a:t>Y por coger un </a:t>
            </a:r>
            <a:r>
              <a:rPr lang="es-ES" dirty="0" err="1" smtClean="0"/>
              <a:t>validation</a:t>
            </a:r>
            <a:r>
              <a:rPr lang="es-ES" dirty="0" smtClean="0"/>
              <a:t> set no representativo</a:t>
            </a:r>
          </a:p>
          <a:p>
            <a:endParaRPr lang="es-ES" dirty="0"/>
          </a:p>
          <a:p>
            <a:r>
              <a:rPr lang="es-ES" dirty="0" smtClean="0"/>
              <a:t>Curvas no muy estables =&gt; 10 CV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686019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10 CV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En cuyo caso sería entrenar 10 modelos y hacer 10 </a:t>
            </a:r>
            <a:r>
              <a:rPr lang="es-ES" dirty="0" err="1" smtClean="0"/>
              <a:t>tests</a:t>
            </a:r>
            <a:r>
              <a:rPr lang="es-ES" dirty="0" smtClean="0"/>
              <a:t> y luego sacar la media a los resultados en el test.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239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TCGA-PAAD (Ductal </a:t>
            </a:r>
            <a:r>
              <a:rPr lang="es-ES" dirty="0" err="1" smtClean="0"/>
              <a:t>neoplasm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55648"/>
            <a:ext cx="9144000" cy="3502152"/>
          </a:xfrm>
        </p:spPr>
        <p:txBody>
          <a:bodyPr>
            <a:normAutofit fontScale="85000" lnSpcReduction="10000"/>
          </a:bodyPr>
          <a:lstStyle/>
          <a:p>
            <a:r>
              <a:rPr lang="es-ES" dirty="0" smtClean="0"/>
              <a:t>150 Casos </a:t>
            </a:r>
            <a:r>
              <a:rPr lang="es-ES" dirty="0" err="1" smtClean="0"/>
              <a:t>Primary</a:t>
            </a:r>
            <a:r>
              <a:rPr lang="es-ES" dirty="0" smtClean="0"/>
              <a:t> tumor</a:t>
            </a:r>
          </a:p>
          <a:p>
            <a:r>
              <a:rPr lang="es-ES" dirty="0" smtClean="0"/>
              <a:t>37 Casos </a:t>
            </a:r>
            <a:r>
              <a:rPr lang="es-ES" dirty="0" err="1" smtClean="0"/>
              <a:t>solid</a:t>
            </a:r>
            <a:r>
              <a:rPr lang="es-ES" dirty="0" smtClean="0"/>
              <a:t> </a:t>
            </a:r>
            <a:r>
              <a:rPr lang="es-ES" dirty="0" err="1" smtClean="0"/>
              <a:t>tissue</a:t>
            </a:r>
            <a:r>
              <a:rPr lang="es-ES" dirty="0" smtClean="0"/>
              <a:t> normal</a:t>
            </a:r>
          </a:p>
          <a:p>
            <a:r>
              <a:rPr lang="es-ES" dirty="0" smtClean="0"/>
              <a:t>80% Positivo 20% Negativo</a:t>
            </a:r>
          </a:p>
          <a:p>
            <a:endParaRPr lang="es-ES" dirty="0" smtClean="0"/>
          </a:p>
          <a:p>
            <a:r>
              <a:rPr lang="en-US" dirty="0" smtClean="0"/>
              <a:t>- It </a:t>
            </a:r>
            <a:r>
              <a:rPr lang="en-US" dirty="0"/>
              <a:t>is the most prevalent type of pancreatic neoplasm, and it is developed in the exocrine compartment and accounts for more than 90% of pancreatic cancer cases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Survival rate lower than 10%</a:t>
            </a:r>
          </a:p>
          <a:p>
            <a:pPr marL="342900" indent="-342900">
              <a:buFontTx/>
              <a:buChar char="-"/>
            </a:pPr>
            <a:r>
              <a:rPr lang="es-ES" dirty="0" smtClean="0">
                <a:hlinkClick r:id="rId2"/>
              </a:rPr>
              <a:t>https://www.ncbi.nlm.nih.gov/pmc/articles/PMC7031151/#:~:text=Pancreatic%20ductal%20adenocarcinoma%20(PDAC)%20is%20a%20highly%20aggressive%20lethal%20malignancy,90%25%20of%20pancreatic%20cancer%20cases.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18028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TCGA-PAAD (Ductal </a:t>
            </a:r>
            <a:r>
              <a:rPr lang="es-ES" dirty="0" err="1" smtClean="0"/>
              <a:t>neoplasm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55648"/>
            <a:ext cx="9144000" cy="3502152"/>
          </a:xfrm>
        </p:spPr>
        <p:txBody>
          <a:bodyPr>
            <a:normAutofit fontScale="70000" lnSpcReduction="20000"/>
          </a:bodyPr>
          <a:lstStyle/>
          <a:p>
            <a:r>
              <a:rPr lang="es-ES" dirty="0" smtClean="0"/>
              <a:t>DATOS (EN BRUTO):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WSI: 49.7 GB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DNA-MET: 4.6 GB  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RNA-SEQ: 2.87 TB 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SNV: 980 MB</a:t>
            </a:r>
          </a:p>
          <a:p>
            <a:pPr marL="342900" indent="-342900">
              <a:buFontTx/>
              <a:buChar char="-"/>
            </a:pPr>
            <a:r>
              <a:rPr lang="es-ES" dirty="0" err="1" smtClean="0"/>
              <a:t>miRNA</a:t>
            </a:r>
            <a:r>
              <a:rPr lang="es-ES" dirty="0" smtClean="0"/>
              <a:t>-SEQ: 26 GB</a:t>
            </a:r>
          </a:p>
          <a:p>
            <a:pPr marL="342900" indent="-342900">
              <a:buFontTx/>
              <a:buChar char="-"/>
            </a:pPr>
            <a:endParaRPr lang="es-ES" dirty="0" smtClean="0"/>
          </a:p>
          <a:p>
            <a:r>
              <a:rPr lang="es-ES" dirty="0" smtClean="0"/>
              <a:t>Que </a:t>
            </a:r>
            <a:r>
              <a:rPr lang="es-ES" dirty="0" err="1" smtClean="0"/>
              <a:t>workflow</a:t>
            </a:r>
            <a:r>
              <a:rPr lang="es-ES" dirty="0" smtClean="0"/>
              <a:t> para RNA-SEQ</a:t>
            </a:r>
          </a:p>
          <a:p>
            <a:pPr marL="342900" indent="-342900">
              <a:buFontTx/>
              <a:buChar char="-"/>
            </a:pPr>
            <a:r>
              <a:rPr lang="es-ES" dirty="0"/>
              <a:t>STAR 2-Pass </a:t>
            </a:r>
            <a:r>
              <a:rPr lang="es-ES" dirty="0" err="1" smtClean="0"/>
              <a:t>Chimeric</a:t>
            </a:r>
            <a:r>
              <a:rPr lang="es-ES" dirty="0" smtClean="0"/>
              <a:t>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≈</a:t>
            </a:r>
            <a:r>
              <a:rPr lang="es-ES" dirty="0" smtClean="0"/>
              <a:t> 5 GB</a:t>
            </a:r>
            <a:endParaRPr lang="es-ES" dirty="0"/>
          </a:p>
          <a:p>
            <a:pPr marL="342900" indent="-342900">
              <a:buFontTx/>
              <a:buChar char="-"/>
            </a:pPr>
            <a:r>
              <a:rPr lang="es-ES" dirty="0"/>
              <a:t>STAR 2-Pass </a:t>
            </a:r>
            <a:r>
              <a:rPr lang="es-ES" dirty="0" err="1" smtClean="0"/>
              <a:t>Genome</a:t>
            </a:r>
            <a:r>
              <a:rPr lang="es-ES" dirty="0" smtClean="0"/>
              <a:t> &lt; 1 TB</a:t>
            </a:r>
            <a:endParaRPr lang="es-ES" dirty="0"/>
          </a:p>
          <a:p>
            <a:pPr marL="342900" indent="-342900">
              <a:buFontTx/>
              <a:buChar char="-"/>
            </a:pPr>
            <a:r>
              <a:rPr lang="es-ES" dirty="0"/>
              <a:t>STAR 2-Pass </a:t>
            </a:r>
            <a:r>
              <a:rPr lang="es-ES" dirty="0" err="1" smtClean="0"/>
              <a:t>Transcriptome</a:t>
            </a:r>
            <a:r>
              <a:rPr lang="es-ES" dirty="0" smtClean="0"/>
              <a:t> &lt; 1 TB</a:t>
            </a:r>
            <a:endParaRPr lang="es-ES" dirty="0"/>
          </a:p>
          <a:p>
            <a:pPr marL="342900" indent="-342900">
              <a:buFontTx/>
              <a:buChar char="-"/>
            </a:pPr>
            <a:endParaRPr lang="es-ES" dirty="0" smtClean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71" name="HTMLCheckbox1" r:id="rId2" imgW="257040" imgH="304920"/>
        </mc:Choice>
        <mc:Fallback>
          <p:control name="HTMLCheckbox1" r:id="rId2" imgW="257040" imgH="304920">
            <p:pic>
              <p:nvPicPr>
                <p:cNvPr id="5" name="HTMLCheck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1371600" cy="27463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72" name="HTMLCheckbox2" r:id="rId3" imgW="257040" imgH="304920"/>
        </mc:Choice>
        <mc:Fallback>
          <p:control name="HTMLCheckbox2" r:id="rId3" imgW="257040" imgH="304920">
            <p:pic>
              <p:nvPicPr>
                <p:cNvPr id="6" name="HTMLCheck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1371600" cy="27463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73" name="HTMLCheckbox3" r:id="rId4" imgW="257040" imgH="304920"/>
        </mc:Choice>
        <mc:Fallback>
          <p:control name="HTMLCheckbox3" r:id="rId4" imgW="257040" imgH="304920">
            <p:pic>
              <p:nvPicPr>
                <p:cNvPr id="8" name="HTMLCheckbox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1371600" cy="27463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74" name="HTMLCheckbox4" r:id="rId5" imgW="257040" imgH="304920"/>
        </mc:Choice>
        <mc:Fallback>
          <p:control name="HTMLCheckbox4" r:id="rId5" imgW="257040" imgH="304920">
            <p:pic>
              <p:nvPicPr>
                <p:cNvPr id="9" name="HTMLCheckbox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1371600" cy="27463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2550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TCGA-PAAD (Carcinoma)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55648"/>
            <a:ext cx="9144000" cy="3502152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29 Casos </a:t>
            </a:r>
            <a:r>
              <a:rPr lang="es-ES" dirty="0" err="1" smtClean="0"/>
              <a:t>Primary</a:t>
            </a:r>
            <a:r>
              <a:rPr lang="es-ES" dirty="0" smtClean="0"/>
              <a:t> tumor</a:t>
            </a:r>
          </a:p>
          <a:p>
            <a:r>
              <a:rPr lang="es-ES" dirty="0" smtClean="0"/>
              <a:t>4 Casos </a:t>
            </a:r>
            <a:r>
              <a:rPr lang="es-ES" dirty="0" err="1" smtClean="0"/>
              <a:t>solid</a:t>
            </a:r>
            <a:r>
              <a:rPr lang="es-ES" dirty="0" smtClean="0"/>
              <a:t> </a:t>
            </a:r>
            <a:r>
              <a:rPr lang="es-ES" dirty="0" err="1" smtClean="0"/>
              <a:t>tissue</a:t>
            </a:r>
            <a:r>
              <a:rPr lang="es-ES" dirty="0" smtClean="0"/>
              <a:t> normal</a:t>
            </a:r>
          </a:p>
          <a:p>
            <a:r>
              <a:rPr lang="es-ES" dirty="0" smtClean="0"/>
              <a:t>88% Positivo 12% Negativo</a:t>
            </a:r>
          </a:p>
          <a:p>
            <a:endParaRPr lang="es-ES" dirty="0" smtClean="0"/>
          </a:p>
          <a:p>
            <a:r>
              <a:rPr lang="es-ES" dirty="0" smtClean="0"/>
              <a:t>DATOS (EN BRUTO):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WSI: 6.1 GB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DNA-MET: 930 MB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RNA-SEQ: 660 GB (Asumo que hay que filtrar de antemano)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SNV: 175 MB</a:t>
            </a:r>
          </a:p>
          <a:p>
            <a:pPr marL="342900" indent="-342900">
              <a:buFontTx/>
              <a:buChar char="-"/>
            </a:pPr>
            <a:r>
              <a:rPr lang="es-ES" dirty="0" err="1" smtClean="0"/>
              <a:t>miRNA</a:t>
            </a:r>
            <a:r>
              <a:rPr lang="es-ES" dirty="0" smtClean="0"/>
              <a:t>-SEQ: 6.2 GB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41852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Bibliografía para páncreas y ML 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856232"/>
            <a:ext cx="9247632" cy="3401568"/>
          </a:xfrm>
        </p:spPr>
        <p:txBody>
          <a:bodyPr>
            <a:normAutofit lnSpcReduction="10000"/>
          </a:bodyPr>
          <a:lstStyle/>
          <a:p>
            <a:endParaRPr lang="es-ES" dirty="0" smtClean="0">
              <a:hlinkClick r:id="rId2"/>
            </a:endParaRPr>
          </a:p>
          <a:p>
            <a:r>
              <a:rPr lang="en-US" b="1" dirty="0"/>
              <a:t>Predicted Prognosis of Patients with Pancreatic Cancer by Machine </a:t>
            </a:r>
            <a:r>
              <a:rPr lang="en-US" b="1" dirty="0" smtClean="0"/>
              <a:t>Learning – Yokoyama Et al.</a:t>
            </a:r>
            <a:endParaRPr lang="es-ES" dirty="0" smtClean="0">
              <a:hlinkClick r:id="rId2"/>
            </a:endParaRPr>
          </a:p>
          <a:p>
            <a:r>
              <a:rPr lang="es-ES" dirty="0" smtClean="0">
                <a:hlinkClick r:id="rId2"/>
              </a:rPr>
              <a:t>https://pubmed.ncbi.nlm.nih.gov/31992588/</a:t>
            </a:r>
            <a:endParaRPr lang="es-ES" dirty="0" smtClean="0"/>
          </a:p>
          <a:p>
            <a:r>
              <a:rPr lang="es-ES" dirty="0" smtClean="0"/>
              <a:t>Datos: DNA </a:t>
            </a:r>
            <a:r>
              <a:rPr lang="es-ES" dirty="0" err="1" smtClean="0"/>
              <a:t>Methylation</a:t>
            </a:r>
            <a:endParaRPr lang="es-ES" dirty="0" smtClean="0"/>
          </a:p>
          <a:p>
            <a:r>
              <a:rPr lang="es-ES" dirty="0" smtClean="0"/>
              <a:t>Clasificadores: SVM, NNET y </a:t>
            </a:r>
            <a:r>
              <a:rPr lang="es-ES" dirty="0" err="1"/>
              <a:t>Multinom</a:t>
            </a:r>
            <a:r>
              <a:rPr lang="es-ES" dirty="0"/>
              <a:t> </a:t>
            </a:r>
            <a:r>
              <a:rPr lang="es-ES" dirty="0" smtClean="0"/>
              <a:t>log </a:t>
            </a:r>
            <a:r>
              <a:rPr lang="es-ES" dirty="0" err="1" smtClean="0"/>
              <a:t>reg</a:t>
            </a:r>
            <a:endParaRPr lang="es-ES" dirty="0" smtClean="0"/>
          </a:p>
          <a:p>
            <a:r>
              <a:rPr lang="es-ES" dirty="0" smtClean="0"/>
              <a:t>Clases: non </a:t>
            </a:r>
            <a:r>
              <a:rPr lang="es-ES" dirty="0" err="1" smtClean="0"/>
              <a:t>neoplasm</a:t>
            </a:r>
            <a:r>
              <a:rPr lang="es-ES" dirty="0" smtClean="0"/>
              <a:t> / </a:t>
            </a:r>
            <a:r>
              <a:rPr lang="es-ES" dirty="0" err="1" smtClean="0"/>
              <a:t>neoplasm</a:t>
            </a:r>
            <a:endParaRPr lang="es-ES" dirty="0" smtClean="0"/>
          </a:p>
          <a:p>
            <a:r>
              <a:rPr lang="es-ES" dirty="0" smtClean="0"/>
              <a:t>Resultados:  prognosis</a:t>
            </a:r>
          </a:p>
        </p:txBody>
      </p:sp>
    </p:spTree>
    <p:extLst>
      <p:ext uri="{BB962C8B-B14F-4D97-AF65-F5344CB8AC3E}">
        <p14:creationId xmlns:p14="http://schemas.microsoft.com/office/powerpoint/2010/main" val="221717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Bibliografía para páncreas y ML 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856232"/>
            <a:ext cx="9247632" cy="3401568"/>
          </a:xfrm>
        </p:spPr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smtClean="0"/>
              <a:t>A machine learning approach identified a diagnostic model for pancreatic cancer through using circulating microRNA signatures</a:t>
            </a:r>
          </a:p>
          <a:p>
            <a:r>
              <a:rPr lang="es-ES" dirty="0" smtClean="0">
                <a:hlinkClick r:id="rId2"/>
              </a:rPr>
              <a:t>https://www.sciencedirect.com/science/article/pii/S1424390320306153</a:t>
            </a:r>
            <a:endParaRPr lang="es-ES" dirty="0" smtClean="0"/>
          </a:p>
          <a:p>
            <a:r>
              <a:rPr lang="es-ES" dirty="0" smtClean="0"/>
              <a:t>Datos: </a:t>
            </a:r>
            <a:r>
              <a:rPr lang="es-ES" dirty="0" err="1" smtClean="0"/>
              <a:t>microRNA</a:t>
            </a:r>
            <a:endParaRPr lang="es-ES" dirty="0" smtClean="0"/>
          </a:p>
          <a:p>
            <a:r>
              <a:rPr lang="es-ES" dirty="0" err="1" smtClean="0"/>
              <a:t>Feature</a:t>
            </a:r>
            <a:r>
              <a:rPr lang="es-ES" dirty="0" smtClean="0"/>
              <a:t> </a:t>
            </a:r>
            <a:r>
              <a:rPr lang="es-ES" dirty="0" err="1" smtClean="0"/>
              <a:t>selection</a:t>
            </a:r>
            <a:r>
              <a:rPr lang="es-ES" dirty="0" smtClean="0"/>
              <a:t>: ANN+PSO y NCA</a:t>
            </a:r>
          </a:p>
          <a:p>
            <a:r>
              <a:rPr lang="es-ES" dirty="0" smtClean="0"/>
              <a:t>Clases: Positivo/Negativo</a:t>
            </a:r>
          </a:p>
          <a:p>
            <a:r>
              <a:rPr lang="es-ES" dirty="0" smtClean="0"/>
              <a:t>Resultados: ACC </a:t>
            </a:r>
            <a:r>
              <a:rPr lang="en-US" dirty="0" smtClean="0"/>
              <a:t>0.93, Sen 0.93, SPE 0.92</a:t>
            </a:r>
            <a:r>
              <a:rPr lang="es-E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734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Bibliografía para páncreas y ML 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856232"/>
            <a:ext cx="9247632" cy="3401568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/>
              <a:t>Prediction of survival and recurrence in patients with pancreatic cancer by integrating multi-omics </a:t>
            </a:r>
            <a:r>
              <a:rPr lang="en-US" b="1" dirty="0" smtClean="0"/>
              <a:t>data</a:t>
            </a:r>
          </a:p>
          <a:p>
            <a:r>
              <a:rPr lang="es-ES" dirty="0" smtClean="0">
                <a:hlinkClick r:id="rId2"/>
              </a:rPr>
              <a:t>https://www.nature.com/articles/s41598-020-76025-1</a:t>
            </a:r>
            <a:endParaRPr lang="es-ES" dirty="0" smtClean="0"/>
          </a:p>
          <a:p>
            <a:r>
              <a:rPr lang="es-ES" dirty="0" smtClean="0"/>
              <a:t>Datos: </a:t>
            </a:r>
            <a:r>
              <a:rPr lang="es-ES" dirty="0" err="1" smtClean="0"/>
              <a:t>multiomicos</a:t>
            </a:r>
            <a:r>
              <a:rPr lang="es-ES" dirty="0" smtClean="0"/>
              <a:t>, TCGA PAAD</a:t>
            </a:r>
          </a:p>
          <a:p>
            <a:r>
              <a:rPr lang="es-ES" dirty="0" err="1" smtClean="0"/>
              <a:t>Feature</a:t>
            </a:r>
            <a:r>
              <a:rPr lang="es-ES" dirty="0" smtClean="0"/>
              <a:t> </a:t>
            </a:r>
            <a:r>
              <a:rPr lang="es-ES" dirty="0" err="1" smtClean="0"/>
              <a:t>selection</a:t>
            </a:r>
            <a:r>
              <a:rPr lang="es-ES" dirty="0" smtClean="0"/>
              <a:t>: ANN+PSO y NCA</a:t>
            </a:r>
          </a:p>
          <a:p>
            <a:r>
              <a:rPr lang="es-ES" dirty="0" smtClean="0"/>
              <a:t>Resultados: Prognosis</a:t>
            </a:r>
          </a:p>
        </p:txBody>
      </p:sp>
    </p:spTree>
    <p:extLst>
      <p:ext uri="{BB962C8B-B14F-4D97-AF65-F5344CB8AC3E}">
        <p14:creationId xmlns:p14="http://schemas.microsoft.com/office/powerpoint/2010/main" val="256839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961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856232"/>
            <a:ext cx="9247632" cy="3401568"/>
          </a:xfrm>
        </p:spPr>
        <p:txBody>
          <a:bodyPr>
            <a:normAutofit/>
          </a:bodyPr>
          <a:lstStyle/>
          <a:p>
            <a:r>
              <a:rPr lang="es-ES" dirty="0" smtClean="0"/>
              <a:t>Parece que no hay mucha bibliografía con respecto a diagnóstico de PAAD y mucho menos con fuentes heterogéneas.</a:t>
            </a:r>
          </a:p>
          <a:p>
            <a:r>
              <a:rPr lang="es-ES" dirty="0" smtClean="0"/>
              <a:t>Con respecto a páncreas hay algo más</a:t>
            </a:r>
          </a:p>
        </p:txBody>
      </p:sp>
    </p:spTree>
    <p:extLst>
      <p:ext uri="{BB962C8B-B14F-4D97-AF65-F5344CB8AC3E}">
        <p14:creationId xmlns:p14="http://schemas.microsoft.com/office/powerpoint/2010/main" val="1657774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3074</TotalTime>
  <Words>909</Words>
  <Application>Microsoft Office PowerPoint</Application>
  <PresentationFormat>Panorámica</PresentationFormat>
  <Paragraphs>162</Paragraphs>
  <Slides>26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Tema de Office</vt:lpstr>
      <vt:lpstr>Acrobat Document</vt:lpstr>
      <vt:lpstr>Fusión de datos heterogéneos</vt:lpstr>
      <vt:lpstr>TCGA-PAAD</vt:lpstr>
      <vt:lpstr>TCGA-PAAD (Ductal neoplasm)</vt:lpstr>
      <vt:lpstr>TCGA-PAAD (Ductal neoplasm)</vt:lpstr>
      <vt:lpstr>TCGA-PAAD (Carcinoma)</vt:lpstr>
      <vt:lpstr>Bibliografía para páncreas y ML  </vt:lpstr>
      <vt:lpstr>Bibliografía para páncreas y ML  </vt:lpstr>
      <vt:lpstr>Bibliografía para páncreas y ML  </vt:lpstr>
      <vt:lpstr>Conclusiones</vt:lpstr>
      <vt:lpstr>Preprocesamiento de WSI</vt:lpstr>
      <vt:lpstr>Preprocesamiento de WSI</vt:lpstr>
      <vt:lpstr>Preprocesamiento de WSI</vt:lpstr>
      <vt:lpstr>Fusión de datos heterogéneos: </vt:lpstr>
      <vt:lpstr>Preprocesamiento de WSI</vt:lpstr>
      <vt:lpstr>Preprocesamiento de WSI</vt:lpstr>
      <vt:lpstr>Preprocesamiento de WSI</vt:lpstr>
      <vt:lpstr>Fusión de datos heterogéneos: </vt:lpstr>
      <vt:lpstr>Fusión de información</vt:lpstr>
      <vt:lpstr>Fusión de información</vt:lpstr>
      <vt:lpstr>Fusión de información</vt:lpstr>
      <vt:lpstr>Clasificación binaria</vt:lpstr>
      <vt:lpstr>Clasificación binaria</vt:lpstr>
      <vt:lpstr>Pruebas entrenamiento patch-wise</vt:lpstr>
      <vt:lpstr>Pruebas entrenamiento patch-wise</vt:lpstr>
      <vt:lpstr>Entrenamiento patch-wise</vt:lpstr>
      <vt:lpstr>10 CV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Fusión de datos heterogéneos</dc:title>
  <dc:creator>Windows User</dc:creator>
  <cp:lastModifiedBy>Alejandro</cp:lastModifiedBy>
  <cp:revision>57</cp:revision>
  <dcterms:created xsi:type="dcterms:W3CDTF">2022-04-25T08:12:57Z</dcterms:created>
  <dcterms:modified xsi:type="dcterms:W3CDTF">2022-05-11T10:50:26Z</dcterms:modified>
</cp:coreProperties>
</file>