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71" r:id="rId5"/>
    <p:sldId id="273" r:id="rId6"/>
    <p:sldId id="272" r:id="rId7"/>
    <p:sldId id="275" r:id="rId8"/>
    <p:sldId id="274" r:id="rId9"/>
    <p:sldId id="268" r:id="rId10"/>
    <p:sldId id="26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99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9890-4BB8-5F44-DFEA-B289FBEE7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3B7C9-6111-A058-BDB7-02BAB00E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ED66-81C1-DCB2-423A-C7ACDA3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6F9A-D12C-7B0D-0612-BA56E21B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E5A7-4FF4-FD78-A444-2E5FE09A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8FC9-6DFE-4881-5034-95CF76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2A3B-D996-0297-D51F-201C048B9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759C-D9D2-6E72-9925-9F1BB89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3713-B870-E49B-CB13-F0618F18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80A2-9FF1-B0FE-6F15-DB0DA26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D5CC5-70EB-4E3F-0134-07311B678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046ED-E45D-9FB6-7418-4BC9D279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8573-EB77-52E2-5B6C-F48ECE95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DEF8E-DD5D-2B07-F02F-D7CF1E26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1F848-A5AD-F362-05C4-9A1BB798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D5B3-975F-2525-7692-F884EC18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BA71-6C86-BA81-BECA-7B5B6C7F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BEA4-D182-8C34-5249-F22BF90C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8F31-2DBB-9F00-B969-D74E8982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D658-C8C7-C0EA-94BA-3F1D006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117C-9854-C30F-C0DE-CF378006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D91D-E26E-A061-ABB7-FE1AC30F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F5F4-DA2B-9318-DBEA-979846E3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0804-5DA2-8DC8-8CF6-AC6530B0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055B-EAF1-FE2A-44FE-59B820F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E26-51E7-35E2-6DD7-78C40539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6EF00-5434-251A-AF9D-EA689E01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0F027-EA57-DD59-57BF-65E1F8FC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E39BD-45CA-A7F9-2DD4-7071650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A6968-7700-9027-081B-E1D82FA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F004-2D8B-2CB3-51F9-3BC67B54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0B3B-A36D-8392-4EFF-74B88E4E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78F5-F05B-7D84-9265-6D66D3F1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DFDF-FF33-8C76-F1AB-5B7D0DB7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9E72-F62F-44A6-1DE6-C15769050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89385-66A2-3F72-5C47-B135E7164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EAE90-E481-6900-8FCA-EE8E931A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85BF7-F02F-DF62-4B33-14289A5A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4F834-2F5B-73A9-C007-C8E961F0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720C-7E9E-53FF-0F7F-86F141C6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47E1A-AFEC-1913-1507-6669936C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AE5D8-5BF7-CCD8-FC9C-0CE13579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0F120-E0DC-B836-A564-3F3F746E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430D4-AE22-06C6-346E-6DDF5BB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B8116-753E-B876-80EF-1E427A9D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94BF-9009-AC45-32ED-AD264FA2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6DFD-2241-5251-AFE3-D178D195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FFB6-2741-282D-A9C7-0CB02116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F2541-7DFE-C89C-5812-2E1A786A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DCE0F-F371-53D5-6952-4F42E219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96F0C-80FC-6B91-9709-4364C31C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B3144-16AB-A5F4-1726-D7C64844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8209-F6D9-69C7-7002-C9A2F870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9AD10-8E14-580F-F6B4-85DA856D1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142BB-5C15-4A93-865A-535F569BA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87B17-BB93-3027-8E2E-171E5AE9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0192-C72B-273A-471F-2A58CEC0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DC15-A246-323A-1074-9ECC81F0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80652-E39E-C860-3FB6-D76B903F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F918-B2AC-93B9-A092-506B4E76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48E1-FE42-73FF-7225-B6BAB96CE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884A2-4EE7-EB4E-900D-C37147A2E81A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B73E-2C88-CFCD-3AA9-6FA83111F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2389-D3ED-6A42-2AFF-DCECD32C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FBBB-F4D2-4242-82E7-B7E6E7E49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5F2EB5-9D6E-AF02-C467-C78C1C460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777" r="-1" b="-1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B606-6AF0-6346-9FC2-52168136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17158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Rockbuster Stealth Online Launch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DFCA1-05EC-C978-B70B-ED340584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26021"/>
            <a:ext cx="9795637" cy="204226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Alejandro Cisneros</a:t>
            </a:r>
          </a:p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February 5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6477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6C8A-5165-0897-5906-692AE704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Action Path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5607C-0479-D9E7-1BBD-FC005B37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343" y="436090"/>
            <a:ext cx="7302163" cy="12947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Recommendations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3A94859-BF05-7936-F34E-69518F3D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Create a marketing strategy tailored for each of the top 5 highest grossing countries </a:t>
            </a:r>
          </a:p>
          <a:p>
            <a:pPr lvl="1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Discounts or coupons offering x % off when signing up for online account</a:t>
            </a:r>
          </a:p>
          <a:p>
            <a:pPr lvl="1"/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Special pricing structure for HLVC (High Lifetime Value Customers)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Eliminate waste by discontinuing any movies who grossed less than $14.15, as the cost of maintaining exceeds the revenue they generate.</a:t>
            </a:r>
          </a:p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Strategically advertise and/or discount highest grossing movies throughout the year to engage new customers and enhance customer retention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E84689-C77C-4D51-382E-4507D4D2A9EB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Strategic Scope and KPI’s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5EF3C7-9DA4-956B-EB34-E89E2D84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58" y="1527852"/>
            <a:ext cx="10868669" cy="188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Project consisted of analyzing all sales data from 2019 to leverage data driven insights with strategic planning to segue the company into the e-commerce landscape</a:t>
            </a:r>
          </a:p>
          <a:p>
            <a:pPr marL="0" indent="0">
              <a:buNone/>
            </a:pPr>
            <a:endParaRPr lang="en-US" sz="24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KPI’s to track in real time moving forward based on pre-defined objectives in BRD</a:t>
            </a:r>
          </a:p>
          <a:p>
            <a:pPr marL="457200" lvl="1" indent="0">
              <a:buNone/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668839-B435-5578-2782-D0111389C470}"/>
              </a:ext>
            </a:extLst>
          </p:cNvPr>
          <p:cNvGrpSpPr/>
          <p:nvPr/>
        </p:nvGrpSpPr>
        <p:grpSpPr>
          <a:xfrm>
            <a:off x="637158" y="3647334"/>
            <a:ext cx="11763322" cy="2804132"/>
            <a:chOff x="681073" y="4088654"/>
            <a:chExt cx="11357742" cy="28041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F8382B-1C30-5308-28E2-0F70E181C23A}"/>
                </a:ext>
              </a:extLst>
            </p:cNvPr>
            <p:cNvSpPr txBox="1"/>
            <p:nvPr/>
          </p:nvSpPr>
          <p:spPr>
            <a:xfrm>
              <a:off x="1850692" y="4593633"/>
              <a:ext cx="537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KPI2: Top Revenue-Generating Movies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A46CED-4A37-6F5D-DE72-3386312A9CC4}"/>
                </a:ext>
              </a:extLst>
            </p:cNvPr>
            <p:cNvSpPr txBox="1"/>
            <p:nvPr/>
          </p:nvSpPr>
          <p:spPr>
            <a:xfrm>
              <a:off x="6080258" y="6061789"/>
              <a:ext cx="5958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KPI5: </a:t>
              </a:r>
              <a:r>
                <a:rPr lang="en-US" sz="2400" b="0" i="0" u="none" strike="noStrike" dirty="0">
                  <a:solidFill>
                    <a:srgbClr val="374151"/>
                  </a:solidFill>
                  <a:effectLst/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Sales Variation by Geographic Region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95F6DE-BAE3-D27C-8471-B9D64211AB41}"/>
                </a:ext>
              </a:extLst>
            </p:cNvPr>
            <p:cNvSpPr txBox="1"/>
            <p:nvPr/>
          </p:nvSpPr>
          <p:spPr>
            <a:xfrm>
              <a:off x="4535965" y="5566721"/>
              <a:ext cx="711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374151"/>
                  </a:solidFill>
                  <a:effectLst/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KPI4: High Lifetime Value Customer Concentration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93DFBC-66F1-8AE3-43EB-FB480DD4F08B}"/>
                </a:ext>
              </a:extLst>
            </p:cNvPr>
            <p:cNvSpPr txBox="1"/>
            <p:nvPr/>
          </p:nvSpPr>
          <p:spPr>
            <a:xfrm>
              <a:off x="3282206" y="5071653"/>
              <a:ext cx="6111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374151"/>
                  </a:solidFill>
                  <a:effectLst/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KPI3: Sales Variation by Geographic Region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29B5D4-E1E8-1615-C86C-AFDD8CB8A121}"/>
                </a:ext>
              </a:extLst>
            </p:cNvPr>
            <p:cNvSpPr txBox="1"/>
            <p:nvPr/>
          </p:nvSpPr>
          <p:spPr>
            <a:xfrm>
              <a:off x="681073" y="4088654"/>
              <a:ext cx="6060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b="0" i="0" u="none" strike="noStrike" dirty="0">
                  <a:solidFill>
                    <a:srgbClr val="374151"/>
                  </a:solidFill>
                  <a:effectLst/>
                  <a:latin typeface="Baskerville" panose="02020502070401020303" pitchFamily="18" charset="0"/>
                  <a:ea typeface="Baskerville" panose="02020502070401020303" pitchFamily="18" charset="0"/>
                  <a:cs typeface="Calibri" panose="020F0502020204030204" pitchFamily="34" charset="0"/>
                </a:rPr>
                <a:t>KPI1: Customer Distribution by Country</a:t>
              </a:r>
              <a:endParaRPr lang="en-US" sz="2400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91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A7B60-9395-4AE7-3B93-E5F86DF5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pic>
        <p:nvPicPr>
          <p:cNvPr id="58" name="Graphic 57" descr="Bar chart">
            <a:extLst>
              <a:ext uri="{FF2B5EF4-FFF2-40B4-BE49-F238E27FC236}">
                <a16:creationId xmlns:a16="http://schemas.microsoft.com/office/drawing/2014/main" id="{5FF475AB-D143-F1C5-952B-118F5E5BC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60" name="Graphic 59" descr="Bar chart">
            <a:extLst>
              <a:ext uri="{FF2B5EF4-FFF2-40B4-BE49-F238E27FC236}">
                <a16:creationId xmlns:a16="http://schemas.microsoft.com/office/drawing/2014/main" id="{3EA52F31-BD37-4B0E-9F85-637FF175B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CDA1F-3C39-3C9C-BC11-4A19965B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EE036-3B98-5C29-50F2-CA14AB504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03956F-E0BB-45CC-0674-2D4299833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848403-3B21-E6F9-7689-131200829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915F13-5CDD-9BB5-2557-5E3BBE62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5618FA-EBCC-528A-EA7E-6E95071BD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7CADE-09C2-413E-8B6A-58FDC3C22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30DEEB-433C-A2E5-8461-1B0FD216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721CE1-28C1-D863-99B0-98A1EAE7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955" y="938870"/>
            <a:ext cx="8091815" cy="756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FY19 </a:t>
            </a:r>
            <a:r>
              <a:rPr lang="en-US" sz="5200" kern="1200" dirty="0">
                <a:solidFill>
                  <a:schemeClr val="tx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Global Exploratory Data Analysis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FA04D3-000A-1F31-9F50-E04C5F9B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49C8F7-DEFA-BC7F-3258-24D44296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1FAD25-73FA-3E0B-3E70-6308D1B4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8C04E6-E632-238A-27E8-212604B2C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E51630-FD3B-472B-F651-56CB27A28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ECCCAB-E697-CC8F-8FF8-EB5F9E7FB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35551"/>
              </p:ext>
            </p:extLst>
          </p:nvPr>
        </p:nvGraphicFramePr>
        <p:xfrm>
          <a:off x="417701" y="2242457"/>
          <a:ext cx="5845008" cy="36766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5042">
                  <a:extLst>
                    <a:ext uri="{9D8B030D-6E8A-4147-A177-3AD203B41FA5}">
                      <a16:colId xmlns:a16="http://schemas.microsoft.com/office/drawing/2014/main" val="2299258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931578812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710352641"/>
                    </a:ext>
                  </a:extLst>
                </a:gridCol>
                <a:gridCol w="1563066">
                  <a:extLst>
                    <a:ext uri="{9D8B030D-6E8A-4147-A177-3AD203B41FA5}">
                      <a16:colId xmlns:a16="http://schemas.microsoft.com/office/drawing/2014/main" val="2320335786"/>
                    </a:ext>
                  </a:extLst>
                </a:gridCol>
                <a:gridCol w="1237986">
                  <a:extLst>
                    <a:ext uri="{9D8B030D-6E8A-4147-A177-3AD203B41FA5}">
                      <a16:colId xmlns:a16="http://schemas.microsoft.com/office/drawing/2014/main" val="1269793953"/>
                    </a:ext>
                  </a:extLst>
                </a:gridCol>
              </a:tblGrid>
              <a:tr h="96214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Baskerville" panose="02020502070401020303" pitchFamily="18" charset="0"/>
                        <a:ea typeface="Baskerville" panose="02020502070401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Rental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Rental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Rental Replacement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Film 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404136"/>
                  </a:ext>
                </a:extLst>
              </a:tr>
              <a:tr h="9048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$.99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46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64369"/>
                  </a:ext>
                </a:extLst>
              </a:tr>
              <a:tr h="9048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$4.99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7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$19.98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185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247108"/>
                  </a:ext>
                </a:extLst>
              </a:tr>
              <a:tr h="9048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$29.99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skerville" panose="02020502070401020303" pitchFamily="18" charset="0"/>
                          <a:ea typeface="Baskerville" panose="02020502070401020303" pitchFamily="18" charset="0"/>
                        </a:rPr>
                        <a:t>115.3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5675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903572-D531-1FBB-F2CF-BC37DD9B5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768089"/>
              </p:ext>
            </p:extLst>
          </p:nvPr>
        </p:nvGraphicFramePr>
        <p:xfrm>
          <a:off x="7076901" y="1665739"/>
          <a:ext cx="4724282" cy="473874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62141">
                  <a:extLst>
                    <a:ext uri="{9D8B030D-6E8A-4147-A177-3AD203B41FA5}">
                      <a16:colId xmlns:a16="http://schemas.microsoft.com/office/drawing/2014/main" val="4005708379"/>
                    </a:ext>
                  </a:extLst>
                </a:gridCol>
                <a:gridCol w="2362141">
                  <a:extLst>
                    <a:ext uri="{9D8B030D-6E8A-4147-A177-3AD203B41FA5}">
                      <a16:colId xmlns:a16="http://schemas.microsoft.com/office/drawing/2014/main" val="814295611"/>
                    </a:ext>
                  </a:extLst>
                </a:gridCol>
              </a:tblGrid>
              <a:tr h="526527">
                <a:tc>
                  <a:txBody>
                    <a:bodyPr/>
                    <a:lstStyle/>
                    <a:p>
                      <a:r>
                        <a:rPr lang="en-US" dirty="0"/>
                        <a:t>Gross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$61,312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669821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#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0794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# Rentals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93468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#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29797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#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652255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98303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Most Popular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31628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 PG, PG-13, R, NC-17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51010"/>
                  </a:ext>
                </a:extLst>
              </a:tr>
              <a:tr h="526527">
                <a:tc>
                  <a:txBody>
                    <a:bodyPr/>
                    <a:lstStyle/>
                    <a:p>
                      <a:r>
                        <a:rPr lang="en-US" b="1" dirty="0"/>
                        <a:t>Most Popular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PG-13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1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1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09BE2-901A-9864-56C8-29E82964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3F19C11-CE83-F00D-246A-85EF3191F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B3C0EC-18F3-F5B0-75C5-B9FDF63BA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E535DE-9610-DA0D-3BAC-177B1361A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8F1554-D218-A4C0-C237-C669017A6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C75DD0-C9AA-2A4B-C055-DCC2F5FAF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4CF879-8B62-63EB-91DE-D648370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E615CB2-A69B-5B6E-1D57-0C6B88ED8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DC59FC-F3BB-A90A-1103-C272E9BF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C66F22-C9FE-5C66-E2BB-9B0139DC7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1B249E-1BAD-741E-E4E9-322F56A06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49EEA99-7F57-89D5-2278-603AA7DDC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9CB1897-E650-BCE4-BBB3-03302D77581E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</a:rPr>
              <a:t>FY19 Key Performance Indicator 1 – </a:t>
            </a:r>
          </a:p>
          <a:p>
            <a:pPr>
              <a:lnSpc>
                <a:spcPct val="100000"/>
              </a:lnSpc>
            </a:pPr>
            <a:r>
              <a:rPr lang="en-US" sz="2600" b="1" i="0" u="none" strike="noStrike" dirty="0">
                <a:solidFill>
                  <a:srgbClr val="374151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Customer Distribution by Region/Country</a:t>
            </a: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100000"/>
              </a:lnSpc>
            </a:pP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8C8A4-98D0-FCA8-0556-70D1A51C7A62}"/>
              </a:ext>
            </a:extLst>
          </p:cNvPr>
          <p:cNvSpPr txBox="1"/>
          <p:nvPr/>
        </p:nvSpPr>
        <p:spPr>
          <a:xfrm>
            <a:off x="7862206" y="1481095"/>
            <a:ext cx="3948793" cy="212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solidFill>
                  <a:srgbClr val="2D2D2D"/>
                </a:solidFill>
                <a:effectLst/>
                <a:latin typeface="Montserrat" pitchFamily="2" charset="77"/>
              </a:rPr>
              <a:t>India </a:t>
            </a:r>
            <a:r>
              <a:rPr lang="en-US" sz="1800" dirty="0">
                <a:solidFill>
                  <a:srgbClr val="2D2D2D"/>
                </a:solidFill>
                <a:effectLst/>
                <a:latin typeface="Montserrat" pitchFamily="2" charset="77"/>
              </a:rPr>
              <a:t>(60 customers)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solidFill>
                  <a:srgbClr val="2D2D2D"/>
                </a:solidFill>
                <a:effectLst/>
                <a:latin typeface="Montserrat" pitchFamily="2" charset="77"/>
              </a:rPr>
              <a:t>China </a:t>
            </a:r>
            <a:r>
              <a:rPr lang="en-US" sz="1800" dirty="0">
                <a:solidFill>
                  <a:srgbClr val="2D2D2D"/>
                </a:solidFill>
                <a:effectLst/>
                <a:latin typeface="Montserrat" pitchFamily="2" charset="77"/>
              </a:rPr>
              <a:t>(53 customers)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solidFill>
                  <a:srgbClr val="2D2D2D"/>
                </a:solidFill>
                <a:effectLst/>
                <a:latin typeface="Montserrat" pitchFamily="2" charset="77"/>
              </a:rPr>
              <a:t>United States </a:t>
            </a:r>
            <a:r>
              <a:rPr lang="en-US" sz="1800" dirty="0">
                <a:solidFill>
                  <a:srgbClr val="2D2D2D"/>
                </a:solidFill>
                <a:effectLst/>
                <a:latin typeface="Montserrat" pitchFamily="2" charset="77"/>
              </a:rPr>
              <a:t>(36 customers) </a:t>
            </a:r>
            <a:endParaRPr lang="en-US" dirty="0">
              <a:solidFill>
                <a:srgbClr val="2D2D2D"/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solidFill>
                  <a:srgbClr val="2D2D2D"/>
                </a:solidFill>
                <a:effectLst/>
                <a:latin typeface="Montserrat" pitchFamily="2" charset="77"/>
              </a:rPr>
              <a:t>Japan </a:t>
            </a:r>
            <a:r>
              <a:rPr lang="en-US" sz="1800" dirty="0">
                <a:solidFill>
                  <a:srgbClr val="2D2D2D"/>
                </a:solidFill>
                <a:effectLst/>
                <a:latin typeface="Montserrat" pitchFamily="2" charset="77"/>
              </a:rPr>
              <a:t>(31 customers) </a:t>
            </a:r>
            <a:endParaRPr lang="en-US" dirty="0">
              <a:solidFill>
                <a:srgbClr val="2D2D2D"/>
              </a:solidFill>
              <a:latin typeface="Montserrat" pitchFamily="2" charset="7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b="1" dirty="0">
                <a:solidFill>
                  <a:srgbClr val="2D2D2D"/>
                </a:solidFill>
                <a:effectLst/>
                <a:latin typeface="Montserrat" pitchFamily="2" charset="77"/>
              </a:rPr>
              <a:t>Mexico </a:t>
            </a:r>
            <a:r>
              <a:rPr lang="en-US" sz="1800" dirty="0">
                <a:solidFill>
                  <a:srgbClr val="2D2D2D"/>
                </a:solidFill>
                <a:effectLst/>
                <a:latin typeface="Montserrat" pitchFamily="2" charset="77"/>
              </a:rPr>
              <a:t>(30 customers) </a:t>
            </a:r>
            <a:endParaRPr lang="en-US" dirty="0">
              <a:solidFill>
                <a:srgbClr val="2D2D2D"/>
              </a:solidFill>
              <a:latin typeface="Montserrat" pitchFamily="2" charset="77"/>
            </a:endParaRP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BB7F1FB0-A3F5-CB21-AD2D-EEAC388B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44719"/>
            <a:ext cx="7309894" cy="49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EF75A-B591-52ED-3247-B4C06AF78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B0C12C-3560-CFBB-D9F3-8EA729CBC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D5C6E7-E563-0B36-A700-CB2C52AE3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CC33D5-CA79-01C5-DED7-1922944C0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8A36D0-12B5-73DF-35C6-0C2EC4E1D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E615A3B-021B-87ED-A1AC-02AFCF66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93AA3D-D16C-40EF-5C3E-2D6ED5F61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A4E3ED-74A2-B8F1-DAAB-1E1E2F291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02A6B6-8528-4FE0-3599-578CD4AC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70D4D83-F858-D167-6D4C-1FFCD8752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0870D0D-B204-B676-79CB-772AE3018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0C2762-1670-3305-399B-3F7F59E36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E63834FC-106F-E423-34DF-B843F36A61D8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</a:rPr>
              <a:t>FY19 Key Performance Indicator 2 – 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Top Revenue-Generating Movies</a:t>
            </a: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100000"/>
              </a:lnSpc>
            </a:pP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F96ABA-CE98-C66F-471B-20AD59D2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4" y="2332858"/>
            <a:ext cx="7731807" cy="3722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9588E-D0AC-E84A-7C00-6E8ED7CC1716}"/>
              </a:ext>
            </a:extLst>
          </p:cNvPr>
          <p:cNvSpPr txBox="1"/>
          <p:nvPr/>
        </p:nvSpPr>
        <p:spPr>
          <a:xfrm>
            <a:off x="7081330" y="1446221"/>
            <a:ext cx="509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Breakdown of Top 15 Movies in Revenue Generated: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AE789-57AC-D54E-AD12-54B94B2F178D}"/>
              </a:ext>
            </a:extLst>
          </p:cNvPr>
          <p:cNvSpPr txBox="1"/>
          <p:nvPr/>
        </p:nvSpPr>
        <p:spPr>
          <a:xfrm>
            <a:off x="8784771" y="2092552"/>
            <a:ext cx="986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Rating</a:t>
            </a:r>
          </a:p>
          <a:p>
            <a:r>
              <a:rPr lang="en-US" dirty="0"/>
              <a:t>G: 3</a:t>
            </a:r>
          </a:p>
          <a:p>
            <a:r>
              <a:rPr lang="en-US" dirty="0"/>
              <a:t>PG: 5</a:t>
            </a:r>
          </a:p>
          <a:p>
            <a:r>
              <a:rPr lang="en-US" dirty="0"/>
              <a:t>PG-13: 2</a:t>
            </a:r>
          </a:p>
          <a:p>
            <a:r>
              <a:rPr lang="en-US" dirty="0"/>
              <a:t>R: 0</a:t>
            </a:r>
          </a:p>
          <a:p>
            <a:r>
              <a:rPr lang="en-US" dirty="0"/>
              <a:t>NC-17:5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3CB58-74CE-447A-9270-B22DCF199372}"/>
              </a:ext>
            </a:extLst>
          </p:cNvPr>
          <p:cNvSpPr txBox="1"/>
          <p:nvPr/>
        </p:nvSpPr>
        <p:spPr>
          <a:xfrm>
            <a:off x="10235398" y="2111832"/>
            <a:ext cx="1728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Genre</a:t>
            </a:r>
          </a:p>
          <a:p>
            <a:r>
              <a:rPr lang="en-US" dirty="0"/>
              <a:t>Action: 1</a:t>
            </a:r>
          </a:p>
          <a:p>
            <a:r>
              <a:rPr lang="en-US" dirty="0"/>
              <a:t>Animation: 1</a:t>
            </a:r>
          </a:p>
          <a:p>
            <a:r>
              <a:rPr lang="en-US" dirty="0"/>
              <a:t>Comedy: 2</a:t>
            </a:r>
          </a:p>
          <a:p>
            <a:r>
              <a:rPr lang="en-US" dirty="0"/>
              <a:t>Documentary: 2</a:t>
            </a:r>
          </a:p>
          <a:p>
            <a:r>
              <a:rPr lang="en-US" dirty="0"/>
              <a:t>Drama: 2</a:t>
            </a:r>
            <a:br>
              <a:rPr lang="en-US" dirty="0"/>
            </a:br>
            <a:r>
              <a:rPr lang="en-US" dirty="0"/>
              <a:t>Family: 1</a:t>
            </a:r>
          </a:p>
          <a:p>
            <a:r>
              <a:rPr lang="en-US" dirty="0"/>
              <a:t>Foreign: 1</a:t>
            </a:r>
          </a:p>
          <a:p>
            <a:r>
              <a:rPr lang="en-US" dirty="0"/>
              <a:t>Music: 2</a:t>
            </a:r>
          </a:p>
          <a:p>
            <a:r>
              <a:rPr lang="en-US" dirty="0"/>
              <a:t>Sci-Fi: 2</a:t>
            </a:r>
          </a:p>
          <a:p>
            <a:r>
              <a:rPr lang="en-US" dirty="0"/>
              <a:t>Sports: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6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FA63B-54D1-1558-7F59-0B43DB20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600A04-7C7B-B91E-1777-9D0416AF1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7B60A9-1A4D-03AB-7746-41ACAA01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018E25-F368-A3F4-F95B-A54276F0D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565854-F0B5-6DA3-C923-179C5FD18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75BD56-0E06-AD39-9350-1C9C72997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C61238C-4AFD-25D4-0349-120B31C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B121850-D6F7-33FB-7024-D17D8EF3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3EC8A0-82CF-9751-A059-4E7CD01A7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1266DE-682D-9063-CC02-D4BB67E75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C4C3F15-5A7C-6767-2DD9-F720AA0F5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8EE273-1AA7-902D-1802-A73F0CDF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5B46468-5C21-9A54-D422-8B2CC7CF1DAD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000" b="1" dirty="0">
                <a:latin typeface="Baskerville" panose="02020502070401020303" pitchFamily="18" charset="0"/>
                <a:ea typeface="Baskerville" panose="02020502070401020303" pitchFamily="18" charset="0"/>
              </a:rPr>
              <a:t>FY19 </a:t>
            </a:r>
            <a:r>
              <a:rPr lang="en-US" sz="3700" b="1" dirty="0">
                <a:latin typeface="Baskerville" panose="02020502070401020303" pitchFamily="18" charset="0"/>
                <a:ea typeface="Baskerville" panose="02020502070401020303" pitchFamily="18" charset="0"/>
              </a:rPr>
              <a:t>Key Performance Indicator 3 –</a:t>
            </a:r>
          </a:p>
          <a:p>
            <a:pPr>
              <a:lnSpc>
                <a:spcPct val="120000"/>
              </a:lnSpc>
            </a:pPr>
            <a:r>
              <a:rPr lang="en-US" sz="3700" b="1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Average Rental Duration</a:t>
            </a:r>
            <a:endParaRPr lang="en-US" sz="37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40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40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066E6-A3A3-C0ED-9812-548AEB45174A}"/>
              </a:ext>
            </a:extLst>
          </p:cNvPr>
          <p:cNvSpPr txBox="1"/>
          <p:nvPr/>
        </p:nvSpPr>
        <p:spPr>
          <a:xfrm>
            <a:off x="301021" y="2304076"/>
            <a:ext cx="329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" panose="02020502070401020303" pitchFamily="18" charset="0"/>
                <a:ea typeface="Baskerville" panose="02020502070401020303" pitchFamily="18" charset="0"/>
              </a:rPr>
              <a:t>The average rental duration for all films was </a:t>
            </a:r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4.99 days.</a:t>
            </a:r>
          </a:p>
        </p:txBody>
      </p:sp>
      <p:pic>
        <p:nvPicPr>
          <p:cNvPr id="6" name="Picture 5" descr="A bowl of popcorn and beer in front of a screen&#10;&#10;Description automatically generated">
            <a:extLst>
              <a:ext uri="{FF2B5EF4-FFF2-40B4-BE49-F238E27FC236}">
                <a16:creationId xmlns:a16="http://schemas.microsoft.com/office/drawing/2014/main" id="{E7A09AB2-27EA-2830-1B6C-11E66EE9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631" y="2036618"/>
            <a:ext cx="6409851" cy="42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0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4EC88-FA29-AA4C-2EA2-296750E8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94CAAF6-66A8-E882-D6D9-5C86F79E4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8B35BC-D3D9-9DA5-BB66-D46C9F58E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1E858-DC93-8DB9-1CB0-DE0A7098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4F4F00-D713-9841-3858-7BB433247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5B82A6-170E-4F95-20E9-7BA63C74F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BFF93F-09EE-5776-9EE4-936431E60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4ECFBA-EA3B-24EA-20A7-E08BD5CBE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632F7C-F54E-4819-DCF5-96C285D23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F31EFE-03E2-1903-7962-AAD89F9D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43A910-683C-78E7-68EC-54470366D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475A413-0D7D-8B60-688D-8D7871250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C088844-B211-4ED7-7B01-F8E513C927FA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</a:rPr>
              <a:t>FY19 Key Performance Indicator 4 –</a:t>
            </a:r>
          </a:p>
          <a:p>
            <a:pPr>
              <a:lnSpc>
                <a:spcPct val="120000"/>
              </a:lnSpc>
            </a:pPr>
            <a:r>
              <a:rPr lang="en-US" sz="2600" b="1" i="0" u="none" strike="noStrike" dirty="0"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High Lifetime Value Customer Geo-Concentration</a:t>
            </a: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>
              <a:lnSpc>
                <a:spcPct val="120000"/>
              </a:lnSpc>
            </a:pP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3" name="Picture 2" descr="A colorful bar chart with numbers&#10;&#10;Description automatically generated">
            <a:extLst>
              <a:ext uri="{FF2B5EF4-FFF2-40B4-BE49-F238E27FC236}">
                <a16:creationId xmlns:a16="http://schemas.microsoft.com/office/drawing/2014/main" id="{A9717556-BBD0-7615-6379-9EBEB14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81" y="1784927"/>
            <a:ext cx="10335479" cy="35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71A32AF-8088-2C31-A41D-BB18A47EFA90}"/>
              </a:ext>
            </a:extLst>
          </p:cNvPr>
          <p:cNvSpPr txBox="1">
            <a:spLocks/>
          </p:cNvSpPr>
          <p:nvPr/>
        </p:nvSpPr>
        <p:spPr>
          <a:xfrm>
            <a:off x="657175" y="313861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</a:rPr>
              <a:t>FY19 Key Performance Indicator 5 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latin typeface="Baskerville" panose="02020502070401020303" pitchFamily="18" charset="0"/>
                <a:ea typeface="Baskerville" panose="02020502070401020303" pitchFamily="18" charset="0"/>
              </a:rPr>
              <a:t>Sales Variation by Geographic Region </a:t>
            </a:r>
          </a:p>
          <a:p>
            <a:pPr>
              <a:lnSpc>
                <a:spcPct val="100000"/>
              </a:lnSpc>
            </a:pPr>
            <a:endParaRPr lang="en-US" sz="26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pic>
        <p:nvPicPr>
          <p:cNvPr id="5" name="Picture 4" descr="A graph of a number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EBEE0F75-9157-0ABC-C4D4-A987F1D8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75" y="1292877"/>
            <a:ext cx="8279022" cy="5300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E12C7-4889-8A89-AC89-313183A7FEA6}"/>
              </a:ext>
            </a:extLst>
          </p:cNvPr>
          <p:cNvSpPr txBox="1"/>
          <p:nvPr/>
        </p:nvSpPr>
        <p:spPr>
          <a:xfrm>
            <a:off x="8936197" y="2960914"/>
            <a:ext cx="30707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 dominated the Top 10 countries by revenue generated, placing 6 of the 10 countries.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54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411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</vt:lpstr>
      <vt:lpstr>Calibri</vt:lpstr>
      <vt:lpstr>Calibri Light</vt:lpstr>
      <vt:lpstr>Montserrat</vt:lpstr>
      <vt:lpstr>Office Theme</vt:lpstr>
      <vt:lpstr>Rockbuster Stealth Online Launch Initiative</vt:lpstr>
      <vt:lpstr>PowerPoint Presentation</vt:lpstr>
      <vt:lpstr>Data Overview</vt:lpstr>
      <vt:lpstr>FY19 Global 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Path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Online Launch Initiative</dc:title>
  <dc:creator>Cisnerizm m</dc:creator>
  <cp:lastModifiedBy>Cisnerizm m</cp:lastModifiedBy>
  <cp:revision>3</cp:revision>
  <dcterms:created xsi:type="dcterms:W3CDTF">2024-02-05T17:25:08Z</dcterms:created>
  <dcterms:modified xsi:type="dcterms:W3CDTF">2024-02-07T23:57:37Z</dcterms:modified>
</cp:coreProperties>
</file>