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8" r:id="rId3"/>
    <p:sldId id="266" r:id="rId4"/>
    <p:sldId id="267" r:id="rId5"/>
    <p:sldId id="262" r:id="rId6"/>
    <p:sldId id="257" r:id="rId7"/>
    <p:sldId id="269" r:id="rId8"/>
    <p:sldId id="271" r:id="rId9"/>
    <p:sldId id="272" r:id="rId10"/>
    <p:sldId id="270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</p:sldIdLst>
  <p:sldSz cx="9144000" cy="6858000" type="screen4x3"/>
  <p:notesSz cx="6858000" cy="92964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33CC33"/>
    <a:srgbClr val="CC9900"/>
    <a:srgbClr val="969696"/>
    <a:srgbClr val="800080"/>
    <a:srgbClr val="CC6600"/>
    <a:srgbClr val="66CCFF"/>
    <a:srgbClr val="FF9900"/>
    <a:srgbClr val="FFFF99"/>
    <a:srgbClr val="996600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3" autoAdjust="0"/>
    <p:restoredTop sz="94894" autoAdjust="0"/>
  </p:normalViewPr>
  <p:slideViewPr>
    <p:cSldViewPr snapToGrid="0">
      <p:cViewPr varScale="1">
        <p:scale>
          <a:sx n="79" d="100"/>
          <a:sy n="79" d="100"/>
        </p:scale>
        <p:origin x="-7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2424" y="-102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36945-DA39-4D29-8D9A-AA36E3A11382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97BA5-440D-4243-A886-8DC4B873D83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27E35BBE-AD12-48C5-8DCC-805B4F1FD104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A7A733-DA2F-4999-8E32-54115CD3DBBB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526EC-2B31-4D73-B6C0-EC9886E91D36}" type="slidenum">
              <a:rPr lang="en-US"/>
              <a:pPr/>
              <a:t>5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E1B93-432B-4A36-9C82-195276416060}" type="slidenum">
              <a:rPr lang="en-US"/>
              <a:pPr/>
              <a:t>6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E1B93-432B-4A36-9C82-195276416060}" type="slidenum">
              <a:rPr lang="en-US"/>
              <a:pPr/>
              <a:t>7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E1B93-432B-4A36-9C82-195276416060}" type="slidenum">
              <a:rPr lang="en-US"/>
              <a:pPr/>
              <a:t>8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E1B93-432B-4A36-9C82-195276416060}" type="slidenum">
              <a:rPr lang="en-US"/>
              <a:pPr/>
              <a:t>9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E1B93-432B-4A36-9C82-195276416060}" type="slidenum">
              <a:rPr lang="en-US"/>
              <a:pPr/>
              <a:t>10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smtClean="0"/>
              <a:t>Haga clic para modificar el estilo de título del patrón</a:t>
            </a: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 smtClean="0"/>
              <a:t>Haga clic para modificar el estilo de subtítulo del patrón</a:t>
            </a: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3DF2338-097B-4264-8E72-A856CEE1277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D35D2-A457-4652-A634-B903CBBEE14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515BA-3D06-4280-946E-21FBEF5FCF7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AAEEF-F233-4E32-A923-D4DF4B556C6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B9523-6905-405B-8AC8-E63F416FC9C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51DCE-B4FC-4A91-83BF-56D09753318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03231-D21E-4F74-BD7E-5FDD244E1CA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63BA1C-C7A3-45F8-9E86-8739D3421FB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1C6FD-A228-4DFF-9C48-5B61C80157C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C9E96-5424-4435-BAB1-7174F194AED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60F01E-2B22-4B7C-9328-0E1C58AAA09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título del patrón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endParaRPr lang="en-US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fld id="{4700DB66-04F6-49A5-A4C5-1D1146B2F9A6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s-VE" dirty="0" smtClean="0"/>
              <a:t>ALGORITMOS APROXIMADOS</a:t>
            </a:r>
            <a:endParaRPr lang="es-V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2438" y="2768600"/>
            <a:ext cx="5248275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s-VE" b="1" dirty="0" smtClean="0"/>
              <a:t>El problema de la mochila 0-1.</a:t>
            </a:r>
          </a:p>
          <a:p>
            <a:pPr>
              <a:spcBef>
                <a:spcPct val="0"/>
              </a:spcBef>
            </a:pPr>
            <a:r>
              <a:rPr lang="es-VE" b="1" dirty="0" smtClean="0"/>
              <a:t>El problema de </a:t>
            </a:r>
            <a:r>
              <a:rPr lang="es-VE" b="1" dirty="0" smtClean="0"/>
              <a:t>llenado </a:t>
            </a:r>
            <a:r>
              <a:rPr lang="es-VE" b="1" dirty="0" smtClean="0"/>
              <a:t>de cajas</a:t>
            </a:r>
            <a:r>
              <a:rPr lang="en-US" b="1" dirty="0" smtClean="0"/>
              <a:t>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992438" y="6146801"/>
            <a:ext cx="52482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Lic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Alejandro Claro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Mosqueda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7010400" cy="838200"/>
          </a:xfrm>
        </p:spPr>
        <p:txBody>
          <a:bodyPr/>
          <a:lstStyle/>
          <a:p>
            <a:r>
              <a:rPr lang="es-VE" dirty="0" smtClean="0"/>
              <a:t>ALGORITMOS APROXIMADOS</a:t>
            </a:r>
            <a:endParaRPr lang="es-VE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 bwMode="auto">
          <a:xfrm>
            <a:off x="1752600" y="1166813"/>
            <a:ext cx="7010400" cy="169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algn="just">
              <a:lnSpc>
                <a:spcPct val="100000"/>
              </a:lnSpc>
              <a:spcBef>
                <a:spcPct val="50000"/>
              </a:spcBef>
            </a:pPr>
            <a:r>
              <a:rPr kumimoji="0" lang="es-V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idea detrás de los algoritmos aproximados es diseñar algoritmos</a:t>
            </a:r>
            <a:r>
              <a:rPr kumimoji="0" lang="es-VE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s-VE" sz="2400" kern="0" dirty="0" smtClean="0"/>
              <a:t>en tiempo </a:t>
            </a:r>
            <a:r>
              <a:rPr lang="es-VE" sz="2400" kern="0" dirty="0" err="1" smtClean="0"/>
              <a:t>polinomial</a:t>
            </a:r>
            <a:r>
              <a:rPr lang="es-VE" sz="2400" kern="0" dirty="0" smtClean="0"/>
              <a:t> </a:t>
            </a:r>
            <a:r>
              <a:rPr kumimoji="0" lang="es-VE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 resulten en una solución ¨próxima</a:t>
            </a:r>
            <a:r>
              <a:rPr lang="es-VE" sz="2400" kern="0" dirty="0" smtClean="0">
                <a:latin typeface="+mn-lt"/>
              </a:rPr>
              <a:t>¨ a la solución optima de un</a:t>
            </a:r>
            <a:r>
              <a:rPr kumimoji="0" lang="es-VE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problema de optimización </a:t>
            </a:r>
            <a:r>
              <a:rPr kumimoji="0" lang="es-VE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NP</a:t>
            </a:r>
            <a:r>
              <a:rPr kumimoji="0" lang="es-VE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752600" y="2914312"/>
            <a:ext cx="7020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just">
              <a:lnSpc>
                <a:spcPct val="100000"/>
              </a:lnSpc>
              <a:spcBef>
                <a:spcPct val="50000"/>
              </a:spcBef>
            </a:pPr>
            <a:r>
              <a:rPr lang="es-VE" sz="2400" kern="0" dirty="0" smtClean="0">
                <a:latin typeface="+mn-lt"/>
              </a:rPr>
              <a:t>Sea </a:t>
            </a:r>
            <a:r>
              <a:rPr lang="es-VE" sz="2400" kern="0" dirty="0" smtClean="0">
                <a:latin typeface="+mn-lt"/>
                <a:sym typeface="Symbol"/>
              </a:rPr>
              <a:t></a:t>
            </a:r>
            <a:r>
              <a:rPr lang="es-VE" sz="2400" b="1" i="1" kern="0" dirty="0" smtClean="0">
                <a:latin typeface="+mn-lt"/>
                <a:sym typeface="Symbol"/>
              </a:rPr>
              <a:t></a:t>
            </a:r>
            <a:r>
              <a:rPr lang="es-VE" sz="2400" kern="0" dirty="0" smtClean="0">
                <a:latin typeface="+mn-lt"/>
              </a:rPr>
              <a:t> un problema de minimización (maximización), y </a:t>
            </a:r>
            <a:r>
              <a:rPr lang="es-VE" sz="2400" b="1" i="1" kern="0" dirty="0" smtClean="0">
                <a:sym typeface="Symbol"/>
              </a:rPr>
              <a:t></a:t>
            </a:r>
            <a:r>
              <a:rPr lang="es-VE" sz="2400" kern="0" dirty="0" smtClean="0">
                <a:latin typeface="+mn-lt"/>
              </a:rPr>
              <a:t>  sea un numero real positivo, </a:t>
            </a:r>
            <a:r>
              <a:rPr lang="es-VE" sz="2400" kern="0" dirty="0" smtClean="0">
                <a:latin typeface="+mn-lt"/>
                <a:sym typeface="Symbol"/>
              </a:rPr>
              <a:t></a:t>
            </a:r>
            <a:r>
              <a:rPr lang="es-VE" sz="2400" b="1" i="1" kern="0" dirty="0" smtClean="0">
                <a:latin typeface="+mn-lt"/>
                <a:sym typeface="Symbol"/>
              </a:rPr>
              <a:t></a:t>
            </a:r>
            <a:r>
              <a:rPr lang="es-VE" sz="2400" kern="0" dirty="0" smtClean="0">
                <a:latin typeface="+mn-lt"/>
              </a:rPr>
              <a:t> </a:t>
            </a:r>
            <a:r>
              <a:rPr lang="es-VE" sz="2400" kern="0" dirty="0" smtClean="0">
                <a:latin typeface="+mn-lt"/>
                <a:sym typeface="Symbol"/>
              </a:rPr>
              <a:t></a:t>
            </a:r>
            <a:r>
              <a:rPr lang="es-VE" sz="2400" kern="0" dirty="0" smtClean="0">
                <a:latin typeface="+mn-lt"/>
              </a:rPr>
              <a:t> 1 (</a:t>
            </a:r>
            <a:r>
              <a:rPr lang="es-VE" sz="2400" b="1" i="1" kern="0" dirty="0" smtClean="0">
                <a:latin typeface="+mn-lt"/>
                <a:sym typeface="Symbol"/>
              </a:rPr>
              <a:t></a:t>
            </a:r>
            <a:r>
              <a:rPr lang="es-VE" sz="2400" kern="0" dirty="0" smtClean="0">
                <a:latin typeface="+mn-lt"/>
              </a:rPr>
              <a:t> </a:t>
            </a:r>
            <a:r>
              <a:rPr lang="es-VE" sz="2400" kern="0" dirty="0" smtClean="0">
                <a:latin typeface="+mn-lt"/>
                <a:sym typeface="Symbol"/>
              </a:rPr>
              <a:t></a:t>
            </a:r>
            <a:r>
              <a:rPr lang="es-VE" sz="2400" kern="0" dirty="0" smtClean="0">
                <a:latin typeface="+mn-lt"/>
              </a:rPr>
              <a:t> 1). Un algoritmo </a:t>
            </a:r>
            <a:r>
              <a:rPr lang="es-VE" sz="2400" kern="0" dirty="0" smtClean="0">
                <a:latin typeface="Lucida Calligraphy" pitchFamily="66" charset="0"/>
                <a:sym typeface="Symbol"/>
              </a:rPr>
              <a:t>A</a:t>
            </a:r>
            <a:r>
              <a:rPr lang="es-VE" sz="2400" kern="0" dirty="0" smtClean="0">
                <a:latin typeface="+mn-lt"/>
              </a:rPr>
              <a:t> se dice que es algoritmo factor </a:t>
            </a:r>
            <a:r>
              <a:rPr lang="es-VE" sz="2400" b="1" i="1" kern="0" dirty="0" smtClean="0">
                <a:sym typeface="Symbol"/>
              </a:rPr>
              <a:t></a:t>
            </a:r>
            <a:r>
              <a:rPr lang="es-VE" sz="2400" kern="0" dirty="0" smtClean="0">
                <a:latin typeface="+mn-lt"/>
                <a:sym typeface="Symbol"/>
              </a:rPr>
              <a:t>-</a:t>
            </a:r>
            <a:r>
              <a:rPr lang="es-VE" sz="2400" kern="0" dirty="0" smtClean="0">
                <a:latin typeface="+mn-lt"/>
              </a:rPr>
              <a:t>aproximado para </a:t>
            </a:r>
            <a:r>
              <a:rPr lang="es-VE" sz="2400" b="1" i="1" kern="0" dirty="0" smtClean="0">
                <a:sym typeface="Symbol"/>
              </a:rPr>
              <a:t></a:t>
            </a:r>
            <a:r>
              <a:rPr lang="es-VE" sz="2400" kern="0" dirty="0" smtClean="0">
                <a:latin typeface="+mn-lt"/>
              </a:rPr>
              <a:t> si en para cada instancia </a:t>
            </a:r>
            <a:r>
              <a:rPr lang="es-VE" sz="2400" b="1" i="1" kern="0" dirty="0" smtClean="0">
                <a:latin typeface="+mn-lt"/>
              </a:rPr>
              <a:t>I</a:t>
            </a:r>
            <a:r>
              <a:rPr lang="es-VE" sz="2400" kern="0" dirty="0" smtClean="0">
                <a:latin typeface="+mn-lt"/>
              </a:rPr>
              <a:t>, </a:t>
            </a:r>
            <a:r>
              <a:rPr lang="es-VE" sz="2400" kern="0" dirty="0" smtClean="0">
                <a:latin typeface="Lucida Calligraphy" pitchFamily="66" charset="0"/>
                <a:sym typeface="Symbol"/>
              </a:rPr>
              <a:t>A</a:t>
            </a:r>
            <a:r>
              <a:rPr lang="es-VE" sz="2400" kern="0" dirty="0" smtClean="0">
                <a:latin typeface="+mn-lt"/>
              </a:rPr>
              <a:t> produce una solución factible s, tal que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9054" y="5357057"/>
            <a:ext cx="3680661" cy="488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1152" y="6001772"/>
            <a:ext cx="3738562" cy="46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7038470" y="5438262"/>
            <a:ext cx="167225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kern="0" dirty="0" smtClean="0"/>
              <a:t>(Minimización)</a:t>
            </a:r>
            <a:endParaRPr lang="es-VE" dirty="0"/>
          </a:p>
        </p:txBody>
      </p:sp>
      <p:sp>
        <p:nvSpPr>
          <p:cNvPr id="9" name="8 CuadroTexto"/>
          <p:cNvSpPr txBox="1"/>
          <p:nvPr/>
        </p:nvSpPr>
        <p:spPr>
          <a:xfrm>
            <a:off x="7034454" y="6071942"/>
            <a:ext cx="173637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kern="0" dirty="0" smtClean="0"/>
              <a:t>(Maximización)</a:t>
            </a:r>
            <a:endParaRPr lang="es-V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MOCHILA</a:t>
            </a:r>
            <a:r>
              <a:rPr lang="en-US" dirty="0" smtClean="0"/>
              <a:t> 0-1 (</a:t>
            </a:r>
            <a:r>
              <a:rPr lang="es-VE" dirty="0" smtClean="0"/>
              <a:t>APROXIMADO</a:t>
            </a:r>
            <a:r>
              <a:rPr lang="en-US" dirty="0" smtClean="0"/>
              <a:t>)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52600" y="1395413"/>
            <a:ext cx="7010400" cy="1516229"/>
          </a:xfrm>
        </p:spPr>
        <p:txBody>
          <a:bodyPr/>
          <a:lstStyle/>
          <a:p>
            <a:pPr marL="0" algn="just">
              <a:buNone/>
            </a:pPr>
            <a:r>
              <a:rPr lang="es-VE" dirty="0" smtClean="0"/>
              <a:t>Es un problema débilmente </a:t>
            </a:r>
            <a:r>
              <a:rPr lang="es-VE" b="1" dirty="0" smtClean="0"/>
              <a:t>NP</a:t>
            </a:r>
            <a:r>
              <a:rPr lang="es-VE" dirty="0" smtClean="0"/>
              <a:t>-</a:t>
            </a:r>
            <a:r>
              <a:rPr lang="es-VE" dirty="0" err="1" smtClean="0"/>
              <a:t>hard</a:t>
            </a:r>
            <a:r>
              <a:rPr lang="es-VE" dirty="0" smtClean="0"/>
              <a:t>. Admite solución </a:t>
            </a:r>
            <a:r>
              <a:rPr lang="es-VE" dirty="0" err="1" smtClean="0"/>
              <a:t>pseudo-polinomial</a:t>
            </a:r>
            <a:r>
              <a:rPr lang="es-VE" dirty="0" smtClean="0"/>
              <a:t> </a:t>
            </a:r>
            <a:r>
              <a:rPr lang="es-VE" dirty="0" smtClean="0">
                <a:sym typeface="Symbol"/>
              </a:rPr>
              <a:t>con tiempo de ejecución en </a:t>
            </a:r>
            <a:r>
              <a:rPr lang="es-VE" dirty="0" smtClean="0"/>
              <a:t>(</a:t>
            </a:r>
            <a:r>
              <a:rPr lang="es-VE" b="1" i="1" dirty="0" err="1" smtClean="0"/>
              <a:t>n</a:t>
            </a:r>
            <a:r>
              <a:rPr lang="es-VE" dirty="0" err="1" smtClean="0">
                <a:sym typeface="Symbol"/>
              </a:rPr>
              <a:t></a:t>
            </a:r>
            <a:r>
              <a:rPr lang="es-VE" b="1" i="1" dirty="0" err="1" smtClean="0"/>
              <a:t>c</a:t>
            </a:r>
            <a:r>
              <a:rPr lang="es-VE" dirty="0" smtClean="0"/>
              <a:t>)  por programación dinámica. </a:t>
            </a:r>
            <a:endParaRPr lang="es-V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5227" y="3567367"/>
            <a:ext cx="6858000" cy="197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8450" y="2923647"/>
            <a:ext cx="531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033311" y="5967653"/>
            <a:ext cx="655660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/>
              <a:t>¡Prohibitivo cuando </a:t>
            </a:r>
            <a:r>
              <a:rPr lang="es-VE" sz="3200" b="1" i="1" dirty="0" smtClean="0"/>
              <a:t>c</a:t>
            </a:r>
            <a:r>
              <a:rPr lang="es-VE" sz="3200" b="1" dirty="0" smtClean="0"/>
              <a:t> es grande!</a:t>
            </a:r>
            <a:endParaRPr lang="es-VE" sz="3200" b="1" dirty="0"/>
          </a:p>
        </p:txBody>
      </p:sp>
      <p:sp>
        <p:nvSpPr>
          <p:cNvPr id="8" name="7 Elipse"/>
          <p:cNvSpPr/>
          <p:nvPr/>
        </p:nvSpPr>
        <p:spPr bwMode="auto">
          <a:xfrm>
            <a:off x="8337886" y="5173578"/>
            <a:ext cx="365760" cy="36576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MOCHILA</a:t>
            </a:r>
            <a:r>
              <a:rPr lang="en-US" dirty="0" smtClean="0"/>
              <a:t> 0-1 (</a:t>
            </a:r>
            <a:r>
              <a:rPr lang="es-VE" dirty="0" smtClean="0"/>
              <a:t>APROXIMADO</a:t>
            </a:r>
            <a:r>
              <a:rPr lang="en-US" dirty="0" smtClean="0"/>
              <a:t>)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52600" y="1214937"/>
            <a:ext cx="7010400" cy="553703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Algoritmo sub-optimo eficiente [</a:t>
            </a:r>
            <a:r>
              <a:rPr lang="es-VE" dirty="0" smtClean="0">
                <a:sym typeface="Symbol"/>
              </a:rPr>
              <a:t></a:t>
            </a:r>
            <a:r>
              <a:rPr lang="es-VE" dirty="0" smtClean="0"/>
              <a:t>(</a:t>
            </a:r>
            <a:r>
              <a:rPr lang="es-VE" b="1" i="1" dirty="0" err="1" smtClean="0"/>
              <a:t>n</a:t>
            </a:r>
            <a:r>
              <a:rPr lang="es-VE" dirty="0" err="1" smtClean="0">
                <a:sym typeface="Symbol"/>
              </a:rPr>
              <a:t></a:t>
            </a:r>
            <a:r>
              <a:rPr lang="es-VE" dirty="0" err="1" smtClean="0"/>
              <a:t>log</a:t>
            </a:r>
            <a:r>
              <a:rPr lang="es-VE" b="1" i="1" dirty="0" err="1" smtClean="0"/>
              <a:t>n</a:t>
            </a:r>
            <a:r>
              <a:rPr lang="es-VE" dirty="0" smtClean="0"/>
              <a:t>)</a:t>
            </a:r>
            <a:r>
              <a:rPr lang="es-ES" dirty="0" smtClean="0"/>
              <a:t>]:</a:t>
            </a:r>
            <a:endParaRPr lang="es-V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2389" y="1818524"/>
            <a:ext cx="7276707" cy="191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18 Grupo"/>
          <p:cNvGrpSpPr/>
          <p:nvPr/>
        </p:nvGrpSpPr>
        <p:grpSpPr>
          <a:xfrm>
            <a:off x="1954279" y="5667492"/>
            <a:ext cx="1290237" cy="793444"/>
            <a:chOff x="2453644" y="1610160"/>
            <a:chExt cx="5720072" cy="4653828"/>
          </a:xfrm>
        </p:grpSpPr>
        <p:sp>
          <p:nvSpPr>
            <p:cNvPr id="21" name="20 Rectángulo"/>
            <p:cNvSpPr/>
            <p:nvPr/>
          </p:nvSpPr>
          <p:spPr bwMode="auto">
            <a:xfrm>
              <a:off x="2964215" y="1610160"/>
              <a:ext cx="1739899" cy="1905002"/>
            </a:xfrm>
            <a:prstGeom prst="rect">
              <a:avLst/>
            </a:prstGeom>
            <a:solidFill>
              <a:srgbClr val="FFC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65100" contourW="12700" prstMaterial="matte">
              <a:extrusionClr>
                <a:srgbClr val="FFC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21 Rectángulo"/>
            <p:cNvSpPr/>
            <p:nvPr/>
          </p:nvSpPr>
          <p:spPr bwMode="auto">
            <a:xfrm>
              <a:off x="6433817" y="1917850"/>
              <a:ext cx="1739899" cy="1905002"/>
            </a:xfrm>
            <a:prstGeom prst="rect">
              <a:avLst/>
            </a:prstGeom>
            <a:solidFill>
              <a:srgbClr val="0070C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58750" contourW="12700" prstMaterial="matte">
              <a:extrusionClr>
                <a:srgbClr val="0070C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19 Rectángulo"/>
            <p:cNvSpPr/>
            <p:nvPr/>
          </p:nvSpPr>
          <p:spPr bwMode="auto">
            <a:xfrm>
              <a:off x="4419600" y="2413000"/>
              <a:ext cx="1739900" cy="1905000"/>
            </a:xfrm>
            <a:prstGeom prst="rect">
              <a:avLst/>
            </a:prstGeom>
            <a:solidFill>
              <a:srgbClr val="CC66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balanced" dir="t"/>
            </a:scene3d>
            <a:sp3d prstMaterial="metal">
              <a:bevelT w="0" h="463550" prst="softRound"/>
              <a:extrusionClr>
                <a:schemeClr val="tx1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22 Rectángulo"/>
            <p:cNvSpPr/>
            <p:nvPr/>
          </p:nvSpPr>
          <p:spPr bwMode="auto">
            <a:xfrm>
              <a:off x="6024853" y="4358986"/>
              <a:ext cx="1739899" cy="1905002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71450" contourW="12700" prstMaterial="matte">
              <a:extrusionClr>
                <a:srgbClr val="FF0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23 Rectángulo"/>
            <p:cNvSpPr/>
            <p:nvPr/>
          </p:nvSpPr>
          <p:spPr bwMode="auto">
            <a:xfrm>
              <a:off x="2453644" y="3821257"/>
              <a:ext cx="1739899" cy="1905002"/>
            </a:xfrm>
            <a:prstGeom prst="rect">
              <a:avLst/>
            </a:prstGeom>
            <a:solidFill>
              <a:srgbClr val="33CC33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508000" contourW="12700" prstMaterial="matte">
              <a:extrusionClr>
                <a:srgbClr val="33CC33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1036" y="3935829"/>
            <a:ext cx="7164530" cy="164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11 Grupo"/>
          <p:cNvGrpSpPr/>
          <p:nvPr/>
        </p:nvGrpSpPr>
        <p:grpSpPr>
          <a:xfrm>
            <a:off x="8357187" y="5819362"/>
            <a:ext cx="406399" cy="562800"/>
            <a:chOff x="6643299" y="5244482"/>
            <a:chExt cx="406399" cy="562800"/>
          </a:xfrm>
        </p:grpSpPr>
        <p:sp>
          <p:nvSpPr>
            <p:cNvPr id="13" name="12 Rectángulo"/>
            <p:cNvSpPr/>
            <p:nvPr/>
          </p:nvSpPr>
          <p:spPr bwMode="auto">
            <a:xfrm>
              <a:off x="6643299" y="5493350"/>
              <a:ext cx="406399" cy="313932"/>
            </a:xfrm>
            <a:prstGeom prst="rect">
              <a:avLst/>
            </a:prstGeom>
            <a:solidFill>
              <a:srgbClr val="FFC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90500" contourW="12700" prstMaterial="matte">
              <a:extrusionClr>
                <a:srgbClr val="FFC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13 Rectángulo"/>
            <p:cNvSpPr/>
            <p:nvPr/>
          </p:nvSpPr>
          <p:spPr bwMode="auto">
            <a:xfrm>
              <a:off x="6643333" y="5244482"/>
              <a:ext cx="402336" cy="313932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317500" contourW="12700" prstMaterial="matte">
              <a:extrusionClr>
                <a:srgbClr val="FF0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5" name="14 Rectángulo"/>
          <p:cNvSpPr/>
          <p:nvPr/>
        </p:nvSpPr>
        <p:spPr bwMode="auto">
          <a:xfrm>
            <a:off x="3553439" y="5822512"/>
            <a:ext cx="402336" cy="313932"/>
          </a:xfrm>
          <a:prstGeom prst="rect">
            <a:avLst/>
          </a:prstGeom>
          <a:solidFill>
            <a:srgbClr val="33CC3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508000" contourW="12700" prstMaterial="matte">
            <a:extrusionClr>
              <a:srgbClr val="33CC33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4227890" y="5985392"/>
            <a:ext cx="420624" cy="410668"/>
            <a:chOff x="4741926" y="5270812"/>
            <a:chExt cx="420624" cy="410668"/>
          </a:xfrm>
        </p:grpSpPr>
        <p:sp>
          <p:nvSpPr>
            <p:cNvPr id="17" name="16 Rectángulo"/>
            <p:cNvSpPr/>
            <p:nvPr/>
          </p:nvSpPr>
          <p:spPr bwMode="auto">
            <a:xfrm>
              <a:off x="4752915" y="5367548"/>
              <a:ext cx="406399" cy="313932"/>
            </a:xfrm>
            <a:prstGeom prst="rect">
              <a:avLst/>
            </a:prstGeom>
            <a:solidFill>
              <a:srgbClr val="FFC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90500" contourW="12700" prstMaterial="matte">
              <a:extrusionClr>
                <a:srgbClr val="FFC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17 Rectángulo"/>
            <p:cNvSpPr/>
            <p:nvPr/>
          </p:nvSpPr>
          <p:spPr bwMode="auto">
            <a:xfrm>
              <a:off x="4741926" y="5270812"/>
              <a:ext cx="420624" cy="313932"/>
            </a:xfrm>
            <a:prstGeom prst="rect">
              <a:avLst/>
            </a:prstGeom>
            <a:solidFill>
              <a:srgbClr val="0070C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11760" contourW="12700" prstMaterial="matte">
              <a:extrusionClr>
                <a:srgbClr val="0070C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6553339" y="5859730"/>
            <a:ext cx="420624" cy="401902"/>
            <a:chOff x="4780025" y="4458012"/>
            <a:chExt cx="420624" cy="401902"/>
          </a:xfrm>
        </p:grpSpPr>
        <p:sp>
          <p:nvSpPr>
            <p:cNvPr id="27" name="26 Rectángulo"/>
            <p:cNvSpPr/>
            <p:nvPr/>
          </p:nvSpPr>
          <p:spPr bwMode="auto">
            <a:xfrm>
              <a:off x="4789133" y="4545982"/>
              <a:ext cx="402336" cy="313932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317500" contourW="12700" prstMaterial="matte">
              <a:extrusionClr>
                <a:srgbClr val="FF0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27 Rectángulo"/>
            <p:cNvSpPr/>
            <p:nvPr/>
          </p:nvSpPr>
          <p:spPr bwMode="auto">
            <a:xfrm>
              <a:off x="4780025" y="4458012"/>
              <a:ext cx="420624" cy="313932"/>
            </a:xfrm>
            <a:prstGeom prst="rect">
              <a:avLst/>
            </a:prstGeom>
            <a:solidFill>
              <a:srgbClr val="0070C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11760" contourW="12700" prstMaterial="matte">
              <a:extrusionClr>
                <a:srgbClr val="0070C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9" name="28 Rectángulo"/>
          <p:cNvSpPr/>
          <p:nvPr/>
        </p:nvSpPr>
        <p:spPr bwMode="auto">
          <a:xfrm>
            <a:off x="4957167" y="5818496"/>
            <a:ext cx="402336" cy="313932"/>
          </a:xfrm>
          <a:prstGeom prst="rect">
            <a:avLst/>
          </a:prstGeom>
          <a:solidFill>
            <a:srgbClr val="33CC3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508000" contourW="12700" prstMaterial="matte">
            <a:extrusionClr>
              <a:srgbClr val="33CC33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29 Rectángulo"/>
          <p:cNvSpPr/>
          <p:nvPr/>
        </p:nvSpPr>
        <p:spPr bwMode="auto">
          <a:xfrm>
            <a:off x="7483887" y="5818496"/>
            <a:ext cx="402336" cy="313932"/>
          </a:xfrm>
          <a:prstGeom prst="rect">
            <a:avLst/>
          </a:prstGeom>
          <a:solidFill>
            <a:srgbClr val="33CC3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508000" contourW="12700" prstMaterial="matte">
            <a:extrusionClr>
              <a:srgbClr val="33CC33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1" name="30 Grupo"/>
          <p:cNvGrpSpPr/>
          <p:nvPr/>
        </p:nvGrpSpPr>
        <p:grpSpPr>
          <a:xfrm>
            <a:off x="5702767" y="5993408"/>
            <a:ext cx="421667" cy="398636"/>
            <a:chOff x="4752915" y="5282844"/>
            <a:chExt cx="421667" cy="398636"/>
          </a:xfrm>
        </p:grpSpPr>
        <p:sp>
          <p:nvSpPr>
            <p:cNvPr id="32" name="31 Rectángulo"/>
            <p:cNvSpPr/>
            <p:nvPr/>
          </p:nvSpPr>
          <p:spPr bwMode="auto">
            <a:xfrm>
              <a:off x="4752915" y="5367548"/>
              <a:ext cx="406399" cy="313932"/>
            </a:xfrm>
            <a:prstGeom prst="rect">
              <a:avLst/>
            </a:prstGeom>
            <a:solidFill>
              <a:srgbClr val="FFC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90500" contourW="12700" prstMaterial="matte">
              <a:extrusionClr>
                <a:srgbClr val="FFC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32 Rectángulo"/>
            <p:cNvSpPr/>
            <p:nvPr/>
          </p:nvSpPr>
          <p:spPr bwMode="auto">
            <a:xfrm>
              <a:off x="4753958" y="5282844"/>
              <a:ext cx="420624" cy="313932"/>
            </a:xfrm>
            <a:prstGeom prst="rect">
              <a:avLst/>
            </a:prstGeom>
            <a:solidFill>
              <a:srgbClr val="0070C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11760" contourW="12700" prstMaterial="matte">
              <a:extrusionClr>
                <a:srgbClr val="0070C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MOCHILA</a:t>
            </a:r>
            <a:r>
              <a:rPr lang="en-US" dirty="0" smtClean="0"/>
              <a:t> 0-1 (</a:t>
            </a:r>
            <a:r>
              <a:rPr lang="es-VE" dirty="0" smtClean="0"/>
              <a:t>APROXIMADO</a:t>
            </a:r>
            <a:r>
              <a:rPr lang="en-US" dirty="0" smtClean="0"/>
              <a:t>)</a:t>
            </a:r>
            <a:endParaRPr lang="es-VE" dirty="0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 bwMode="auto">
          <a:xfrm>
            <a:off x="1772614" y="1235077"/>
            <a:ext cx="7010400" cy="127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400" kern="0" noProof="0" dirty="0" smtClean="0">
                <a:latin typeface="+mn-lt"/>
              </a:rPr>
              <a:t>No siempre determina la solución optimo, y desafortunadamente </a:t>
            </a:r>
            <a:r>
              <a:rPr lang="es-ES" sz="2400" b="1" kern="0" noProof="0" dirty="0" smtClean="0">
                <a:latin typeface="+mn-lt"/>
              </a:rPr>
              <a:t>¡puede ser arbitrariamente ¨malo¨!</a:t>
            </a:r>
            <a:r>
              <a:rPr lang="es-ES" sz="2400" kern="0" noProof="0" dirty="0" smtClean="0">
                <a:latin typeface="+mn-lt"/>
              </a:rPr>
              <a:t>.</a:t>
            </a:r>
            <a:endParaRPr kumimoji="0" lang="es-VE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6" name="35 Grupo"/>
          <p:cNvGrpSpPr/>
          <p:nvPr/>
        </p:nvGrpSpPr>
        <p:grpSpPr>
          <a:xfrm>
            <a:off x="3844095" y="2392494"/>
            <a:ext cx="2825429" cy="1668190"/>
            <a:chOff x="2075452" y="2741408"/>
            <a:chExt cx="2825429" cy="1668190"/>
          </a:xfrm>
        </p:grpSpPr>
        <p:grpSp>
          <p:nvGrpSpPr>
            <p:cNvPr id="23" name="22 Grupo"/>
            <p:cNvGrpSpPr/>
            <p:nvPr/>
          </p:nvGrpSpPr>
          <p:grpSpPr>
            <a:xfrm>
              <a:off x="2075452" y="2741408"/>
              <a:ext cx="2616858" cy="1433545"/>
              <a:chOff x="2596716" y="2413000"/>
              <a:chExt cx="5339951" cy="3114568"/>
            </a:xfrm>
          </p:grpSpPr>
          <p:sp>
            <p:nvSpPr>
              <p:cNvPr id="26" name="25 Rectángulo"/>
              <p:cNvSpPr/>
              <p:nvPr/>
            </p:nvSpPr>
            <p:spPr bwMode="auto">
              <a:xfrm>
                <a:off x="6196767" y="2485134"/>
                <a:ext cx="1739900" cy="1905000"/>
              </a:xfrm>
              <a:prstGeom prst="rect">
                <a:avLst/>
              </a:prstGeom>
              <a:solidFill>
                <a:srgbClr val="0070C0"/>
              </a:solidFill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woPt" dir="t"/>
              </a:scene3d>
              <a:sp3d extrusionH="393700" contourW="12700" prstMaterial="matte">
                <a:extrusionClr>
                  <a:srgbClr val="0070C0"/>
                </a:extrusionClr>
                <a:contourClr>
                  <a:schemeClr val="tx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V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23 Rectángulo"/>
              <p:cNvSpPr/>
              <p:nvPr/>
            </p:nvSpPr>
            <p:spPr bwMode="auto">
              <a:xfrm>
                <a:off x="4419600" y="2413000"/>
                <a:ext cx="1739900" cy="1905000"/>
              </a:xfrm>
              <a:prstGeom prst="rect">
                <a:avLst/>
              </a:prstGeom>
              <a:solidFill>
                <a:srgbClr val="CC6600"/>
              </a:solidFill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balanced" dir="t"/>
              </a:scene3d>
              <a:sp3d prstMaterial="metal">
                <a:bevelT w="0" h="1016000" prst="softRound"/>
                <a:extrusionClr>
                  <a:schemeClr val="tx1"/>
                </a:extrusionClr>
                <a:contourClr>
                  <a:schemeClr val="tx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V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27 Rectángulo"/>
              <p:cNvSpPr/>
              <p:nvPr/>
            </p:nvSpPr>
            <p:spPr bwMode="auto">
              <a:xfrm>
                <a:off x="2596716" y="3622568"/>
                <a:ext cx="1739902" cy="1905000"/>
              </a:xfrm>
              <a:prstGeom prst="rect">
                <a:avLst/>
              </a:prstGeom>
              <a:solidFill>
                <a:srgbClr val="33CC33"/>
              </a:solidFill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woPt" dir="t"/>
              </a:scene3d>
              <a:sp3d extrusionH="1016000" contourW="12700" prstMaterial="matte">
                <a:extrusionClr>
                  <a:srgbClr val="33CC33"/>
                </a:extrusionClr>
                <a:contourClr>
                  <a:schemeClr val="tx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V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28 CuadroTexto"/>
              <p:cNvSpPr txBox="1"/>
              <p:nvPr/>
            </p:nvSpPr>
            <p:spPr>
              <a:xfrm>
                <a:off x="6660005" y="3029026"/>
                <a:ext cx="957511" cy="802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1000" dirty="0" smtClean="0"/>
                  <a:t>2 $</a:t>
                </a:r>
              </a:p>
              <a:p>
                <a:r>
                  <a:rPr lang="es-VE" sz="1000" dirty="0" smtClean="0"/>
                  <a:t>1 Kg</a:t>
                </a:r>
                <a:endParaRPr lang="es-VE" sz="1000" dirty="0"/>
              </a:p>
            </p:txBody>
          </p:sp>
          <p:sp>
            <p:nvSpPr>
              <p:cNvPr id="32" name="31 CuadroTexto"/>
              <p:cNvSpPr txBox="1"/>
              <p:nvPr/>
            </p:nvSpPr>
            <p:spPr>
              <a:xfrm>
                <a:off x="2991257" y="4205301"/>
                <a:ext cx="992618" cy="825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1050" dirty="0" smtClean="0"/>
                  <a:t>X $</a:t>
                </a:r>
              </a:p>
              <a:p>
                <a:r>
                  <a:rPr lang="es-VE" sz="1050" dirty="0" smtClean="0"/>
                  <a:t>X Kg</a:t>
                </a:r>
                <a:endParaRPr lang="es-VE" sz="1050" dirty="0"/>
              </a:p>
            </p:txBody>
          </p:sp>
          <p:sp>
            <p:nvSpPr>
              <p:cNvPr id="33" name="32 CuadroTexto"/>
              <p:cNvSpPr txBox="1"/>
              <p:nvPr/>
            </p:nvSpPr>
            <p:spPr>
              <a:xfrm rot="19989010">
                <a:off x="5524122" y="4325197"/>
                <a:ext cx="952501" cy="468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1000" dirty="0" smtClean="0"/>
                  <a:t>X Kg</a:t>
                </a:r>
              </a:p>
            </p:txBody>
          </p:sp>
        </p:grpSp>
        <p:sp>
          <p:nvSpPr>
            <p:cNvPr id="34" name="33 CuadroTexto"/>
            <p:cNvSpPr txBox="1"/>
            <p:nvPr/>
          </p:nvSpPr>
          <p:spPr>
            <a:xfrm rot="20111189">
              <a:off x="2514602" y="4187999"/>
              <a:ext cx="62163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050" dirty="0" smtClean="0"/>
                <a:t>1 $/Kg</a:t>
              </a:r>
              <a:endParaRPr lang="es-VE" sz="1050" dirty="0"/>
            </a:p>
          </p:txBody>
        </p:sp>
        <p:sp>
          <p:nvSpPr>
            <p:cNvPr id="35" name="34 CuadroTexto"/>
            <p:cNvSpPr txBox="1"/>
            <p:nvPr/>
          </p:nvSpPr>
          <p:spPr>
            <a:xfrm rot="19932617">
              <a:off x="4279243" y="3438029"/>
              <a:ext cx="62163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050" dirty="0" smtClean="0"/>
                <a:t>2 $/Kg</a:t>
              </a:r>
              <a:endParaRPr lang="es-VE" sz="1050" dirty="0"/>
            </a:p>
          </p:txBody>
        </p:sp>
      </p:grpSp>
      <p:sp>
        <p:nvSpPr>
          <p:cNvPr id="37" name="36 Rectángulo"/>
          <p:cNvSpPr/>
          <p:nvPr/>
        </p:nvSpPr>
        <p:spPr bwMode="auto">
          <a:xfrm>
            <a:off x="3791965" y="4870257"/>
            <a:ext cx="852644" cy="876816"/>
          </a:xfrm>
          <a:prstGeom prst="rect">
            <a:avLst/>
          </a:prstGeom>
          <a:solidFill>
            <a:srgbClr val="33CC3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1016000" contourW="12700" prstMaterial="matte">
            <a:extrusionClr>
              <a:srgbClr val="33CC33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334137" y="5594680"/>
            <a:ext cx="114005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OPT</a:t>
            </a:r>
            <a:r>
              <a:rPr lang="es-ES" dirty="0" smtClean="0"/>
              <a:t>(</a:t>
            </a:r>
            <a:r>
              <a:rPr lang="es-ES" b="1" i="1" dirty="0" smtClean="0"/>
              <a:t>I</a:t>
            </a:r>
            <a:r>
              <a:rPr lang="es-ES" dirty="0" smtClean="0"/>
              <a:t>)  =</a:t>
            </a:r>
            <a:endParaRPr lang="es-VE" dirty="0"/>
          </a:p>
        </p:txBody>
      </p:sp>
      <p:sp>
        <p:nvSpPr>
          <p:cNvPr id="39" name="38 Rectángulo"/>
          <p:cNvSpPr/>
          <p:nvPr/>
        </p:nvSpPr>
        <p:spPr bwMode="auto">
          <a:xfrm>
            <a:off x="7348990" y="5128781"/>
            <a:ext cx="852643" cy="876816"/>
          </a:xfrm>
          <a:prstGeom prst="rect">
            <a:avLst/>
          </a:prstGeom>
          <a:solidFill>
            <a:srgbClr val="0070C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393700" contourW="12700" prstMaterial="matte">
            <a:extrusionClr>
              <a:srgbClr val="0070C0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5398401" y="5602696"/>
            <a:ext cx="165301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GREDDY</a:t>
            </a:r>
            <a:r>
              <a:rPr lang="es-ES" dirty="0" smtClean="0"/>
              <a:t>(</a:t>
            </a:r>
            <a:r>
              <a:rPr lang="es-ES" b="1" i="1" dirty="0" smtClean="0"/>
              <a:t>I</a:t>
            </a:r>
            <a:r>
              <a:rPr lang="es-ES" dirty="0" smtClean="0"/>
              <a:t>)  =</a:t>
            </a:r>
            <a:endParaRPr lang="es-VE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997349" y="5192608"/>
            <a:ext cx="48643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X $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7566706" y="5441260"/>
            <a:ext cx="48643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2 $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7375356" y="3104148"/>
            <a:ext cx="1032655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X </a:t>
            </a:r>
            <a:r>
              <a:rPr lang="en-US" sz="2800" dirty="0" smtClean="0"/>
              <a:t>&gt; 2</a:t>
            </a:r>
            <a:endParaRPr lang="es-VE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MOCHILA</a:t>
            </a:r>
            <a:r>
              <a:rPr lang="en-US" dirty="0" smtClean="0"/>
              <a:t> 0-1 (</a:t>
            </a:r>
            <a:r>
              <a:rPr lang="es-VE" dirty="0" smtClean="0"/>
              <a:t>APROXIMADO</a:t>
            </a:r>
            <a:r>
              <a:rPr lang="en-US" dirty="0" smtClean="0"/>
              <a:t>)</a:t>
            </a:r>
            <a:endParaRPr lang="es-V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2447" y="3111203"/>
            <a:ext cx="65151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1431758" y="1331333"/>
            <a:ext cx="7712242" cy="54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kern="0" noProof="0" dirty="0" smtClean="0">
                <a:latin typeface="+mn-lt"/>
              </a:rPr>
              <a:t>¡Afortunadamente, esto es fácil de solucionar!</a:t>
            </a:r>
            <a:endParaRPr kumimoji="0" lang="es-VE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1752599" y="2117337"/>
            <a:ext cx="7234989" cy="866503"/>
          </a:xfrm>
        </p:spPr>
        <p:txBody>
          <a:bodyPr/>
          <a:lstStyle/>
          <a:p>
            <a:pPr marL="0">
              <a:buNone/>
            </a:pPr>
            <a:r>
              <a:rPr lang="es-ES" dirty="0" smtClean="0"/>
              <a:t>Considérese la siguiente modificación al algoritmo:</a:t>
            </a:r>
            <a:endParaRPr lang="es-VE" dirty="0"/>
          </a:p>
        </p:txBody>
      </p:sp>
      <p:sp>
        <p:nvSpPr>
          <p:cNvPr id="7" name="6 Rectángulo"/>
          <p:cNvSpPr/>
          <p:nvPr/>
        </p:nvSpPr>
        <p:spPr>
          <a:xfrm>
            <a:off x="1612232" y="4992535"/>
            <a:ext cx="7531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algn="ctr">
              <a:lnSpc>
                <a:spcPct val="100000"/>
              </a:lnSpc>
              <a:spcBef>
                <a:spcPct val="50000"/>
              </a:spcBef>
            </a:pPr>
            <a:r>
              <a:rPr lang="es-VE" sz="2400" b="1" dirty="0" smtClean="0">
                <a:solidFill>
                  <a:srgbClr val="006666"/>
                </a:solidFill>
                <a:latin typeface="+mj-lt"/>
                <a:ea typeface="+mj-ea"/>
                <a:cs typeface="+mj-cs"/>
              </a:rPr>
              <a:t>¡Algoritmo factor </a:t>
            </a:r>
            <a:r>
              <a:rPr lang="es-ES" sz="2400" b="1" dirty="0" smtClean="0">
                <a:solidFill>
                  <a:srgbClr val="006666"/>
                </a:solidFill>
                <a:latin typeface="+mj-lt"/>
                <a:ea typeface="+mj-ea"/>
                <a:cs typeface="+mj-cs"/>
              </a:rPr>
              <a:t>½ </a:t>
            </a:r>
            <a:r>
              <a:rPr lang="es-VE" sz="2400" b="1" dirty="0" smtClean="0">
                <a:solidFill>
                  <a:srgbClr val="006666"/>
                </a:solidFill>
                <a:latin typeface="+mj-lt"/>
                <a:ea typeface="+mj-ea"/>
                <a:cs typeface="+mj-cs"/>
                <a:sym typeface="Symbol"/>
              </a:rPr>
              <a:t>- </a:t>
            </a:r>
            <a:r>
              <a:rPr lang="es-VE" sz="2400" b="1" dirty="0" smtClean="0">
                <a:solidFill>
                  <a:srgbClr val="006666"/>
                </a:solidFill>
                <a:latin typeface="+mj-lt"/>
                <a:ea typeface="+mj-ea"/>
                <a:cs typeface="+mj-cs"/>
              </a:rPr>
              <a:t>aproximado</a:t>
            </a:r>
            <a:r>
              <a:rPr lang="en-US" sz="2400" b="1" dirty="0" smtClean="0">
                <a:solidFill>
                  <a:srgbClr val="006666"/>
                </a:solidFill>
                <a:latin typeface="+mj-lt"/>
                <a:ea typeface="+mj-ea"/>
                <a:cs typeface="+mj-cs"/>
              </a:rPr>
              <a:t>!</a:t>
            </a:r>
            <a:endParaRPr lang="es-VE" sz="2400" b="1" dirty="0" smtClean="0">
              <a:solidFill>
                <a:srgbClr val="00666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3444292" y="5869424"/>
            <a:ext cx="3738562" cy="466279"/>
            <a:chOff x="3360068" y="5869424"/>
            <a:chExt cx="3738562" cy="466279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60068" y="5869424"/>
              <a:ext cx="3738562" cy="466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8 CuadroTexto"/>
            <p:cNvSpPr txBox="1"/>
            <p:nvPr/>
          </p:nvSpPr>
          <p:spPr>
            <a:xfrm>
              <a:off x="5101389" y="5895474"/>
              <a:ext cx="673582" cy="4370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½ </a:t>
              </a:r>
              <a:r>
                <a:rPr lang="es-ES" sz="2800" dirty="0" smtClean="0">
                  <a:sym typeface="Symbol"/>
                </a:rPr>
                <a:t></a:t>
              </a:r>
              <a:endParaRPr lang="es-VE" sz="2800" dirty="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MOCHILA</a:t>
            </a:r>
            <a:r>
              <a:rPr lang="en-US" dirty="0" smtClean="0"/>
              <a:t> 0-1 (</a:t>
            </a:r>
            <a:r>
              <a:rPr lang="es-VE" dirty="0" smtClean="0"/>
              <a:t>APROXIMADO</a:t>
            </a:r>
            <a:r>
              <a:rPr lang="en-US" dirty="0" smtClean="0"/>
              <a:t>)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52600" y="1166805"/>
            <a:ext cx="7010400" cy="481513"/>
          </a:xfrm>
        </p:spPr>
        <p:txBody>
          <a:bodyPr/>
          <a:lstStyle/>
          <a:p>
            <a:pPr>
              <a:buNone/>
            </a:pPr>
            <a:r>
              <a:rPr lang="es-VE" dirty="0" smtClean="0"/>
              <a:t>Sea </a:t>
            </a:r>
            <a:r>
              <a:rPr lang="es-VE" sz="2800" b="1" i="1" dirty="0" smtClean="0">
                <a:latin typeface="Brush Script MT" pitchFamily="66" charset="0"/>
              </a:rPr>
              <a:t>l</a:t>
            </a:r>
            <a:r>
              <a:rPr lang="es-VE" dirty="0" smtClean="0"/>
              <a:t> el menor entero tal que,</a:t>
            </a:r>
            <a:endParaRPr lang="es-VE" dirty="0"/>
          </a:p>
        </p:txBody>
      </p:sp>
      <p:grpSp>
        <p:nvGrpSpPr>
          <p:cNvPr id="6" name="5 Grupo"/>
          <p:cNvGrpSpPr/>
          <p:nvPr/>
        </p:nvGrpSpPr>
        <p:grpSpPr>
          <a:xfrm>
            <a:off x="2685730" y="3754522"/>
            <a:ext cx="2668336" cy="1960479"/>
            <a:chOff x="2057400" y="1257300"/>
            <a:chExt cx="6400800" cy="4724400"/>
          </a:xfrm>
        </p:grpSpPr>
        <p:sp>
          <p:nvSpPr>
            <p:cNvPr id="7" name="6 Rectángulo"/>
            <p:cNvSpPr/>
            <p:nvPr/>
          </p:nvSpPr>
          <p:spPr bwMode="auto">
            <a:xfrm>
              <a:off x="4419600" y="2413000"/>
              <a:ext cx="1739900" cy="1905000"/>
            </a:xfrm>
            <a:prstGeom prst="rect">
              <a:avLst/>
            </a:prstGeom>
            <a:solidFill>
              <a:srgbClr val="CC66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balanced" dir="t"/>
            </a:scene3d>
            <a:sp3d prstMaterial="metal">
              <a:bevelT w="0" h="463550" prst="softRound"/>
              <a:extrusionClr>
                <a:schemeClr val="tx1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7 Rectángulo"/>
            <p:cNvSpPr/>
            <p:nvPr/>
          </p:nvSpPr>
          <p:spPr bwMode="auto">
            <a:xfrm>
              <a:off x="2057400" y="1257300"/>
              <a:ext cx="1739900" cy="1905000"/>
            </a:xfrm>
            <a:prstGeom prst="rect">
              <a:avLst/>
            </a:prstGeom>
            <a:solidFill>
              <a:srgbClr val="FFC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65100" contourW="12700" prstMaterial="matte">
              <a:extrusionClr>
                <a:srgbClr val="FFC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8 Rectángulo"/>
            <p:cNvSpPr/>
            <p:nvPr/>
          </p:nvSpPr>
          <p:spPr bwMode="auto">
            <a:xfrm>
              <a:off x="6540500" y="1282700"/>
              <a:ext cx="1739900" cy="1905000"/>
            </a:xfrm>
            <a:prstGeom prst="rect">
              <a:avLst/>
            </a:prstGeom>
            <a:solidFill>
              <a:srgbClr val="0070C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58750" contourW="12700" prstMaterial="matte">
              <a:extrusionClr>
                <a:srgbClr val="0070C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9 Rectángulo"/>
            <p:cNvSpPr/>
            <p:nvPr/>
          </p:nvSpPr>
          <p:spPr bwMode="auto">
            <a:xfrm>
              <a:off x="6718300" y="4076700"/>
              <a:ext cx="1739900" cy="1905000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71450" contourW="12700" prstMaterial="matte">
              <a:extrusionClr>
                <a:srgbClr val="FF0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10 Rectángulo"/>
            <p:cNvSpPr/>
            <p:nvPr/>
          </p:nvSpPr>
          <p:spPr bwMode="auto">
            <a:xfrm>
              <a:off x="2400300" y="3962400"/>
              <a:ext cx="1739900" cy="1905000"/>
            </a:xfrm>
            <a:prstGeom prst="rect">
              <a:avLst/>
            </a:prstGeom>
            <a:solidFill>
              <a:srgbClr val="33CC33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234950" contourW="12700" prstMaterial="matte">
              <a:extrusionClr>
                <a:srgbClr val="33CC33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1514" y="1609215"/>
            <a:ext cx="1904749" cy="136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9" y="4178964"/>
            <a:ext cx="2034139" cy="127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CuadroTexto"/>
          <p:cNvSpPr txBox="1"/>
          <p:nvPr/>
        </p:nvSpPr>
        <p:spPr>
          <a:xfrm>
            <a:off x="4102782" y="4848728"/>
            <a:ext cx="35137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c’</a:t>
            </a:r>
            <a:endParaRPr lang="es-VE" dirty="0"/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 bwMode="auto">
          <a:xfrm>
            <a:off x="1748584" y="3027749"/>
            <a:ext cx="7010400" cy="4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00000"/>
              </a:lnSpc>
              <a:spcBef>
                <a:spcPct val="50000"/>
              </a:spcBef>
              <a:defRPr/>
            </a:pPr>
            <a:r>
              <a:rPr lang="es-VE" sz="2400" kern="0" dirty="0" smtClean="0">
                <a:latin typeface="+mn-lt"/>
              </a:rPr>
              <a:t>Considere la siguiente modificación al problema,</a:t>
            </a:r>
            <a:endParaRPr lang="es-VE" sz="2400" kern="0" dirty="0">
              <a:latin typeface="+mn-lt"/>
            </a:endParaRPr>
          </a:p>
        </p:txBody>
      </p:sp>
      <p:sp>
        <p:nvSpPr>
          <p:cNvPr id="16" name="2 Marcador de contenido"/>
          <p:cNvSpPr txBox="1">
            <a:spLocks/>
          </p:cNvSpPr>
          <p:nvPr/>
        </p:nvSpPr>
        <p:spPr bwMode="auto">
          <a:xfrm>
            <a:off x="1744568" y="6176118"/>
            <a:ext cx="7399432" cy="30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eaLnBrk="1" latinLnBrk="0" hangingPunct="1">
              <a:buClrTx/>
              <a:buSzTx/>
              <a:buFontTx/>
              <a:buNone/>
              <a:tabLst/>
              <a:defRPr/>
            </a:pPr>
            <a:r>
              <a:rPr lang="es-VE" dirty="0" err="1" smtClean="0"/>
              <a:t>OPT</a:t>
            </a:r>
            <a:r>
              <a:rPr lang="es-VE" dirty="0" smtClean="0"/>
              <a:t>(</a:t>
            </a:r>
            <a:r>
              <a:rPr lang="es-VE" b="1" i="1" dirty="0" smtClean="0"/>
              <a:t>I’</a:t>
            </a:r>
            <a:r>
              <a:rPr lang="es-VE" dirty="0" smtClean="0"/>
              <a:t>) = </a:t>
            </a:r>
            <a:r>
              <a:rPr lang="es-VE" dirty="0" err="1" smtClean="0"/>
              <a:t>GREEDY</a:t>
            </a:r>
            <a:r>
              <a:rPr lang="es-VE" dirty="0" smtClean="0"/>
              <a:t>(</a:t>
            </a:r>
            <a:r>
              <a:rPr lang="es-VE" b="1" i="1" dirty="0" smtClean="0"/>
              <a:t>I’</a:t>
            </a:r>
            <a:r>
              <a:rPr lang="es-VE" dirty="0" smtClean="0"/>
              <a:t>)</a:t>
            </a:r>
            <a:endParaRPr lang="es-V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949115" y="4608094"/>
            <a:ext cx="50308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i="1" dirty="0" smtClean="0"/>
              <a:t>I’ </a:t>
            </a:r>
            <a:r>
              <a:rPr lang="es-VE" dirty="0" smtClean="0"/>
              <a:t>=</a:t>
            </a:r>
            <a:endParaRPr lang="es-V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9758" y="4387267"/>
            <a:ext cx="5451558" cy="22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MOCHILA</a:t>
            </a:r>
            <a:r>
              <a:rPr lang="en-US" dirty="0" smtClean="0"/>
              <a:t> 0-1 (</a:t>
            </a:r>
            <a:r>
              <a:rPr lang="es-VE" dirty="0" smtClean="0"/>
              <a:t>APROXIMADO</a:t>
            </a:r>
            <a:r>
              <a:rPr lang="en-US" dirty="0" smtClean="0"/>
              <a:t>)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52600" y="2273749"/>
            <a:ext cx="7010400" cy="469482"/>
          </a:xfrm>
        </p:spPr>
        <p:txBody>
          <a:bodyPr/>
          <a:lstStyle/>
          <a:p>
            <a:pPr lvl="0" algn="ctr">
              <a:buNone/>
            </a:pPr>
            <a:r>
              <a:rPr lang="es-VE" dirty="0" err="1" smtClean="0"/>
              <a:t>OPT</a:t>
            </a:r>
            <a:r>
              <a:rPr lang="es-VE" dirty="0" smtClean="0"/>
              <a:t>(</a:t>
            </a:r>
            <a:r>
              <a:rPr lang="es-VE" b="1" i="1" dirty="0" smtClean="0"/>
              <a:t>I</a:t>
            </a:r>
            <a:r>
              <a:rPr lang="es-VE" dirty="0" smtClean="0"/>
              <a:t>) </a:t>
            </a:r>
            <a:r>
              <a:rPr lang="es-VE" dirty="0" smtClean="0">
                <a:sym typeface="Symbol"/>
              </a:rPr>
              <a:t></a:t>
            </a:r>
            <a:r>
              <a:rPr lang="es-VE" dirty="0" smtClean="0"/>
              <a:t> </a:t>
            </a:r>
            <a:r>
              <a:rPr lang="es-VE" dirty="0" err="1" smtClean="0"/>
              <a:t>OPT</a:t>
            </a:r>
            <a:r>
              <a:rPr lang="es-VE" dirty="0" smtClean="0"/>
              <a:t>(</a:t>
            </a:r>
            <a:r>
              <a:rPr lang="es-VE" b="1" i="1" dirty="0" smtClean="0"/>
              <a:t>I’</a:t>
            </a:r>
            <a:r>
              <a:rPr lang="es-VE" dirty="0" smtClean="0"/>
              <a:t>)</a:t>
            </a:r>
          </a:p>
          <a:p>
            <a:pPr algn="ctr">
              <a:buNone/>
            </a:pPr>
            <a:endParaRPr lang="es-VE" dirty="0"/>
          </a:p>
        </p:txBody>
      </p:sp>
      <p:grpSp>
        <p:nvGrpSpPr>
          <p:cNvPr id="4" name="3 Grupo"/>
          <p:cNvGrpSpPr/>
          <p:nvPr/>
        </p:nvGrpSpPr>
        <p:grpSpPr>
          <a:xfrm>
            <a:off x="4386709" y="1460066"/>
            <a:ext cx="406399" cy="474152"/>
            <a:chOff x="6643299" y="5084262"/>
            <a:chExt cx="406399" cy="474152"/>
          </a:xfrm>
        </p:grpSpPr>
        <p:sp>
          <p:nvSpPr>
            <p:cNvPr id="6" name="5 Rectángulo"/>
            <p:cNvSpPr/>
            <p:nvPr/>
          </p:nvSpPr>
          <p:spPr bwMode="auto">
            <a:xfrm>
              <a:off x="6643333" y="5244482"/>
              <a:ext cx="402336" cy="313932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317500" contourW="12700" prstMaterial="matte">
              <a:extrusionClr>
                <a:srgbClr val="FF0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4 Rectángulo"/>
            <p:cNvSpPr/>
            <p:nvPr/>
          </p:nvSpPr>
          <p:spPr bwMode="auto">
            <a:xfrm>
              <a:off x="6643299" y="5084262"/>
              <a:ext cx="406399" cy="313932"/>
            </a:xfrm>
            <a:prstGeom prst="rect">
              <a:avLst/>
            </a:prstGeom>
            <a:solidFill>
              <a:srgbClr val="FFC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90500" contourW="12700" prstMaterial="matte">
              <a:extrusionClr>
                <a:srgbClr val="FFC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5695760" y="1353173"/>
            <a:ext cx="420624" cy="577027"/>
            <a:chOff x="4215876" y="4096397"/>
            <a:chExt cx="420624" cy="577027"/>
          </a:xfrm>
        </p:grpSpPr>
        <p:sp>
          <p:nvSpPr>
            <p:cNvPr id="15" name="14 Rectángulo"/>
            <p:cNvSpPr/>
            <p:nvPr/>
          </p:nvSpPr>
          <p:spPr bwMode="auto">
            <a:xfrm>
              <a:off x="4226322" y="4359492"/>
              <a:ext cx="402336" cy="313932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317500" contourW="12700" prstMaterial="matte">
              <a:extrusionClr>
                <a:srgbClr val="FF0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7" name="6 Grupo"/>
            <p:cNvGrpSpPr/>
            <p:nvPr/>
          </p:nvGrpSpPr>
          <p:grpSpPr>
            <a:xfrm>
              <a:off x="4215876" y="4096397"/>
              <a:ext cx="420624" cy="410668"/>
              <a:chOff x="4741926" y="5270812"/>
              <a:chExt cx="420624" cy="410668"/>
            </a:xfrm>
          </p:grpSpPr>
          <p:sp>
            <p:nvSpPr>
              <p:cNvPr id="8" name="7 Rectángulo"/>
              <p:cNvSpPr/>
              <p:nvPr/>
            </p:nvSpPr>
            <p:spPr bwMode="auto">
              <a:xfrm>
                <a:off x="4752915" y="5367548"/>
                <a:ext cx="406399" cy="313932"/>
              </a:xfrm>
              <a:prstGeom prst="rect">
                <a:avLst/>
              </a:prstGeom>
              <a:solidFill>
                <a:srgbClr val="FFC000"/>
              </a:solidFill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woPt" dir="t"/>
              </a:scene3d>
              <a:sp3d extrusionH="190500" contourW="12700" prstMaterial="matte">
                <a:extrusionClr>
                  <a:srgbClr val="FFC000"/>
                </a:extrusionClr>
                <a:contourClr>
                  <a:schemeClr val="tx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V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8 Rectángulo"/>
              <p:cNvSpPr/>
              <p:nvPr/>
            </p:nvSpPr>
            <p:spPr bwMode="auto">
              <a:xfrm>
                <a:off x="4741926" y="5270812"/>
                <a:ext cx="420624" cy="313932"/>
              </a:xfrm>
              <a:prstGeom prst="rect">
                <a:avLst/>
              </a:prstGeom>
              <a:solidFill>
                <a:srgbClr val="0070C0"/>
              </a:solidFill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woPt" dir="t"/>
              </a:scene3d>
              <a:sp3d extrusionH="111760" contourW="12700" prstMaterial="matte">
                <a:extrusionClr>
                  <a:srgbClr val="0070C0"/>
                </a:extrusionClr>
                <a:contourClr>
                  <a:schemeClr val="tx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V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1105" y="2798079"/>
            <a:ext cx="4947229" cy="498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2 Marcador de contenido"/>
          <p:cNvSpPr txBox="1">
            <a:spLocks/>
          </p:cNvSpPr>
          <p:nvPr/>
        </p:nvSpPr>
        <p:spPr bwMode="auto">
          <a:xfrm>
            <a:off x="1748584" y="3496997"/>
            <a:ext cx="7010400" cy="4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r>
              <a:rPr lang="es-VE" sz="2400" kern="0" dirty="0" smtClean="0">
                <a:latin typeface="+mn-lt"/>
              </a:rPr>
              <a:t>Empleando el hecho de que </a:t>
            </a:r>
            <a:r>
              <a:rPr lang="es-VE" sz="2400" b="1" kern="0" dirty="0" err="1" smtClean="0">
                <a:latin typeface="+mn-lt"/>
              </a:rPr>
              <a:t>max</a:t>
            </a:r>
            <a:r>
              <a:rPr lang="es-VE" sz="2400" b="1" kern="0" dirty="0" smtClean="0">
                <a:latin typeface="+mn-lt"/>
              </a:rPr>
              <a:t>(</a:t>
            </a:r>
            <a:r>
              <a:rPr lang="es-VE" sz="2400" b="1" kern="0" dirty="0" err="1" smtClean="0">
                <a:latin typeface="+mn-lt"/>
              </a:rPr>
              <a:t>x,y</a:t>
            </a:r>
            <a:r>
              <a:rPr lang="es-VE" sz="2400" b="1" kern="0" dirty="0" smtClean="0">
                <a:latin typeface="+mn-lt"/>
              </a:rPr>
              <a:t>) </a:t>
            </a:r>
            <a:r>
              <a:rPr lang="es-VE" sz="2400" b="1" kern="0" dirty="0" smtClean="0">
                <a:latin typeface="+mn-lt"/>
                <a:sym typeface="Symbol"/>
              </a:rPr>
              <a:t></a:t>
            </a:r>
            <a:r>
              <a:rPr lang="es-VE" sz="2400" b="1" kern="0" dirty="0" smtClean="0">
                <a:latin typeface="+mn-lt"/>
              </a:rPr>
              <a:t> (</a:t>
            </a:r>
            <a:r>
              <a:rPr lang="es-VE" sz="2400" b="1" kern="0" dirty="0" err="1" smtClean="0">
                <a:latin typeface="+mn-lt"/>
              </a:rPr>
              <a:t>x+y</a:t>
            </a:r>
            <a:r>
              <a:rPr lang="es-VE" sz="2400" b="1" kern="0" dirty="0" smtClean="0">
                <a:latin typeface="+mn-lt"/>
              </a:rPr>
              <a:t>)/2 </a:t>
            </a:r>
            <a:r>
              <a:rPr lang="es-VE" sz="2400" kern="0" dirty="0" smtClean="0">
                <a:latin typeface="+mn-lt"/>
              </a:rPr>
              <a:t>se obtiene que</a:t>
            </a:r>
            <a:endParaRPr lang="es-VE" sz="2400" kern="0" dirty="0">
              <a:latin typeface="+mn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MOCHILA</a:t>
            </a:r>
            <a:r>
              <a:rPr lang="en-US" dirty="0" smtClean="0"/>
              <a:t> 0-1 (</a:t>
            </a:r>
            <a:r>
              <a:rPr lang="es-VE" dirty="0" smtClean="0"/>
              <a:t>APROXIMADO</a:t>
            </a:r>
            <a:r>
              <a:rPr lang="en-US" dirty="0" smtClean="0"/>
              <a:t>)</a:t>
            </a:r>
            <a:endParaRPr lang="es-VE" dirty="0"/>
          </a:p>
        </p:txBody>
      </p:sp>
      <p:grpSp>
        <p:nvGrpSpPr>
          <p:cNvPr id="4" name="3 Grupo"/>
          <p:cNvGrpSpPr/>
          <p:nvPr/>
        </p:nvGrpSpPr>
        <p:grpSpPr>
          <a:xfrm>
            <a:off x="3973109" y="1312109"/>
            <a:ext cx="2668336" cy="1960479"/>
            <a:chOff x="2057400" y="1257300"/>
            <a:chExt cx="6400800" cy="4724400"/>
          </a:xfrm>
        </p:grpSpPr>
        <p:sp>
          <p:nvSpPr>
            <p:cNvPr id="5" name="4 Rectángulo"/>
            <p:cNvSpPr/>
            <p:nvPr/>
          </p:nvSpPr>
          <p:spPr bwMode="auto">
            <a:xfrm>
              <a:off x="4419600" y="2413000"/>
              <a:ext cx="1739900" cy="1905000"/>
            </a:xfrm>
            <a:prstGeom prst="rect">
              <a:avLst/>
            </a:prstGeom>
            <a:solidFill>
              <a:srgbClr val="CC66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balanced" dir="t"/>
            </a:scene3d>
            <a:sp3d prstMaterial="metal">
              <a:bevelT w="0" h="463550" prst="softRound"/>
              <a:extrusionClr>
                <a:schemeClr val="tx1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5 Rectángulo"/>
            <p:cNvSpPr/>
            <p:nvPr/>
          </p:nvSpPr>
          <p:spPr bwMode="auto">
            <a:xfrm>
              <a:off x="2057400" y="1257300"/>
              <a:ext cx="1739900" cy="1905000"/>
            </a:xfrm>
            <a:prstGeom prst="rect">
              <a:avLst/>
            </a:prstGeom>
            <a:solidFill>
              <a:srgbClr val="FFC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65100" contourW="12700" prstMaterial="matte">
              <a:extrusionClr>
                <a:srgbClr val="FFC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6 Rectángulo"/>
            <p:cNvSpPr/>
            <p:nvPr/>
          </p:nvSpPr>
          <p:spPr bwMode="auto">
            <a:xfrm>
              <a:off x="6540500" y="1282700"/>
              <a:ext cx="1739900" cy="1905000"/>
            </a:xfrm>
            <a:prstGeom prst="rect">
              <a:avLst/>
            </a:prstGeom>
            <a:solidFill>
              <a:srgbClr val="0070C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58750" contourW="12700" prstMaterial="matte">
              <a:extrusionClr>
                <a:srgbClr val="0070C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7 Rectángulo"/>
            <p:cNvSpPr/>
            <p:nvPr/>
          </p:nvSpPr>
          <p:spPr bwMode="auto">
            <a:xfrm>
              <a:off x="6718300" y="4076700"/>
              <a:ext cx="1739900" cy="1905000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71450" contourW="12700" prstMaterial="matte">
              <a:extrusionClr>
                <a:srgbClr val="FF0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8 Rectángulo"/>
            <p:cNvSpPr/>
            <p:nvPr/>
          </p:nvSpPr>
          <p:spPr bwMode="auto">
            <a:xfrm>
              <a:off x="2400300" y="3962400"/>
              <a:ext cx="1739900" cy="1905000"/>
            </a:xfrm>
            <a:prstGeom prst="rect">
              <a:avLst/>
            </a:prstGeom>
            <a:solidFill>
              <a:srgbClr val="33CC33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234950" contourW="12700" prstMaterial="matte">
              <a:extrusionClr>
                <a:srgbClr val="33CC33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3172476" y="4379880"/>
            <a:ext cx="1327349" cy="1335073"/>
            <a:chOff x="4776212" y="4521980"/>
            <a:chExt cx="420624" cy="337934"/>
          </a:xfrm>
        </p:grpSpPr>
        <p:sp>
          <p:nvSpPr>
            <p:cNvPr id="11" name="10 Rectángulo"/>
            <p:cNvSpPr/>
            <p:nvPr/>
          </p:nvSpPr>
          <p:spPr bwMode="auto">
            <a:xfrm>
              <a:off x="4789133" y="4545982"/>
              <a:ext cx="402336" cy="313932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317500" contourW="12700" prstMaterial="matte">
              <a:extrusionClr>
                <a:srgbClr val="FF0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11 Rectángulo"/>
            <p:cNvSpPr/>
            <p:nvPr/>
          </p:nvSpPr>
          <p:spPr bwMode="auto">
            <a:xfrm>
              <a:off x="4776212" y="4521980"/>
              <a:ext cx="420624" cy="313933"/>
            </a:xfrm>
            <a:prstGeom prst="rect">
              <a:avLst/>
            </a:prstGeom>
            <a:solidFill>
              <a:srgbClr val="0070C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11760" contourW="12700" prstMaterial="matte">
              <a:extrusionClr>
                <a:srgbClr val="0070C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3432681" y="6119595"/>
            <a:ext cx="76174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450 $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5090123" y="4884270"/>
            <a:ext cx="514885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400" b="1" kern="0" dirty="0" smtClean="0">
                <a:sym typeface="Symbol"/>
              </a:rPr>
              <a:t>&gt;</a:t>
            </a:r>
            <a:endParaRPr lang="es-VE" sz="4400" dirty="0"/>
          </a:p>
        </p:txBody>
      </p:sp>
      <p:grpSp>
        <p:nvGrpSpPr>
          <p:cNvPr id="19" name="18 Grupo"/>
          <p:cNvGrpSpPr/>
          <p:nvPr/>
        </p:nvGrpSpPr>
        <p:grpSpPr>
          <a:xfrm>
            <a:off x="6115961" y="4410451"/>
            <a:ext cx="1343627" cy="1436873"/>
            <a:chOff x="5959547" y="5372022"/>
            <a:chExt cx="412403" cy="382853"/>
          </a:xfrm>
        </p:grpSpPr>
        <p:sp>
          <p:nvSpPr>
            <p:cNvPr id="16" name="15 Rectángulo"/>
            <p:cNvSpPr/>
            <p:nvPr/>
          </p:nvSpPr>
          <p:spPr bwMode="auto">
            <a:xfrm rot="165397">
              <a:off x="5959547" y="5440943"/>
              <a:ext cx="406399" cy="313932"/>
            </a:xfrm>
            <a:prstGeom prst="rect">
              <a:avLst/>
            </a:prstGeom>
            <a:solidFill>
              <a:srgbClr val="FFC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90500" contourW="12700" prstMaterial="matte">
              <a:extrusionClr>
                <a:srgbClr val="FFC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16 Rectángulo"/>
            <p:cNvSpPr/>
            <p:nvPr/>
          </p:nvSpPr>
          <p:spPr bwMode="auto">
            <a:xfrm rot="165397">
              <a:off x="5960470" y="5372022"/>
              <a:ext cx="411480" cy="313932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317500" contourW="12700" prstMaterial="matte">
              <a:extrusionClr>
                <a:srgbClr val="FF0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" name="17 CuadroTexto"/>
          <p:cNvSpPr txBox="1"/>
          <p:nvPr/>
        </p:nvSpPr>
        <p:spPr>
          <a:xfrm>
            <a:off x="5972634" y="6119569"/>
            <a:ext cx="179408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530/2 $ = 265 $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4517" y="3919037"/>
            <a:ext cx="15430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2 Marcador de contenido"/>
          <p:cNvSpPr>
            <a:spLocks noGrp="1"/>
          </p:cNvSpPr>
          <p:nvPr>
            <p:ph idx="1"/>
          </p:nvPr>
        </p:nvSpPr>
        <p:spPr>
          <a:xfrm>
            <a:off x="5823287" y="3946138"/>
            <a:ext cx="2037347" cy="349135"/>
          </a:xfrm>
        </p:spPr>
        <p:txBody>
          <a:bodyPr/>
          <a:lstStyle/>
          <a:p>
            <a:pPr lvl="0" algn="ctr">
              <a:buNone/>
            </a:pPr>
            <a:r>
              <a:rPr lang="es-VE" sz="1800" dirty="0" err="1" smtClean="0"/>
              <a:t>OPT</a:t>
            </a:r>
            <a:r>
              <a:rPr lang="es-VE" sz="1800" dirty="0" smtClean="0"/>
              <a:t>(</a:t>
            </a:r>
            <a:r>
              <a:rPr lang="es-VE" sz="1800" b="1" i="1" dirty="0" smtClean="0"/>
              <a:t>I</a:t>
            </a:r>
            <a:r>
              <a:rPr lang="es-VE" sz="1800" dirty="0" smtClean="0"/>
              <a:t>)</a:t>
            </a:r>
          </a:p>
          <a:p>
            <a:pPr algn="ctr">
              <a:buNone/>
            </a:pPr>
            <a:endParaRPr lang="es-VE" sz="1800" dirty="0"/>
          </a:p>
        </p:txBody>
      </p:sp>
      <p:cxnSp>
        <p:nvCxnSpPr>
          <p:cNvPr id="23" name="22 Conector recto"/>
          <p:cNvCxnSpPr/>
          <p:nvPr/>
        </p:nvCxnSpPr>
        <p:spPr bwMode="auto">
          <a:xfrm rot="10800000" flipV="1">
            <a:off x="5787188" y="4523874"/>
            <a:ext cx="1900991" cy="1010654"/>
          </a:xfrm>
          <a:prstGeom prst="line">
            <a:avLst/>
          </a:prstGeom>
          <a:solidFill>
            <a:srgbClr val="C0C0C0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52075" y="304800"/>
            <a:ext cx="7591926" cy="838200"/>
          </a:xfrm>
        </p:spPr>
        <p:txBody>
          <a:bodyPr/>
          <a:lstStyle/>
          <a:p>
            <a:r>
              <a:rPr lang="es-VE" dirty="0" smtClean="0"/>
              <a:t>LLENADO DE CAJAS</a:t>
            </a:r>
            <a:endParaRPr lang="es-VE" dirty="0"/>
          </a:p>
        </p:txBody>
      </p:sp>
      <p:sp>
        <p:nvSpPr>
          <p:cNvPr id="6" name="5 Rectángulo"/>
          <p:cNvSpPr/>
          <p:nvPr/>
        </p:nvSpPr>
        <p:spPr bwMode="auto">
          <a:xfrm>
            <a:off x="2891590" y="3803957"/>
            <a:ext cx="740585" cy="689443"/>
          </a:xfrm>
          <a:prstGeom prst="rect">
            <a:avLst/>
          </a:prstGeom>
          <a:solidFill>
            <a:srgbClr val="FFC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165100" contourW="12700" prstMaterial="matte">
            <a:extrusionClr>
              <a:srgbClr val="FFC000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6 Rectángulo"/>
          <p:cNvSpPr/>
          <p:nvPr/>
        </p:nvSpPr>
        <p:spPr bwMode="auto">
          <a:xfrm>
            <a:off x="3680874" y="2802496"/>
            <a:ext cx="740585" cy="689443"/>
          </a:xfrm>
          <a:prstGeom prst="rect">
            <a:avLst/>
          </a:prstGeom>
          <a:solidFill>
            <a:srgbClr val="0070C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158750" contourW="12700" prstMaterial="matte">
            <a:extrusionClr>
              <a:srgbClr val="0070C0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7 Rectángulo"/>
          <p:cNvSpPr/>
          <p:nvPr/>
        </p:nvSpPr>
        <p:spPr bwMode="auto">
          <a:xfrm>
            <a:off x="4875489" y="4511516"/>
            <a:ext cx="740585" cy="689443"/>
          </a:xfrm>
          <a:prstGeom prst="rect">
            <a:avLst/>
          </a:prstGeom>
          <a:solidFill>
            <a:srgbClr val="FF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171450" contourW="12700" prstMaterial="matte">
            <a:extrusionClr>
              <a:srgbClr val="FF0000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8 Rectángulo"/>
          <p:cNvSpPr/>
          <p:nvPr/>
        </p:nvSpPr>
        <p:spPr bwMode="auto">
          <a:xfrm>
            <a:off x="2315651" y="2809790"/>
            <a:ext cx="740585" cy="689443"/>
          </a:xfrm>
          <a:prstGeom prst="rect">
            <a:avLst/>
          </a:prstGeom>
          <a:solidFill>
            <a:srgbClr val="33CC3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234950" contourW="12700" prstMaterial="matte">
            <a:extrusionClr>
              <a:srgbClr val="33CC33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11 Rectángulo"/>
          <p:cNvSpPr/>
          <p:nvPr/>
        </p:nvSpPr>
        <p:spPr bwMode="auto">
          <a:xfrm>
            <a:off x="4229771" y="3740460"/>
            <a:ext cx="740585" cy="689443"/>
          </a:xfrm>
          <a:prstGeom prst="rect">
            <a:avLst/>
          </a:prstGeom>
          <a:solidFill>
            <a:srgbClr val="92D05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165100" contourW="12700" prstMaterial="matte">
            <a:extrusionClr>
              <a:srgbClr val="92D050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5560476" y="3701525"/>
            <a:ext cx="740585" cy="689443"/>
          </a:xfrm>
          <a:prstGeom prst="rect">
            <a:avLst/>
          </a:prstGeom>
          <a:solidFill>
            <a:schemeClr val="accent1">
              <a:lumMod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158750" contourW="12700" prstMaterial="matte">
            <a:extrusionClr>
              <a:schemeClr val="tx2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13 Rectángulo"/>
          <p:cNvSpPr/>
          <p:nvPr/>
        </p:nvSpPr>
        <p:spPr bwMode="auto">
          <a:xfrm>
            <a:off x="6971659" y="3798312"/>
            <a:ext cx="740585" cy="689443"/>
          </a:xfrm>
          <a:prstGeom prst="rect">
            <a:avLst/>
          </a:prstGeom>
          <a:solidFill>
            <a:srgbClr val="CC99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171450" contourW="12700" prstMaterial="matte">
            <a:extrusionClr>
              <a:srgbClr val="FFFF00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16 Rectángulo"/>
          <p:cNvSpPr/>
          <p:nvPr/>
        </p:nvSpPr>
        <p:spPr bwMode="auto">
          <a:xfrm>
            <a:off x="6324718" y="2952997"/>
            <a:ext cx="740585" cy="689446"/>
          </a:xfrm>
          <a:prstGeom prst="rect">
            <a:avLst/>
          </a:prstGeom>
          <a:solidFill>
            <a:srgbClr val="80008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158750" contourW="12700" prstMaterial="matte">
            <a:extrusionClr>
              <a:srgbClr val="800080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17 Rectángulo"/>
          <p:cNvSpPr/>
          <p:nvPr/>
        </p:nvSpPr>
        <p:spPr bwMode="auto">
          <a:xfrm>
            <a:off x="7603554" y="2953528"/>
            <a:ext cx="740585" cy="689446"/>
          </a:xfrm>
          <a:prstGeom prst="rect">
            <a:avLst/>
          </a:prstGeom>
          <a:solidFill>
            <a:srgbClr val="969696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171450" contourW="12700" prstMaterial="matte">
            <a:extrusionClr>
              <a:srgbClr val="969696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18 Rectángulo"/>
          <p:cNvSpPr/>
          <p:nvPr/>
        </p:nvSpPr>
        <p:spPr bwMode="auto">
          <a:xfrm>
            <a:off x="4995589" y="2852005"/>
            <a:ext cx="740585" cy="689446"/>
          </a:xfrm>
          <a:prstGeom prst="rect">
            <a:avLst/>
          </a:prstGeom>
          <a:solidFill>
            <a:srgbClr val="00B0F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234950" contourW="12700" prstMaterial="matte">
            <a:extrusionClr>
              <a:srgbClr val="00B0F0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 bwMode="auto">
          <a:xfrm>
            <a:off x="1941089" y="5590486"/>
            <a:ext cx="7010400" cy="882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r>
              <a:rPr lang="es-ES" sz="2400" kern="0" dirty="0" smtClean="0">
                <a:latin typeface="+mn-lt"/>
              </a:rPr>
              <a:t>¿Cuál es el mayor numero de objetos que se puede almacenar?</a:t>
            </a:r>
            <a:endParaRPr lang="es-VE" sz="2400" kern="0" dirty="0">
              <a:latin typeface="+mn-lt"/>
            </a:endParaRPr>
          </a:p>
        </p:txBody>
      </p:sp>
      <p:sp>
        <p:nvSpPr>
          <p:cNvPr id="21" name="20 Rectángulo"/>
          <p:cNvSpPr/>
          <p:nvPr/>
        </p:nvSpPr>
        <p:spPr bwMode="auto">
          <a:xfrm>
            <a:off x="3647848" y="1610024"/>
            <a:ext cx="740585" cy="689443"/>
          </a:xfrm>
          <a:prstGeom prst="rect">
            <a:avLst/>
          </a:prstGeom>
          <a:solidFill>
            <a:srgbClr val="CC66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balanced" dir="t"/>
          </a:scene3d>
          <a:sp3d prstMaterial="metal">
            <a:bevelT w="0" h="463550" prst="softRound"/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21 Rectángulo"/>
          <p:cNvSpPr/>
          <p:nvPr/>
        </p:nvSpPr>
        <p:spPr bwMode="auto">
          <a:xfrm>
            <a:off x="4954108" y="1610025"/>
            <a:ext cx="740585" cy="689443"/>
          </a:xfrm>
          <a:prstGeom prst="rect">
            <a:avLst/>
          </a:prstGeom>
          <a:solidFill>
            <a:srgbClr val="CC66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balanced" dir="t"/>
          </a:scene3d>
          <a:sp3d prstMaterial="metal">
            <a:bevelT w="0" h="463550" prst="softRound"/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22 Rectángulo"/>
          <p:cNvSpPr/>
          <p:nvPr/>
        </p:nvSpPr>
        <p:spPr bwMode="auto">
          <a:xfrm>
            <a:off x="6267651" y="1602768"/>
            <a:ext cx="740585" cy="689443"/>
          </a:xfrm>
          <a:prstGeom prst="rect">
            <a:avLst/>
          </a:prstGeom>
          <a:solidFill>
            <a:srgbClr val="CC66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balanced" dir="t"/>
          </a:scene3d>
          <a:sp3d prstMaterial="metal">
            <a:bevelT w="0" h="463550" prst="softRound"/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52075" y="304800"/>
            <a:ext cx="7591926" cy="838200"/>
          </a:xfrm>
        </p:spPr>
        <p:txBody>
          <a:bodyPr/>
          <a:lstStyle/>
          <a:p>
            <a:r>
              <a:rPr lang="es-VE" dirty="0" smtClean="0"/>
              <a:t>LLENADO DE CAJAS</a:t>
            </a:r>
            <a:endParaRPr lang="es-VE" dirty="0"/>
          </a:p>
        </p:txBody>
      </p:sp>
      <p:sp>
        <p:nvSpPr>
          <p:cNvPr id="5" name="4 Rectángulo"/>
          <p:cNvSpPr/>
          <p:nvPr/>
        </p:nvSpPr>
        <p:spPr bwMode="auto">
          <a:xfrm>
            <a:off x="2537506" y="4150023"/>
            <a:ext cx="740585" cy="689443"/>
          </a:xfrm>
          <a:prstGeom prst="rect">
            <a:avLst/>
          </a:prstGeom>
          <a:solidFill>
            <a:srgbClr val="CC66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balanced" dir="t"/>
          </a:scene3d>
          <a:sp3d prstMaterial="metal">
            <a:bevelT w="0" h="463550" prst="softRound"/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2735179" y="2348136"/>
            <a:ext cx="740585" cy="689443"/>
          </a:xfrm>
          <a:prstGeom prst="rect">
            <a:avLst/>
          </a:prstGeom>
          <a:solidFill>
            <a:srgbClr val="FFC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165100" contourW="12700" prstMaterial="matte">
            <a:extrusionClr>
              <a:srgbClr val="FFC000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6 Rectángulo"/>
          <p:cNvSpPr/>
          <p:nvPr/>
        </p:nvSpPr>
        <p:spPr bwMode="auto">
          <a:xfrm>
            <a:off x="3524463" y="1346675"/>
            <a:ext cx="740585" cy="689443"/>
          </a:xfrm>
          <a:prstGeom prst="rect">
            <a:avLst/>
          </a:prstGeom>
          <a:solidFill>
            <a:srgbClr val="0070C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158750" contourW="12700" prstMaterial="matte">
            <a:extrusionClr>
              <a:srgbClr val="0070C0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7 Rectángulo"/>
          <p:cNvSpPr/>
          <p:nvPr/>
        </p:nvSpPr>
        <p:spPr bwMode="auto">
          <a:xfrm>
            <a:off x="4719078" y="3055695"/>
            <a:ext cx="740585" cy="689443"/>
          </a:xfrm>
          <a:prstGeom prst="rect">
            <a:avLst/>
          </a:prstGeom>
          <a:solidFill>
            <a:srgbClr val="FF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171450" contourW="12700" prstMaterial="matte">
            <a:extrusionClr>
              <a:srgbClr val="FF0000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8 Rectángulo"/>
          <p:cNvSpPr/>
          <p:nvPr/>
        </p:nvSpPr>
        <p:spPr bwMode="auto">
          <a:xfrm>
            <a:off x="2159240" y="1353969"/>
            <a:ext cx="740585" cy="689443"/>
          </a:xfrm>
          <a:prstGeom prst="rect">
            <a:avLst/>
          </a:prstGeom>
          <a:solidFill>
            <a:srgbClr val="33CC3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234950" contourW="12700" prstMaterial="matte">
            <a:extrusionClr>
              <a:srgbClr val="33CC33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11 Rectángulo"/>
          <p:cNvSpPr/>
          <p:nvPr/>
        </p:nvSpPr>
        <p:spPr bwMode="auto">
          <a:xfrm>
            <a:off x="4073360" y="2284639"/>
            <a:ext cx="740585" cy="689443"/>
          </a:xfrm>
          <a:prstGeom prst="rect">
            <a:avLst/>
          </a:prstGeom>
          <a:solidFill>
            <a:srgbClr val="92D05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165100" contourW="12700" prstMaterial="matte">
            <a:extrusionClr>
              <a:srgbClr val="92D050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5404065" y="2245704"/>
            <a:ext cx="740585" cy="689443"/>
          </a:xfrm>
          <a:prstGeom prst="rect">
            <a:avLst/>
          </a:prstGeom>
          <a:solidFill>
            <a:schemeClr val="accent1">
              <a:lumMod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158750" contourW="12700" prstMaterial="matte">
            <a:extrusionClr>
              <a:schemeClr val="tx2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13 Rectángulo"/>
          <p:cNvSpPr/>
          <p:nvPr/>
        </p:nvSpPr>
        <p:spPr bwMode="auto">
          <a:xfrm>
            <a:off x="6815248" y="2342491"/>
            <a:ext cx="740585" cy="689443"/>
          </a:xfrm>
          <a:prstGeom prst="rect">
            <a:avLst/>
          </a:prstGeom>
          <a:solidFill>
            <a:srgbClr val="CC99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171450" contourW="12700" prstMaterial="matte">
            <a:extrusionClr>
              <a:srgbClr val="FFFF00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16 Rectángulo"/>
          <p:cNvSpPr/>
          <p:nvPr/>
        </p:nvSpPr>
        <p:spPr bwMode="auto">
          <a:xfrm>
            <a:off x="6168307" y="1497176"/>
            <a:ext cx="740585" cy="689446"/>
          </a:xfrm>
          <a:prstGeom prst="rect">
            <a:avLst/>
          </a:prstGeom>
          <a:solidFill>
            <a:srgbClr val="80008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158750" contourW="12700" prstMaterial="matte">
            <a:extrusionClr>
              <a:srgbClr val="800080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17 Rectángulo"/>
          <p:cNvSpPr/>
          <p:nvPr/>
        </p:nvSpPr>
        <p:spPr bwMode="auto">
          <a:xfrm>
            <a:off x="7447143" y="1497707"/>
            <a:ext cx="740585" cy="689446"/>
          </a:xfrm>
          <a:prstGeom prst="rect">
            <a:avLst/>
          </a:prstGeom>
          <a:solidFill>
            <a:srgbClr val="969696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171450" contourW="12700" prstMaterial="matte">
            <a:extrusionClr>
              <a:srgbClr val="969696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18 Rectángulo"/>
          <p:cNvSpPr/>
          <p:nvPr/>
        </p:nvSpPr>
        <p:spPr bwMode="auto">
          <a:xfrm>
            <a:off x="4839178" y="1396184"/>
            <a:ext cx="740585" cy="689446"/>
          </a:xfrm>
          <a:prstGeom prst="rect">
            <a:avLst/>
          </a:prstGeom>
          <a:solidFill>
            <a:srgbClr val="00B0F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234950" contourW="12700" prstMaterial="matte">
            <a:extrusionClr>
              <a:srgbClr val="00B0F0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 bwMode="auto">
          <a:xfrm>
            <a:off x="1941089" y="5506262"/>
            <a:ext cx="7010400" cy="882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r>
              <a:rPr lang="es-ES" sz="2400" kern="0" dirty="0" smtClean="0">
                <a:latin typeface="+mn-lt"/>
              </a:rPr>
              <a:t>¿Cuál es el menor numero de cajas que se necesitan para almacenar todos los objetos?</a:t>
            </a:r>
            <a:endParaRPr lang="es-VE" sz="2400" kern="0" dirty="0">
              <a:latin typeface="+mn-lt"/>
            </a:endParaRPr>
          </a:p>
        </p:txBody>
      </p:sp>
      <p:sp>
        <p:nvSpPr>
          <p:cNvPr id="22" name="21 Rectángulo"/>
          <p:cNvSpPr/>
          <p:nvPr/>
        </p:nvSpPr>
        <p:spPr bwMode="auto">
          <a:xfrm>
            <a:off x="7310190" y="4146011"/>
            <a:ext cx="740585" cy="689443"/>
          </a:xfrm>
          <a:prstGeom prst="rect">
            <a:avLst/>
          </a:prstGeom>
          <a:solidFill>
            <a:srgbClr val="CC66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balanced" dir="t"/>
          </a:scene3d>
          <a:sp3d prstMaterial="metal">
            <a:bevelT w="0" h="463550" prst="softRound"/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244395" y="4475741"/>
            <a:ext cx="595035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…</a:t>
            </a:r>
            <a:endParaRPr lang="es-VE" sz="3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361953" y="4447665"/>
            <a:ext cx="45867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?</a:t>
            </a:r>
            <a:endParaRPr lang="es-VE" sz="3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872694" y="4371464"/>
            <a:ext cx="45867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¿</a:t>
            </a:r>
            <a:endParaRPr lang="es-VE" sz="3200" b="1" dirty="0"/>
          </a:p>
        </p:txBody>
      </p:sp>
      <p:sp>
        <p:nvSpPr>
          <p:cNvPr id="21" name="20 Rectángulo"/>
          <p:cNvSpPr/>
          <p:nvPr/>
        </p:nvSpPr>
        <p:spPr bwMode="auto">
          <a:xfrm>
            <a:off x="3843766" y="4150024"/>
            <a:ext cx="740585" cy="689443"/>
          </a:xfrm>
          <a:prstGeom prst="rect">
            <a:avLst/>
          </a:prstGeom>
          <a:solidFill>
            <a:srgbClr val="CC66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balanced" dir="t"/>
          </a:scene3d>
          <a:sp3d prstMaterial="metal">
            <a:bevelT w="0" h="463550" prst="softRound"/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25 Rectángulo"/>
          <p:cNvSpPr/>
          <p:nvPr/>
        </p:nvSpPr>
        <p:spPr bwMode="auto">
          <a:xfrm>
            <a:off x="5157309" y="4142767"/>
            <a:ext cx="740585" cy="689443"/>
          </a:xfrm>
          <a:prstGeom prst="rect">
            <a:avLst/>
          </a:prstGeom>
          <a:solidFill>
            <a:srgbClr val="CC66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balanced" dir="t"/>
          </a:scene3d>
          <a:sp3d prstMaterial="metal">
            <a:bevelT w="0" h="463550" prst="softRound"/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52600" y="1395413"/>
            <a:ext cx="7391400" cy="4572000"/>
          </a:xfrm>
        </p:spPr>
        <p:txBody>
          <a:bodyPr/>
          <a:lstStyle/>
          <a:p>
            <a:r>
              <a:rPr lang="es-VE" sz="2000" dirty="0" smtClean="0"/>
              <a:t>Formulación  del problema de la mochila. </a:t>
            </a:r>
          </a:p>
          <a:p>
            <a:r>
              <a:rPr lang="es-VE" sz="2000" dirty="0" smtClean="0"/>
              <a:t>Definiciones básicas.</a:t>
            </a:r>
          </a:p>
          <a:p>
            <a:r>
              <a:rPr lang="es-VE" sz="2000" dirty="0" smtClean="0"/>
              <a:t>Algoritmos Aproximados.</a:t>
            </a:r>
          </a:p>
          <a:p>
            <a:r>
              <a:rPr lang="es-VE" sz="2000" dirty="0" smtClean="0"/>
              <a:t>Algoritmo aproximado para el problema de la mochila.</a:t>
            </a:r>
          </a:p>
          <a:p>
            <a:r>
              <a:rPr lang="es-VE" sz="2000" dirty="0" smtClean="0"/>
              <a:t>Formulación  del problema de llenado de cajas. </a:t>
            </a:r>
          </a:p>
          <a:p>
            <a:r>
              <a:rPr lang="es-VE" sz="2000" dirty="0" smtClean="0"/>
              <a:t>Algoritmos aproximados para el problema llenado de cajas.</a:t>
            </a:r>
          </a:p>
          <a:p>
            <a:endParaRPr lang="es-VE" sz="2000" dirty="0" smtClean="0"/>
          </a:p>
          <a:p>
            <a:endParaRPr lang="es-VE" sz="2000" dirty="0" smtClean="0"/>
          </a:p>
          <a:p>
            <a:endParaRPr lang="es-VE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5979" y="304800"/>
            <a:ext cx="7628021" cy="838200"/>
          </a:xfrm>
        </p:spPr>
        <p:txBody>
          <a:bodyPr/>
          <a:lstStyle/>
          <a:p>
            <a:r>
              <a:rPr lang="es-VE" dirty="0" smtClean="0"/>
              <a:t>LLENADO DE CAJAS </a:t>
            </a:r>
            <a:r>
              <a:rPr lang="en-US" dirty="0" smtClean="0"/>
              <a:t>(</a:t>
            </a:r>
            <a:r>
              <a:rPr lang="es-VE" dirty="0" smtClean="0"/>
              <a:t>APROXIMADO</a:t>
            </a:r>
            <a:r>
              <a:rPr lang="en-US" dirty="0" smtClean="0"/>
              <a:t>)</a:t>
            </a:r>
            <a:endParaRPr lang="es-VE" dirty="0"/>
          </a:p>
        </p:txBody>
      </p:sp>
      <p:grpSp>
        <p:nvGrpSpPr>
          <p:cNvPr id="15" name="14 Grupo"/>
          <p:cNvGrpSpPr/>
          <p:nvPr/>
        </p:nvGrpSpPr>
        <p:grpSpPr>
          <a:xfrm>
            <a:off x="2260104" y="5676561"/>
            <a:ext cx="976397" cy="886103"/>
            <a:chOff x="2175878" y="5195281"/>
            <a:chExt cx="1244517" cy="1176475"/>
          </a:xfrm>
        </p:grpSpPr>
        <p:sp>
          <p:nvSpPr>
            <p:cNvPr id="7" name="6 Rectángulo"/>
            <p:cNvSpPr/>
            <p:nvPr/>
          </p:nvSpPr>
          <p:spPr bwMode="auto">
            <a:xfrm>
              <a:off x="2175878" y="5195281"/>
              <a:ext cx="1213351" cy="1176475"/>
            </a:xfrm>
            <a:prstGeom prst="rect">
              <a:avLst/>
            </a:prstGeom>
            <a:solidFill>
              <a:srgbClr val="0070C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222250" contourW="12700" prstMaterial="matte">
              <a:extrusionClr>
                <a:srgbClr val="0070C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2377585" y="5602726"/>
              <a:ext cx="1042810" cy="405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2 Kg</a:t>
              </a:r>
              <a:endParaRPr lang="es-VE" dirty="0"/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4054639" y="5552589"/>
            <a:ext cx="951945" cy="886103"/>
            <a:chOff x="4150895" y="5119437"/>
            <a:chExt cx="1213351" cy="1176475"/>
          </a:xfrm>
        </p:grpSpPr>
        <p:sp>
          <p:nvSpPr>
            <p:cNvPr id="6" name="5 Rectángulo"/>
            <p:cNvSpPr/>
            <p:nvPr/>
          </p:nvSpPr>
          <p:spPr bwMode="auto">
            <a:xfrm>
              <a:off x="4150895" y="5119437"/>
              <a:ext cx="1213351" cy="1176475"/>
            </a:xfrm>
            <a:prstGeom prst="rect">
              <a:avLst/>
            </a:prstGeom>
            <a:solidFill>
              <a:srgbClr val="FFC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381000" contourW="12700" prstMaterial="matte">
              <a:extrusionClr>
                <a:srgbClr val="FFC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4353780" y="5491923"/>
              <a:ext cx="962615" cy="405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3 Kg</a:t>
              </a:r>
              <a:endParaRPr lang="es-VE" dirty="0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5861283" y="5344654"/>
            <a:ext cx="984683" cy="886103"/>
            <a:chOff x="5307765" y="2998483"/>
            <a:chExt cx="1255079" cy="1176475"/>
          </a:xfrm>
        </p:grpSpPr>
        <p:sp>
          <p:nvSpPr>
            <p:cNvPr id="8" name="7 Rectángulo"/>
            <p:cNvSpPr/>
            <p:nvPr/>
          </p:nvSpPr>
          <p:spPr bwMode="auto">
            <a:xfrm>
              <a:off x="5307765" y="2998483"/>
              <a:ext cx="1213351" cy="1176475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635000" contourW="12700" prstMaterial="matte">
              <a:extrusionClr>
                <a:srgbClr val="FF0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5488835" y="3378569"/>
              <a:ext cx="1074009" cy="405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4 Kg</a:t>
              </a:r>
              <a:endParaRPr lang="es-VE" dirty="0"/>
            </a:p>
          </p:txBody>
        </p:sp>
      </p:grpSp>
      <p:grpSp>
        <p:nvGrpSpPr>
          <p:cNvPr id="18" name="17 Grupo"/>
          <p:cNvGrpSpPr/>
          <p:nvPr/>
        </p:nvGrpSpPr>
        <p:grpSpPr>
          <a:xfrm>
            <a:off x="7686730" y="5033436"/>
            <a:ext cx="951945" cy="886103"/>
            <a:chOff x="2296528" y="2927895"/>
            <a:chExt cx="1213351" cy="1176475"/>
          </a:xfrm>
        </p:grpSpPr>
        <p:sp>
          <p:nvSpPr>
            <p:cNvPr id="9" name="8 Rectángulo"/>
            <p:cNvSpPr/>
            <p:nvPr/>
          </p:nvSpPr>
          <p:spPr bwMode="auto">
            <a:xfrm>
              <a:off x="2296528" y="2927895"/>
              <a:ext cx="1213351" cy="1176475"/>
            </a:xfrm>
            <a:prstGeom prst="rect">
              <a:avLst/>
            </a:prstGeom>
            <a:solidFill>
              <a:srgbClr val="33CC33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016000" contourW="12700" prstMaterial="matte">
              <a:extrusionClr>
                <a:srgbClr val="33CC33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488051" y="3364239"/>
              <a:ext cx="945148" cy="405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5 Kg</a:t>
              </a:r>
              <a:endParaRPr lang="es-VE" dirty="0"/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3752853" y="3535188"/>
            <a:ext cx="1057612" cy="1256022"/>
            <a:chOff x="3704724" y="1971028"/>
            <a:chExt cx="1348035" cy="1667613"/>
          </a:xfrm>
        </p:grpSpPr>
        <p:sp>
          <p:nvSpPr>
            <p:cNvPr id="5" name="4 Rectángulo"/>
            <p:cNvSpPr/>
            <p:nvPr/>
          </p:nvSpPr>
          <p:spPr bwMode="auto">
            <a:xfrm>
              <a:off x="3704724" y="1971028"/>
              <a:ext cx="1213351" cy="1176475"/>
            </a:xfrm>
            <a:prstGeom prst="rect">
              <a:avLst/>
            </a:prstGeom>
            <a:solidFill>
              <a:srgbClr val="CC66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balanced" dir="t"/>
            </a:scene3d>
            <a:sp3d prstMaterial="metal">
              <a:bevelT w="0" h="1016000" prst="softRound"/>
              <a:extrusionClr>
                <a:schemeClr val="tx1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 rot="19989010">
              <a:off x="4388516" y="2946473"/>
              <a:ext cx="664243" cy="692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dirty="0" smtClean="0"/>
                <a:t>7 Kg</a:t>
              </a:r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5577701" y="3543206"/>
            <a:ext cx="1069644" cy="1267734"/>
            <a:chOff x="3704724" y="1971028"/>
            <a:chExt cx="1363371" cy="1683161"/>
          </a:xfrm>
        </p:grpSpPr>
        <p:sp>
          <p:nvSpPr>
            <p:cNvPr id="21" name="20 Rectángulo"/>
            <p:cNvSpPr/>
            <p:nvPr/>
          </p:nvSpPr>
          <p:spPr bwMode="auto">
            <a:xfrm>
              <a:off x="3704724" y="1971028"/>
              <a:ext cx="1213351" cy="1176475"/>
            </a:xfrm>
            <a:prstGeom prst="rect">
              <a:avLst/>
            </a:prstGeom>
            <a:solidFill>
              <a:srgbClr val="CC66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balanced" dir="t"/>
            </a:scene3d>
            <a:sp3d prstMaterial="metal">
              <a:bevelT w="0" h="1016000" prst="softRound"/>
              <a:extrusionClr>
                <a:schemeClr val="tx1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21 CuadroTexto"/>
            <p:cNvSpPr txBox="1"/>
            <p:nvPr/>
          </p:nvSpPr>
          <p:spPr>
            <a:xfrm rot="19989010">
              <a:off x="4403852" y="2962022"/>
              <a:ext cx="664243" cy="692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dirty="0" smtClean="0"/>
                <a:t>7 Kg</a:t>
              </a:r>
            </a:p>
          </p:txBody>
        </p:sp>
      </p:grpSp>
      <p:sp>
        <p:nvSpPr>
          <p:cNvPr id="23" name="2 Marcador de contenido"/>
          <p:cNvSpPr txBox="1">
            <a:spLocks/>
          </p:cNvSpPr>
          <p:nvPr/>
        </p:nvSpPr>
        <p:spPr bwMode="auto">
          <a:xfrm>
            <a:off x="1688426" y="1150831"/>
            <a:ext cx="7010400" cy="218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r>
              <a:rPr lang="es-ES" sz="2400" kern="0" dirty="0" smtClean="0">
                <a:latin typeface="+mn-lt"/>
              </a:rPr>
              <a:t>Algoritmo </a:t>
            </a:r>
            <a:r>
              <a:rPr lang="es-ES" sz="2400" kern="0" dirty="0" err="1" smtClean="0">
                <a:latin typeface="+mn-lt"/>
              </a:rPr>
              <a:t>Greedy</a:t>
            </a:r>
            <a:r>
              <a:rPr lang="es-ES" sz="2400" kern="0" dirty="0" smtClean="0">
                <a:latin typeface="+mn-lt"/>
              </a:rPr>
              <a:t>:</a:t>
            </a:r>
          </a:p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r>
              <a:rPr lang="es-ES" sz="2400" kern="0" dirty="0" smtClean="0">
                <a:latin typeface="+mn-lt"/>
              </a:rPr>
              <a:t>Dado los objetos ordenados por orden no decreciente de peso, se introducen tantos como se pueda en una caja; cuando está este llena, ponemos cuantos sean posible en la siguiente.</a:t>
            </a:r>
          </a:p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endParaRPr lang="es-ES" sz="2400" kern="0" dirty="0" smtClean="0">
              <a:latin typeface="+mn-lt"/>
            </a:endParaRPr>
          </a:p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endParaRPr lang="es-VE" sz="2400" kern="0" dirty="0">
              <a:latin typeface="+mn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34648" y="1804449"/>
            <a:ext cx="1844842" cy="637924"/>
          </a:xfrm>
        </p:spPr>
        <p:txBody>
          <a:bodyPr/>
          <a:lstStyle/>
          <a:p>
            <a:pPr>
              <a:buNone/>
            </a:pPr>
            <a:r>
              <a:rPr lang="es-ES" dirty="0" err="1" smtClean="0"/>
              <a:t>Greedy</a:t>
            </a:r>
            <a:r>
              <a:rPr lang="es-ES" dirty="0" smtClean="0"/>
              <a:t>(</a:t>
            </a:r>
            <a:r>
              <a:rPr lang="es-ES" b="1" i="1" dirty="0" smtClean="0"/>
              <a:t>I</a:t>
            </a:r>
            <a:r>
              <a:rPr lang="es-ES" dirty="0" smtClean="0"/>
              <a:t>) =</a:t>
            </a:r>
            <a:endParaRPr lang="es-VE" dirty="0"/>
          </a:p>
        </p:txBody>
      </p:sp>
      <p:grpSp>
        <p:nvGrpSpPr>
          <p:cNvPr id="34" name="33 Grupo"/>
          <p:cNvGrpSpPr/>
          <p:nvPr/>
        </p:nvGrpSpPr>
        <p:grpSpPr>
          <a:xfrm>
            <a:off x="5023365" y="1398229"/>
            <a:ext cx="2487746" cy="1102062"/>
            <a:chOff x="3880357" y="1735177"/>
            <a:chExt cx="2487746" cy="1102062"/>
          </a:xfrm>
        </p:grpSpPr>
        <p:sp>
          <p:nvSpPr>
            <p:cNvPr id="11" name="10 Rectángulo"/>
            <p:cNvSpPr/>
            <p:nvPr/>
          </p:nvSpPr>
          <p:spPr bwMode="auto">
            <a:xfrm>
              <a:off x="5416158" y="1735177"/>
              <a:ext cx="951945" cy="886103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635000" contourW="12700" prstMaterial="matte">
              <a:extrusionClr>
                <a:srgbClr val="FF0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4" name="23 Grupo"/>
            <p:cNvGrpSpPr/>
            <p:nvPr/>
          </p:nvGrpSpPr>
          <p:grpSpPr>
            <a:xfrm>
              <a:off x="3880357" y="1774317"/>
              <a:ext cx="953773" cy="1062922"/>
              <a:chOff x="5179768" y="1978854"/>
              <a:chExt cx="953773" cy="1062922"/>
            </a:xfrm>
          </p:grpSpPr>
          <p:sp>
            <p:nvSpPr>
              <p:cNvPr id="23" name="22 Rectángulo"/>
              <p:cNvSpPr/>
              <p:nvPr/>
            </p:nvSpPr>
            <p:spPr bwMode="auto">
              <a:xfrm>
                <a:off x="5181596" y="2155673"/>
                <a:ext cx="951945" cy="886103"/>
              </a:xfrm>
              <a:prstGeom prst="rect">
                <a:avLst/>
              </a:prstGeom>
              <a:solidFill>
                <a:srgbClr val="FFC000"/>
              </a:solidFill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woPt" dir="t"/>
              </a:scene3d>
              <a:sp3d extrusionH="381000" contourW="12700" prstMaterial="matte">
                <a:extrusionClr>
                  <a:srgbClr val="FFC000"/>
                </a:extrusionClr>
                <a:contourClr>
                  <a:schemeClr val="tx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V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21 Rectángulo"/>
              <p:cNvSpPr/>
              <p:nvPr/>
            </p:nvSpPr>
            <p:spPr bwMode="auto">
              <a:xfrm>
                <a:off x="5179768" y="1978854"/>
                <a:ext cx="951945" cy="886103"/>
              </a:xfrm>
              <a:prstGeom prst="rect">
                <a:avLst/>
              </a:prstGeom>
              <a:solidFill>
                <a:srgbClr val="0070C0"/>
              </a:solidFill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woPt" dir="t"/>
              </a:scene3d>
              <a:sp3d extrusionH="222250" contourW="12700" prstMaterial="matte">
                <a:extrusionClr>
                  <a:srgbClr val="0070C0"/>
                </a:extrusionClr>
                <a:contourClr>
                  <a:schemeClr val="tx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V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5" name="24 CuadroTexto"/>
            <p:cNvSpPr txBox="1"/>
            <p:nvPr/>
          </p:nvSpPr>
          <p:spPr>
            <a:xfrm>
              <a:off x="5546147" y="2009424"/>
              <a:ext cx="67418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4 Kg</a:t>
              </a:r>
              <a:endParaRPr lang="es-VE" dirty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4026158" y="2041508"/>
              <a:ext cx="67418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5 Kg</a:t>
              </a:r>
              <a:endParaRPr lang="es-VE" dirty="0"/>
            </a:p>
          </p:txBody>
        </p:sp>
      </p:grpSp>
      <p:sp>
        <p:nvSpPr>
          <p:cNvPr id="27" name="2 Marcador de contenido"/>
          <p:cNvSpPr txBox="1">
            <a:spLocks/>
          </p:cNvSpPr>
          <p:nvPr/>
        </p:nvSpPr>
        <p:spPr bwMode="auto">
          <a:xfrm>
            <a:off x="2602837" y="3749635"/>
            <a:ext cx="1844842" cy="63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</a:t>
            </a: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s-ES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</a:t>
            </a:r>
            <a:endParaRPr kumimoji="0" lang="es-VE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3" name="32 Grupo"/>
          <p:cNvGrpSpPr/>
          <p:nvPr/>
        </p:nvGrpSpPr>
        <p:grpSpPr>
          <a:xfrm>
            <a:off x="4966990" y="3125812"/>
            <a:ext cx="2528685" cy="1392410"/>
            <a:chOff x="5821222" y="4870428"/>
            <a:chExt cx="2528685" cy="1392410"/>
          </a:xfrm>
        </p:grpSpPr>
        <p:grpSp>
          <p:nvGrpSpPr>
            <p:cNvPr id="30" name="29 Grupo"/>
            <p:cNvGrpSpPr/>
            <p:nvPr/>
          </p:nvGrpSpPr>
          <p:grpSpPr>
            <a:xfrm>
              <a:off x="5821222" y="5059277"/>
              <a:ext cx="954066" cy="1203561"/>
              <a:chOff x="5821222" y="5059277"/>
              <a:chExt cx="954066" cy="1203561"/>
            </a:xfrm>
          </p:grpSpPr>
          <p:sp>
            <p:nvSpPr>
              <p:cNvPr id="28" name="27 Rectángulo"/>
              <p:cNvSpPr/>
              <p:nvPr/>
            </p:nvSpPr>
            <p:spPr bwMode="auto">
              <a:xfrm>
                <a:off x="5821222" y="5376735"/>
                <a:ext cx="951945" cy="886103"/>
              </a:xfrm>
              <a:prstGeom prst="rect">
                <a:avLst/>
              </a:prstGeom>
              <a:solidFill>
                <a:srgbClr val="FF0000"/>
              </a:solidFill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woPt" dir="t"/>
              </a:scene3d>
              <a:sp3d extrusionH="635000" contourW="12700" prstMaterial="matte">
                <a:extrusionClr>
                  <a:srgbClr val="FF0000"/>
                </a:extrusionClr>
                <a:contourClr>
                  <a:schemeClr val="tx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V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" name="7 Rectángulo"/>
              <p:cNvSpPr/>
              <p:nvPr/>
            </p:nvSpPr>
            <p:spPr bwMode="auto">
              <a:xfrm>
                <a:off x="5823343" y="5059277"/>
                <a:ext cx="951945" cy="886103"/>
              </a:xfrm>
              <a:prstGeom prst="rect">
                <a:avLst/>
              </a:prstGeom>
              <a:solidFill>
                <a:srgbClr val="FFC000"/>
              </a:solidFill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woPt" dir="t"/>
              </a:scene3d>
              <a:sp3d extrusionH="381000" contourW="12700" prstMaterial="matte">
                <a:extrusionClr>
                  <a:srgbClr val="FFC000"/>
                </a:extrusionClr>
                <a:contourClr>
                  <a:schemeClr val="tx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V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29" name="28 Grupo"/>
            <p:cNvGrpSpPr/>
            <p:nvPr/>
          </p:nvGrpSpPr>
          <p:grpSpPr>
            <a:xfrm>
              <a:off x="7397648" y="4870428"/>
              <a:ext cx="952259" cy="1073175"/>
              <a:chOff x="7686416" y="4846364"/>
              <a:chExt cx="952259" cy="1073175"/>
            </a:xfrm>
          </p:grpSpPr>
          <p:sp>
            <p:nvSpPr>
              <p:cNvPr id="14" name="13 Rectángulo"/>
              <p:cNvSpPr/>
              <p:nvPr/>
            </p:nvSpPr>
            <p:spPr bwMode="auto">
              <a:xfrm>
                <a:off x="7686730" y="5033436"/>
                <a:ext cx="951945" cy="886103"/>
              </a:xfrm>
              <a:prstGeom prst="rect">
                <a:avLst/>
              </a:prstGeom>
              <a:solidFill>
                <a:srgbClr val="33CC33"/>
              </a:solidFill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woPt" dir="t"/>
              </a:scene3d>
              <a:sp3d extrusionH="1016000" contourW="12700" prstMaterial="matte">
                <a:extrusionClr>
                  <a:srgbClr val="33CC33"/>
                </a:extrusionClr>
                <a:contourClr>
                  <a:schemeClr val="tx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V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4 Rectángulo"/>
              <p:cNvSpPr/>
              <p:nvPr/>
            </p:nvSpPr>
            <p:spPr bwMode="auto">
              <a:xfrm>
                <a:off x="7686416" y="4846364"/>
                <a:ext cx="951945" cy="886103"/>
              </a:xfrm>
              <a:prstGeom prst="rect">
                <a:avLst/>
              </a:prstGeom>
              <a:solidFill>
                <a:srgbClr val="0070C0"/>
              </a:solidFill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woPt" dir="t"/>
              </a:scene3d>
              <a:sp3d extrusionH="222250" contourW="12700" prstMaterial="matte">
                <a:extrusionClr>
                  <a:srgbClr val="0070C0"/>
                </a:extrusionClr>
                <a:contourClr>
                  <a:schemeClr val="tx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V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1" name="30 CuadroTexto"/>
            <p:cNvSpPr txBox="1"/>
            <p:nvPr/>
          </p:nvSpPr>
          <p:spPr>
            <a:xfrm>
              <a:off x="5947200" y="5322119"/>
              <a:ext cx="67418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7 Kg</a:t>
              </a:r>
              <a:endParaRPr lang="es-VE" dirty="0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7531358" y="5125603"/>
              <a:ext cx="67418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7 Kg</a:t>
              </a:r>
              <a:endParaRPr lang="es-VE" dirty="0"/>
            </a:p>
          </p:txBody>
        </p:sp>
      </p:grpSp>
      <p:sp>
        <p:nvSpPr>
          <p:cNvPr id="35" name="2 Marcador de contenido"/>
          <p:cNvSpPr txBox="1">
            <a:spLocks/>
          </p:cNvSpPr>
          <p:nvPr/>
        </p:nvSpPr>
        <p:spPr bwMode="auto">
          <a:xfrm>
            <a:off x="1941089" y="5325782"/>
            <a:ext cx="7010400" cy="882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r>
              <a:rPr lang="es-ES" sz="2400" kern="0" dirty="0" smtClean="0">
                <a:latin typeface="+mn-lt"/>
              </a:rPr>
              <a:t>Pero el algoritmo aproximado nunca se equivoca en mas de </a:t>
            </a:r>
            <a:r>
              <a:rPr lang="es-ES" sz="2400" b="1" i="1" kern="0" dirty="0" smtClean="0">
                <a:latin typeface="+mn-lt"/>
              </a:rPr>
              <a:t>k-1 </a:t>
            </a:r>
            <a:r>
              <a:rPr lang="es-ES" sz="2400" kern="0" dirty="0" smtClean="0">
                <a:latin typeface="+mn-lt"/>
              </a:rPr>
              <a:t>objetos; donde </a:t>
            </a:r>
            <a:r>
              <a:rPr lang="es-ES" sz="2400" b="1" i="1" kern="0" dirty="0" smtClean="0">
                <a:latin typeface="+mn-lt"/>
              </a:rPr>
              <a:t>k</a:t>
            </a:r>
            <a:r>
              <a:rPr lang="es-ES" sz="2400" kern="0" dirty="0" smtClean="0">
                <a:latin typeface="+mn-lt"/>
              </a:rPr>
              <a:t> es el número de cajas.</a:t>
            </a:r>
            <a:endParaRPr lang="es-ES" sz="2400" kern="0" dirty="0">
              <a:latin typeface="+mn-lt"/>
            </a:endParaRPr>
          </a:p>
        </p:txBody>
      </p:sp>
      <p:sp>
        <p:nvSpPr>
          <p:cNvPr id="38" name="1 Título"/>
          <p:cNvSpPr>
            <a:spLocks noGrp="1"/>
          </p:cNvSpPr>
          <p:nvPr>
            <p:ph type="title"/>
          </p:nvPr>
        </p:nvSpPr>
        <p:spPr>
          <a:xfrm>
            <a:off x="1515979" y="304800"/>
            <a:ext cx="7628021" cy="838200"/>
          </a:xfrm>
        </p:spPr>
        <p:txBody>
          <a:bodyPr/>
          <a:lstStyle/>
          <a:p>
            <a:r>
              <a:rPr lang="es-VE" dirty="0" smtClean="0"/>
              <a:t>LLENADO DE CAJAS </a:t>
            </a:r>
            <a:r>
              <a:rPr lang="en-US" dirty="0" smtClean="0"/>
              <a:t>(</a:t>
            </a:r>
            <a:r>
              <a:rPr lang="es-VE" dirty="0" smtClean="0"/>
              <a:t>APROXIMADO</a:t>
            </a:r>
            <a:r>
              <a:rPr lang="en-US" dirty="0" smtClean="0"/>
              <a:t>)</a:t>
            </a:r>
            <a:endParaRPr lang="es-V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2 Marcador de contenido"/>
          <p:cNvSpPr txBox="1">
            <a:spLocks/>
          </p:cNvSpPr>
          <p:nvPr/>
        </p:nvSpPr>
        <p:spPr bwMode="auto">
          <a:xfrm>
            <a:off x="1724513" y="1246934"/>
            <a:ext cx="7010400" cy="52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r>
              <a:rPr lang="es-ES" sz="2400" kern="0" dirty="0" smtClean="0">
                <a:latin typeface="+mn-lt"/>
              </a:rPr>
              <a:t>Supóngase que se tiene una caja de capacidad</a:t>
            </a:r>
            <a:endParaRPr lang="es-ES" sz="2400" kern="0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3217" y="2191246"/>
            <a:ext cx="1678059" cy="145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" name="42 Grupo"/>
          <p:cNvGrpSpPr/>
          <p:nvPr/>
        </p:nvGrpSpPr>
        <p:grpSpPr>
          <a:xfrm>
            <a:off x="7177901" y="1829191"/>
            <a:ext cx="1069644" cy="1800158"/>
            <a:chOff x="5577701" y="2907264"/>
            <a:chExt cx="1069644" cy="1800158"/>
          </a:xfrm>
        </p:grpSpPr>
        <p:grpSp>
          <p:nvGrpSpPr>
            <p:cNvPr id="34" name="33 Grupo"/>
            <p:cNvGrpSpPr/>
            <p:nvPr/>
          </p:nvGrpSpPr>
          <p:grpSpPr>
            <a:xfrm>
              <a:off x="5577701" y="3543205"/>
              <a:ext cx="1069644" cy="1164217"/>
              <a:chOff x="3704724" y="1971028"/>
              <a:chExt cx="1363371" cy="1545722"/>
            </a:xfrm>
          </p:grpSpPr>
          <p:sp>
            <p:nvSpPr>
              <p:cNvPr id="36" name="35 Rectángulo"/>
              <p:cNvSpPr/>
              <p:nvPr/>
            </p:nvSpPr>
            <p:spPr bwMode="auto">
              <a:xfrm>
                <a:off x="3704724" y="1971028"/>
                <a:ext cx="1213351" cy="1176475"/>
              </a:xfrm>
              <a:prstGeom prst="rect">
                <a:avLst/>
              </a:prstGeom>
              <a:solidFill>
                <a:srgbClr val="CC6600"/>
              </a:solidFill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balanced" dir="t"/>
              </a:scene3d>
              <a:sp3d prstMaterial="metal">
                <a:bevelT w="0" h="762000" prst="softRound"/>
                <a:extrusionClr>
                  <a:schemeClr val="tx1"/>
                </a:extrusionClr>
                <a:contourClr>
                  <a:schemeClr val="tx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V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36 CuadroTexto"/>
              <p:cNvSpPr txBox="1"/>
              <p:nvPr/>
            </p:nvSpPr>
            <p:spPr>
              <a:xfrm rot="19989010">
                <a:off x="4403852" y="2824583"/>
                <a:ext cx="664243" cy="69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VE" dirty="0" smtClean="0"/>
                  <a:t>7 Kg</a:t>
                </a:r>
              </a:p>
            </p:txBody>
          </p:sp>
        </p:grpSp>
        <p:grpSp>
          <p:nvGrpSpPr>
            <p:cNvPr id="29" name="28 Grupo"/>
            <p:cNvGrpSpPr/>
            <p:nvPr/>
          </p:nvGrpSpPr>
          <p:grpSpPr>
            <a:xfrm>
              <a:off x="5581661" y="2907264"/>
              <a:ext cx="1057611" cy="1145247"/>
              <a:chOff x="3704725" y="2255545"/>
              <a:chExt cx="1348033" cy="1520541"/>
            </a:xfrm>
          </p:grpSpPr>
          <p:sp>
            <p:nvSpPr>
              <p:cNvPr id="30" name="29 Rectángulo"/>
              <p:cNvSpPr/>
              <p:nvPr/>
            </p:nvSpPr>
            <p:spPr bwMode="auto">
              <a:xfrm>
                <a:off x="3704725" y="2255545"/>
                <a:ext cx="1213352" cy="1176476"/>
              </a:xfrm>
              <a:prstGeom prst="rect">
                <a:avLst/>
              </a:prstGeom>
              <a:solidFill>
                <a:srgbClr val="CC6600"/>
              </a:solidFill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balanced" dir="t"/>
              </a:scene3d>
              <a:sp3d contourW="12700" prstMaterial="metal">
                <a:bevelT w="0" h="762000" prst="softRound"/>
                <a:extrusionClr>
                  <a:schemeClr val="tx1"/>
                </a:extrusionClr>
                <a:contourClr>
                  <a:schemeClr val="tx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V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32 CuadroTexto"/>
              <p:cNvSpPr txBox="1"/>
              <p:nvPr/>
            </p:nvSpPr>
            <p:spPr>
              <a:xfrm rot="19989010">
                <a:off x="4388516" y="3083917"/>
                <a:ext cx="664242" cy="692169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contourClr>
                  <a:schemeClr val="bg1"/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VE" dirty="0" smtClean="0"/>
                  <a:t>7 Kg</a:t>
                </a:r>
              </a:p>
            </p:txBody>
          </p:sp>
        </p:grpSp>
      </p:grpSp>
      <p:sp>
        <p:nvSpPr>
          <p:cNvPr id="44" name="2 Marcador de contenido"/>
          <p:cNvSpPr txBox="1">
            <a:spLocks/>
          </p:cNvSpPr>
          <p:nvPr/>
        </p:nvSpPr>
        <p:spPr bwMode="auto">
          <a:xfrm>
            <a:off x="1721636" y="3967301"/>
            <a:ext cx="7010400" cy="198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r>
              <a:rPr lang="es-ES" sz="2400" kern="0" dirty="0" smtClean="0">
                <a:latin typeface="+mn-lt"/>
              </a:rPr>
              <a:t>Si se llena empezando por los objetos de menor peso, la solución es optima para esta caja.</a:t>
            </a:r>
            <a:endParaRPr lang="es-ES" sz="2400" kern="0" dirty="0">
              <a:latin typeface="+mn-lt"/>
            </a:endParaRPr>
          </a:p>
        </p:txBody>
      </p:sp>
      <p:grpSp>
        <p:nvGrpSpPr>
          <p:cNvPr id="55" name="54 Grupo"/>
          <p:cNvGrpSpPr/>
          <p:nvPr/>
        </p:nvGrpSpPr>
        <p:grpSpPr>
          <a:xfrm>
            <a:off x="7120343" y="4847927"/>
            <a:ext cx="972466" cy="1722169"/>
            <a:chOff x="2259492" y="4739647"/>
            <a:chExt cx="972466" cy="1722169"/>
          </a:xfrm>
        </p:grpSpPr>
        <p:sp>
          <p:nvSpPr>
            <p:cNvPr id="51" name="50 Rectángulo"/>
            <p:cNvSpPr/>
            <p:nvPr/>
          </p:nvSpPr>
          <p:spPr bwMode="auto">
            <a:xfrm>
              <a:off x="2259492" y="5575713"/>
              <a:ext cx="960120" cy="886103"/>
            </a:xfrm>
            <a:prstGeom prst="rect">
              <a:avLst/>
            </a:prstGeom>
            <a:solidFill>
              <a:srgbClr val="0070C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14300" contourW="12700" prstMaterial="matte">
              <a:extrusionClr>
                <a:srgbClr val="0070C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4" name="53 Grupo"/>
            <p:cNvGrpSpPr/>
            <p:nvPr/>
          </p:nvGrpSpPr>
          <p:grpSpPr>
            <a:xfrm>
              <a:off x="2260414" y="4739647"/>
              <a:ext cx="971544" cy="1565964"/>
              <a:chOff x="2260414" y="4739647"/>
              <a:chExt cx="971544" cy="1565964"/>
            </a:xfrm>
          </p:grpSpPr>
          <p:sp>
            <p:nvSpPr>
              <p:cNvPr id="53" name="52 Rectángulo"/>
              <p:cNvSpPr/>
              <p:nvPr/>
            </p:nvSpPr>
            <p:spPr bwMode="auto">
              <a:xfrm>
                <a:off x="2260414" y="5419508"/>
                <a:ext cx="960120" cy="886103"/>
              </a:xfrm>
              <a:prstGeom prst="rect">
                <a:avLst/>
              </a:prstGeom>
              <a:solidFill>
                <a:srgbClr val="FFC000"/>
              </a:solidFill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woPt" dir="t"/>
              </a:scene3d>
              <a:sp3d extrusionH="190500" contourW="12700" prstMaterial="matte">
                <a:extrusionClr>
                  <a:srgbClr val="FFC000"/>
                </a:extrusionClr>
                <a:contourClr>
                  <a:schemeClr val="tx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V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" name="51 Rectángulo"/>
              <p:cNvSpPr/>
              <p:nvPr/>
            </p:nvSpPr>
            <p:spPr bwMode="auto">
              <a:xfrm>
                <a:off x="2270328" y="5162399"/>
                <a:ext cx="951945" cy="886103"/>
              </a:xfrm>
              <a:prstGeom prst="rect">
                <a:avLst/>
              </a:prstGeom>
              <a:solidFill>
                <a:srgbClr val="FF0000"/>
              </a:solidFill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woPt" dir="t"/>
              </a:scene3d>
              <a:sp3d extrusionH="317500" contourW="12700" prstMaterial="matte">
                <a:extrusionClr>
                  <a:srgbClr val="FF0000"/>
                </a:extrusionClr>
                <a:contourClr>
                  <a:schemeClr val="tx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V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" name="49 Rectángulo"/>
              <p:cNvSpPr/>
              <p:nvPr/>
            </p:nvSpPr>
            <p:spPr bwMode="auto">
              <a:xfrm>
                <a:off x="2271838" y="4739647"/>
                <a:ext cx="960120" cy="886103"/>
              </a:xfrm>
              <a:prstGeom prst="rect">
                <a:avLst/>
              </a:prstGeom>
              <a:solidFill>
                <a:srgbClr val="33CC33"/>
              </a:solidFill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woPt" dir="t"/>
              </a:scene3d>
              <a:sp3d extrusionH="508000" contourW="12700" prstMaterial="matte">
                <a:extrusionClr>
                  <a:srgbClr val="33CC33"/>
                </a:extrusionClr>
                <a:contourClr>
                  <a:schemeClr val="tx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V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57" name="1 Título"/>
          <p:cNvSpPr>
            <a:spLocks noGrp="1"/>
          </p:cNvSpPr>
          <p:nvPr>
            <p:ph type="title"/>
          </p:nvPr>
        </p:nvSpPr>
        <p:spPr>
          <a:xfrm>
            <a:off x="1515979" y="304800"/>
            <a:ext cx="7628021" cy="838200"/>
          </a:xfrm>
        </p:spPr>
        <p:txBody>
          <a:bodyPr/>
          <a:lstStyle/>
          <a:p>
            <a:r>
              <a:rPr lang="es-VE" dirty="0" smtClean="0"/>
              <a:t>LLENADO DE CAJAS </a:t>
            </a:r>
            <a:r>
              <a:rPr lang="en-US" dirty="0" smtClean="0"/>
              <a:t>(</a:t>
            </a:r>
            <a:r>
              <a:rPr lang="es-VE" dirty="0" smtClean="0"/>
              <a:t>APROXIMADO</a:t>
            </a:r>
            <a:r>
              <a:rPr lang="en-US" dirty="0" smtClean="0"/>
              <a:t>)</a:t>
            </a:r>
            <a:endParaRPr lang="es-V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2 Marcador de contenido"/>
          <p:cNvSpPr txBox="1">
            <a:spLocks/>
          </p:cNvSpPr>
          <p:nvPr/>
        </p:nvSpPr>
        <p:spPr bwMode="auto">
          <a:xfrm>
            <a:off x="1724513" y="1246934"/>
            <a:ext cx="7010400" cy="137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r>
              <a:rPr lang="es-ES" sz="2400" kern="0" dirty="0" smtClean="0">
                <a:latin typeface="+mn-lt"/>
              </a:rPr>
              <a:t>Si ahora se va dividiendo la caja por la porción de las cajas del problema original, se desplazaran lo objetos “partidos” a la siguiente caja.</a:t>
            </a:r>
            <a:endParaRPr lang="es-ES" sz="2400" kern="0" dirty="0">
              <a:latin typeface="+mn-lt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5486" y="2674189"/>
            <a:ext cx="5532425" cy="50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5603" y="3377154"/>
            <a:ext cx="6882351" cy="76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2 Marcador de contenido"/>
          <p:cNvSpPr txBox="1">
            <a:spLocks/>
          </p:cNvSpPr>
          <p:nvPr/>
        </p:nvSpPr>
        <p:spPr bwMode="auto">
          <a:xfrm>
            <a:off x="1721636" y="4263332"/>
            <a:ext cx="7010400" cy="2223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r>
              <a:rPr lang="es-ES" sz="2400" kern="0" dirty="0" smtClean="0">
                <a:latin typeface="+mn-lt"/>
              </a:rPr>
              <a:t>Lo que puede provocar que, que a lo sumo, el último objeto no quepa (caso dos cajas).</a:t>
            </a:r>
          </a:p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r>
              <a:rPr lang="es-ES" sz="2400" kern="0" dirty="0" smtClean="0">
                <a:latin typeface="+mn-lt"/>
              </a:rPr>
              <a:t>Al generalizar este resultado se obtiene que para </a:t>
            </a:r>
            <a:r>
              <a:rPr lang="es-ES" sz="2400" b="1" i="1" kern="0" dirty="0" smtClean="0">
                <a:latin typeface="+mn-lt"/>
              </a:rPr>
              <a:t>k</a:t>
            </a:r>
            <a:r>
              <a:rPr lang="es-ES" sz="2400" kern="0" dirty="0" smtClean="0">
                <a:latin typeface="+mn-lt"/>
              </a:rPr>
              <a:t> cajas, la solución aproximada tendrá, a lo sumo, </a:t>
            </a:r>
            <a:r>
              <a:rPr lang="es-ES" sz="2400" b="1" i="1" kern="0" dirty="0" smtClean="0">
                <a:latin typeface="+mn-lt"/>
              </a:rPr>
              <a:t>k</a:t>
            </a:r>
            <a:r>
              <a:rPr lang="en-US" sz="2400" b="1" i="1" kern="0" dirty="0" smtClean="0">
                <a:latin typeface="+mn-lt"/>
              </a:rPr>
              <a:t>-</a:t>
            </a:r>
            <a:r>
              <a:rPr lang="es-ES" sz="2400" b="1" i="1" kern="0" dirty="0" smtClean="0">
                <a:latin typeface="+mn-lt"/>
              </a:rPr>
              <a:t>1</a:t>
            </a:r>
            <a:r>
              <a:rPr lang="es-ES" sz="2400" kern="0" dirty="0" smtClean="0">
                <a:latin typeface="+mn-lt"/>
              </a:rPr>
              <a:t> objetos menos que la solución optima.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 bwMode="auto">
          <a:xfrm>
            <a:off x="1515979" y="304800"/>
            <a:ext cx="76280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3200" b="1" i="0" u="none" strike="noStrike" kern="0" cap="none" spc="0" normalizeH="0" baseline="0" noProof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LLENADO DE CAJAS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s-VE" sz="3200" b="1" i="0" u="none" strike="noStrike" kern="0" cap="none" spc="0" normalizeH="0" baseline="0" noProof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APROXIMADO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s-VE" sz="3200" b="1" i="0" u="none" strike="noStrike" kern="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76663" y="2478258"/>
            <a:ext cx="7010400" cy="2382503"/>
          </a:xfrm>
        </p:spPr>
        <p:txBody>
          <a:bodyPr/>
          <a:lstStyle/>
          <a:p>
            <a:pPr algn="just"/>
            <a:r>
              <a:rPr lang="es-ES" dirty="0" smtClean="0"/>
              <a:t>Para ordenar los objetos se requiere un tiempo de ejecución </a:t>
            </a:r>
            <a:r>
              <a:rPr lang="es-VE" dirty="0" smtClean="0">
                <a:sym typeface="Symbol"/>
              </a:rPr>
              <a:t></a:t>
            </a:r>
            <a:r>
              <a:rPr lang="es-VE" dirty="0" smtClean="0"/>
              <a:t>(</a:t>
            </a:r>
            <a:r>
              <a:rPr lang="es-VE" b="1" i="1" dirty="0" err="1" smtClean="0"/>
              <a:t>n</a:t>
            </a:r>
            <a:r>
              <a:rPr lang="es-VE" dirty="0" err="1" smtClean="0">
                <a:sym typeface="Symbol"/>
              </a:rPr>
              <a:t></a:t>
            </a:r>
            <a:r>
              <a:rPr lang="es-VE" dirty="0" err="1" smtClean="0"/>
              <a:t>log</a:t>
            </a:r>
            <a:r>
              <a:rPr lang="es-VE" b="1" i="1" dirty="0" err="1" smtClean="0"/>
              <a:t>n</a:t>
            </a:r>
            <a:r>
              <a:rPr lang="es-VE" dirty="0" smtClean="0"/>
              <a:t>).</a:t>
            </a:r>
          </a:p>
          <a:p>
            <a:pPr algn="just">
              <a:buNone/>
            </a:pPr>
            <a:endParaRPr lang="es-VE" dirty="0" smtClean="0"/>
          </a:p>
          <a:p>
            <a:pPr algn="just"/>
            <a:r>
              <a:rPr lang="es-VE" dirty="0" smtClean="0"/>
              <a:t>El tiempo de ejecución del algoritmo </a:t>
            </a:r>
            <a:r>
              <a:rPr lang="es-VE" dirty="0" err="1" smtClean="0"/>
              <a:t>Greedy</a:t>
            </a:r>
            <a:r>
              <a:rPr lang="es-VE" dirty="0" smtClean="0"/>
              <a:t> es </a:t>
            </a:r>
            <a:r>
              <a:rPr lang="es-VE" dirty="0" smtClean="0">
                <a:sym typeface="Symbol"/>
              </a:rPr>
              <a:t></a:t>
            </a:r>
            <a:r>
              <a:rPr lang="es-VE" dirty="0" smtClean="0"/>
              <a:t>(</a:t>
            </a:r>
            <a:r>
              <a:rPr lang="es-VE" b="1" i="1" dirty="0" smtClean="0"/>
              <a:t>n</a:t>
            </a:r>
            <a:r>
              <a:rPr lang="es-VE" dirty="0" smtClean="0"/>
              <a:t>)</a:t>
            </a:r>
            <a:endParaRPr lang="es-ES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515979" y="304800"/>
            <a:ext cx="7628021" cy="838200"/>
          </a:xfrm>
        </p:spPr>
        <p:txBody>
          <a:bodyPr/>
          <a:lstStyle/>
          <a:p>
            <a:r>
              <a:rPr lang="es-VE" dirty="0" smtClean="0"/>
              <a:t>LLENADO DE CAJAS </a:t>
            </a:r>
            <a:r>
              <a:rPr lang="en-US" dirty="0" smtClean="0"/>
              <a:t>(</a:t>
            </a:r>
            <a:r>
              <a:rPr lang="es-VE" dirty="0" smtClean="0"/>
              <a:t>APROXIMADO</a:t>
            </a:r>
            <a:r>
              <a:rPr lang="en-US" dirty="0" smtClean="0"/>
              <a:t>)</a:t>
            </a:r>
            <a:endParaRPr lang="es-V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515979" y="304800"/>
            <a:ext cx="7628021" cy="838200"/>
          </a:xfrm>
        </p:spPr>
        <p:txBody>
          <a:bodyPr/>
          <a:lstStyle/>
          <a:p>
            <a:r>
              <a:rPr lang="es-VE" dirty="0" smtClean="0"/>
              <a:t>LLENADO DE CAJAS </a:t>
            </a:r>
            <a:r>
              <a:rPr lang="en-US" dirty="0" smtClean="0"/>
              <a:t>(</a:t>
            </a:r>
            <a:r>
              <a:rPr lang="es-VE" dirty="0" smtClean="0"/>
              <a:t>APROXIMADO</a:t>
            </a:r>
            <a:r>
              <a:rPr lang="en-US" dirty="0" smtClean="0"/>
              <a:t>)</a:t>
            </a:r>
            <a:endParaRPr lang="es-VE" dirty="0"/>
          </a:p>
        </p:txBody>
      </p:sp>
      <p:sp>
        <p:nvSpPr>
          <p:cNvPr id="6" name="5 Rectángulo"/>
          <p:cNvSpPr/>
          <p:nvPr/>
        </p:nvSpPr>
        <p:spPr bwMode="auto">
          <a:xfrm>
            <a:off x="2537506" y="2501639"/>
            <a:ext cx="740585" cy="689443"/>
          </a:xfrm>
          <a:prstGeom prst="rect">
            <a:avLst/>
          </a:prstGeom>
          <a:solidFill>
            <a:srgbClr val="CC66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balanced" dir="t"/>
          </a:scene3d>
          <a:sp3d prstMaterial="metal">
            <a:bevelT w="0" h="463550" prst="softRound"/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1941089" y="1367254"/>
            <a:ext cx="7010400" cy="882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r>
              <a:rPr lang="es-ES" sz="2400" kern="0" dirty="0" smtClean="0">
                <a:latin typeface="+mn-lt"/>
              </a:rPr>
              <a:t>¿Cuál es el menor numero de cajas que se necesitan para almacenar todos los objetos?</a:t>
            </a:r>
            <a:endParaRPr lang="es-VE" sz="2400" kern="0" dirty="0">
              <a:latin typeface="+mn-lt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7310190" y="2497627"/>
            <a:ext cx="740585" cy="689443"/>
          </a:xfrm>
          <a:prstGeom prst="rect">
            <a:avLst/>
          </a:prstGeom>
          <a:solidFill>
            <a:srgbClr val="CC66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balanced" dir="t"/>
          </a:scene3d>
          <a:sp3d prstMaterial="metal">
            <a:bevelT w="0" h="463550" prst="softRound"/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244395" y="2827357"/>
            <a:ext cx="595035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…</a:t>
            </a:r>
            <a:endParaRPr lang="es-VE" sz="32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361953" y="2799281"/>
            <a:ext cx="45867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?</a:t>
            </a:r>
            <a:endParaRPr lang="es-VE" sz="32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872694" y="2723080"/>
            <a:ext cx="45867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¿</a:t>
            </a:r>
            <a:endParaRPr lang="es-VE" sz="3200" b="1" dirty="0"/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 bwMode="auto">
          <a:xfrm>
            <a:off x="1905002" y="3809903"/>
            <a:ext cx="7010400" cy="218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r>
              <a:rPr lang="es-ES" sz="2400" kern="0" dirty="0" smtClean="0">
                <a:latin typeface="+mn-lt"/>
              </a:rPr>
              <a:t>Algoritmo </a:t>
            </a:r>
            <a:r>
              <a:rPr lang="es-ES" sz="2400" kern="0" dirty="0" err="1" smtClean="0">
                <a:latin typeface="+mn-lt"/>
              </a:rPr>
              <a:t>Greedy</a:t>
            </a:r>
            <a:r>
              <a:rPr lang="es-ES" sz="2400" kern="0" dirty="0" smtClean="0">
                <a:latin typeface="+mn-lt"/>
              </a:rPr>
              <a:t>:</a:t>
            </a:r>
          </a:p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r>
              <a:rPr lang="es-ES" sz="2400" kern="0" dirty="0" smtClean="0">
                <a:latin typeface="+mn-lt"/>
              </a:rPr>
              <a:t>Se toman los objetos por orden de pesos no decrecientes, se colocan tantos como sea posible en la primera caja, después en la segunda, y así sucesivamente, y al final se cuentan el número de cajas que se necesitan para almacenar los </a:t>
            </a:r>
            <a:r>
              <a:rPr lang="es-ES" sz="2400" b="1" i="1" kern="0" dirty="0" smtClean="0">
                <a:latin typeface="+mn-lt"/>
              </a:rPr>
              <a:t>n</a:t>
            </a:r>
            <a:r>
              <a:rPr lang="es-ES" sz="2400" kern="0" dirty="0" smtClean="0">
                <a:latin typeface="+mn-lt"/>
              </a:rPr>
              <a:t> objetos.</a:t>
            </a:r>
          </a:p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endParaRPr lang="es-ES" sz="2400" kern="0" dirty="0" smtClean="0">
              <a:latin typeface="+mn-lt"/>
            </a:endParaRPr>
          </a:p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endParaRPr lang="es-VE" sz="2400" kern="0" dirty="0">
              <a:latin typeface="+mn-lt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3829255" y="2501642"/>
            <a:ext cx="740585" cy="689443"/>
          </a:xfrm>
          <a:prstGeom prst="rect">
            <a:avLst/>
          </a:prstGeom>
          <a:solidFill>
            <a:srgbClr val="CC66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balanced" dir="t"/>
          </a:scene3d>
          <a:sp3d prstMaterial="metal">
            <a:bevelT w="0" h="463550" prst="softRound"/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5121024" y="2494382"/>
            <a:ext cx="740585" cy="689443"/>
          </a:xfrm>
          <a:prstGeom prst="rect">
            <a:avLst/>
          </a:prstGeom>
          <a:solidFill>
            <a:srgbClr val="CC66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balanced" dir="t"/>
          </a:scene3d>
          <a:sp3d prstMaterial="metal">
            <a:bevelT w="0" h="463550" prst="softRound"/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515979" y="304800"/>
            <a:ext cx="7628021" cy="838200"/>
          </a:xfrm>
        </p:spPr>
        <p:txBody>
          <a:bodyPr/>
          <a:lstStyle/>
          <a:p>
            <a:r>
              <a:rPr lang="es-VE" dirty="0" smtClean="0"/>
              <a:t>LLENADO DE CAJAS </a:t>
            </a:r>
            <a:r>
              <a:rPr lang="en-US" dirty="0" smtClean="0"/>
              <a:t>(</a:t>
            </a:r>
            <a:r>
              <a:rPr lang="es-VE" dirty="0" smtClean="0"/>
              <a:t>APROXIMADO</a:t>
            </a:r>
            <a:r>
              <a:rPr lang="en-US" dirty="0" smtClean="0"/>
              <a:t>)</a:t>
            </a:r>
            <a:endParaRPr lang="es-VE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1941089" y="2426070"/>
            <a:ext cx="7010400" cy="882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r>
              <a:rPr lang="es-ES" sz="2400" kern="0" dirty="0" smtClean="0">
                <a:latin typeface="+mn-lt"/>
              </a:rPr>
              <a:t>Es posible demostrar que la solución aproximada (</a:t>
            </a:r>
            <a:r>
              <a:rPr lang="es-ES" sz="2400" b="1" i="1" kern="0" dirty="0" smtClean="0">
                <a:latin typeface="+mn-lt"/>
              </a:rPr>
              <a:t>s</a:t>
            </a:r>
            <a:r>
              <a:rPr lang="es-ES" sz="2400" kern="0" dirty="0" smtClean="0">
                <a:latin typeface="+mn-lt"/>
              </a:rPr>
              <a:t>) esta acotada por </a:t>
            </a:r>
            <a:endParaRPr lang="es-VE" sz="2400" kern="0" dirty="0"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4774" y="3342307"/>
            <a:ext cx="1995238" cy="1042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2 Marcador de contenido"/>
          <p:cNvSpPr txBox="1">
            <a:spLocks/>
          </p:cNvSpPr>
          <p:nvPr/>
        </p:nvSpPr>
        <p:spPr bwMode="auto">
          <a:xfrm>
            <a:off x="1937073" y="4419366"/>
            <a:ext cx="7010400" cy="51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r>
              <a:rPr lang="es-ES" sz="2400" kern="0" dirty="0" smtClean="0">
                <a:latin typeface="+mn-lt"/>
              </a:rPr>
              <a:t>donde </a:t>
            </a:r>
            <a:r>
              <a:rPr lang="es-ES" sz="2400" b="1" i="1" kern="0" dirty="0" smtClean="0">
                <a:latin typeface="+mn-lt"/>
              </a:rPr>
              <a:t>b</a:t>
            </a:r>
            <a:r>
              <a:rPr lang="es-ES" sz="2400" kern="0" dirty="0" smtClean="0">
                <a:latin typeface="+mn-lt"/>
              </a:rPr>
              <a:t> es la solución optima del problema.</a:t>
            </a:r>
            <a:endParaRPr lang="es-VE" sz="2400" kern="0" dirty="0">
              <a:latin typeface="+mn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515979" y="304800"/>
            <a:ext cx="7628021" cy="838200"/>
          </a:xfrm>
        </p:spPr>
        <p:txBody>
          <a:bodyPr/>
          <a:lstStyle/>
          <a:p>
            <a:r>
              <a:rPr lang="es-VE" dirty="0" smtClean="0"/>
              <a:t>LLENADO DE CAJAS </a:t>
            </a:r>
            <a:r>
              <a:rPr lang="en-US" dirty="0" smtClean="0"/>
              <a:t>(</a:t>
            </a:r>
            <a:r>
              <a:rPr lang="es-VE" dirty="0" smtClean="0"/>
              <a:t>APROXIMADO</a:t>
            </a:r>
            <a:r>
              <a:rPr lang="en-US" dirty="0" smtClean="0"/>
              <a:t>)</a:t>
            </a:r>
            <a:endParaRPr lang="es-VE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1941089" y="1222870"/>
            <a:ext cx="7010400" cy="545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r>
              <a:rPr lang="es-ES" sz="2400" kern="0" dirty="0" smtClean="0">
                <a:latin typeface="+mn-lt"/>
              </a:rPr>
              <a:t>Algoritmo </a:t>
            </a:r>
            <a:r>
              <a:rPr lang="es-ES" sz="2400" kern="0" dirty="0" err="1" smtClean="0">
                <a:latin typeface="+mn-lt"/>
              </a:rPr>
              <a:t>Greedy</a:t>
            </a:r>
            <a:r>
              <a:rPr lang="es-ES" sz="2400" kern="0" dirty="0" smtClean="0">
                <a:latin typeface="+mn-lt"/>
              </a:rPr>
              <a:t> alternativo:</a:t>
            </a:r>
            <a:endParaRPr lang="es-VE" sz="2400" kern="0" dirty="0">
              <a:latin typeface="+mn-lt"/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1941097" y="1716386"/>
            <a:ext cx="7010400" cy="218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r>
              <a:rPr lang="es-ES" sz="2400" kern="0" dirty="0" smtClean="0">
                <a:latin typeface="+mn-lt"/>
              </a:rPr>
              <a:t>Se obtiene algoritmo aproximado mejor si los objetos se consideran por orden no creciente, Ahora se va tomando cada objeto por turno, y se intenta añadir el objeto a la caja 1; si no cabe, se intenta añadir a la caja 2, y así sucesivamente; si no cabe en ninguna de las cajas existentes, se comienza a llenar una nueva caja.</a:t>
            </a:r>
          </a:p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endParaRPr lang="es-ES" sz="2400" kern="0" dirty="0" smtClean="0">
              <a:latin typeface="+mn-lt"/>
            </a:endParaRPr>
          </a:p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endParaRPr lang="es-VE" sz="2400" kern="0" dirty="0">
              <a:latin typeface="+mn-lt"/>
            </a:endParaRPr>
          </a:p>
        </p:txBody>
      </p:sp>
      <p:sp>
        <p:nvSpPr>
          <p:cNvPr id="7" name="6 Rectángulo"/>
          <p:cNvSpPr/>
          <p:nvPr/>
        </p:nvSpPr>
        <p:spPr bwMode="auto">
          <a:xfrm>
            <a:off x="2561570" y="5726215"/>
            <a:ext cx="740585" cy="689443"/>
          </a:xfrm>
          <a:prstGeom prst="rect">
            <a:avLst/>
          </a:prstGeom>
          <a:solidFill>
            <a:srgbClr val="CC66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balanced" dir="t"/>
          </a:scene3d>
          <a:sp3d prstMaterial="metal">
            <a:bevelT w="0" h="463550" prst="softRound"/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7 Rectángulo"/>
          <p:cNvSpPr/>
          <p:nvPr/>
        </p:nvSpPr>
        <p:spPr bwMode="auto">
          <a:xfrm>
            <a:off x="3815566" y="5867253"/>
            <a:ext cx="740585" cy="689443"/>
          </a:xfrm>
          <a:prstGeom prst="rect">
            <a:avLst/>
          </a:prstGeom>
          <a:solidFill>
            <a:srgbClr val="CC66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balanced" dir="t"/>
          </a:scene3d>
          <a:sp3d prstMaterial="metal">
            <a:bevelT w="0" h="292100" prst="softRound"/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5085139" y="5876707"/>
            <a:ext cx="740585" cy="689446"/>
          </a:xfrm>
          <a:prstGeom prst="rect">
            <a:avLst/>
          </a:prstGeom>
          <a:solidFill>
            <a:srgbClr val="CC66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balanced" dir="t"/>
          </a:scene3d>
          <a:sp3d prstMaterial="metal">
            <a:bevelT w="0" h="273050" prst="softRound"/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7334254" y="5722203"/>
            <a:ext cx="740585" cy="689443"/>
          </a:xfrm>
          <a:prstGeom prst="rect">
            <a:avLst/>
          </a:prstGeom>
          <a:solidFill>
            <a:srgbClr val="CC66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balanced" dir="t"/>
          </a:scene3d>
          <a:sp3d prstMaterial="metal">
            <a:bevelT w="0" h="463550" prst="softRound"/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268459" y="6051933"/>
            <a:ext cx="595035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…</a:t>
            </a:r>
            <a:endParaRPr lang="es-VE" sz="3200" b="1" dirty="0"/>
          </a:p>
        </p:txBody>
      </p:sp>
      <p:grpSp>
        <p:nvGrpSpPr>
          <p:cNvPr id="28" name="27 Grupo"/>
          <p:cNvGrpSpPr/>
          <p:nvPr/>
        </p:nvGrpSpPr>
        <p:grpSpPr>
          <a:xfrm>
            <a:off x="3535866" y="4395757"/>
            <a:ext cx="3658699" cy="867488"/>
            <a:chOff x="2669562" y="4552173"/>
            <a:chExt cx="3658699" cy="867488"/>
          </a:xfrm>
        </p:grpSpPr>
        <p:sp>
          <p:nvSpPr>
            <p:cNvPr id="17" name="16 Rectángulo"/>
            <p:cNvSpPr/>
            <p:nvPr/>
          </p:nvSpPr>
          <p:spPr bwMode="auto">
            <a:xfrm>
              <a:off x="5689137" y="4846381"/>
              <a:ext cx="639124" cy="573280"/>
            </a:xfrm>
            <a:prstGeom prst="rect">
              <a:avLst/>
            </a:prstGeom>
            <a:solidFill>
              <a:srgbClr val="0070C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14300" contourW="12700" prstMaterial="matte">
              <a:extrusionClr>
                <a:srgbClr val="0070C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19 Rectángulo"/>
            <p:cNvSpPr/>
            <p:nvPr/>
          </p:nvSpPr>
          <p:spPr bwMode="auto">
            <a:xfrm>
              <a:off x="4692345" y="4794602"/>
              <a:ext cx="639123" cy="573280"/>
            </a:xfrm>
            <a:prstGeom prst="rect">
              <a:avLst/>
            </a:prstGeom>
            <a:solidFill>
              <a:srgbClr val="FFC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90500" contourW="12700" prstMaterial="matte">
              <a:extrusionClr>
                <a:srgbClr val="FFC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22 Rectángulo"/>
            <p:cNvSpPr/>
            <p:nvPr/>
          </p:nvSpPr>
          <p:spPr bwMode="auto">
            <a:xfrm>
              <a:off x="3695631" y="4694944"/>
              <a:ext cx="639123" cy="573280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317500" contourW="12700" prstMaterial="matte">
              <a:extrusionClr>
                <a:srgbClr val="FF0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2669562" y="4552173"/>
              <a:ext cx="639123" cy="573280"/>
            </a:xfrm>
            <a:prstGeom prst="rect">
              <a:avLst/>
            </a:prstGeom>
            <a:solidFill>
              <a:srgbClr val="33CC33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508000" contourW="12700" prstMaterial="matte">
              <a:extrusionClr>
                <a:srgbClr val="33CC33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0" name="29 Conector angular"/>
          <p:cNvCxnSpPr>
            <a:endCxn id="7" idx="0"/>
          </p:cNvCxnSpPr>
          <p:nvPr/>
        </p:nvCxnSpPr>
        <p:spPr bwMode="auto">
          <a:xfrm rot="10800000" flipV="1">
            <a:off x="2931864" y="5474371"/>
            <a:ext cx="894179" cy="251844"/>
          </a:xfrm>
          <a:prstGeom prst="bentConnector2">
            <a:avLst/>
          </a:prstGeom>
          <a:solidFill>
            <a:srgbClr val="C0C0C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29 Conector angular"/>
          <p:cNvCxnSpPr>
            <a:endCxn id="8" idx="0"/>
          </p:cNvCxnSpPr>
          <p:nvPr/>
        </p:nvCxnSpPr>
        <p:spPr bwMode="auto">
          <a:xfrm rot="16200000" flipH="1">
            <a:off x="3761382" y="5442775"/>
            <a:ext cx="489137" cy="359817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29 Conector angular"/>
          <p:cNvCxnSpPr>
            <a:endCxn id="10" idx="0"/>
          </p:cNvCxnSpPr>
          <p:nvPr/>
        </p:nvCxnSpPr>
        <p:spPr bwMode="auto">
          <a:xfrm>
            <a:off x="3789947" y="5474368"/>
            <a:ext cx="1665485" cy="402339"/>
          </a:xfrm>
          <a:prstGeom prst="bentConnector2">
            <a:avLst/>
          </a:prstGeom>
          <a:solidFill>
            <a:srgbClr val="C0C0C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40 CuadroTexto"/>
          <p:cNvSpPr txBox="1"/>
          <p:nvPr/>
        </p:nvSpPr>
        <p:spPr>
          <a:xfrm>
            <a:off x="3236495" y="5534526"/>
            <a:ext cx="31290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42" name="41 CuadroTexto"/>
          <p:cNvSpPr txBox="1"/>
          <p:nvPr/>
        </p:nvSpPr>
        <p:spPr>
          <a:xfrm>
            <a:off x="4303295" y="5554578"/>
            <a:ext cx="31290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5542547" y="5474368"/>
            <a:ext cx="31290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?</a:t>
            </a:r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515979" y="304800"/>
            <a:ext cx="7628021" cy="838200"/>
          </a:xfrm>
        </p:spPr>
        <p:txBody>
          <a:bodyPr/>
          <a:lstStyle/>
          <a:p>
            <a:r>
              <a:rPr lang="es-VE" dirty="0" smtClean="0"/>
              <a:t>LLENADO DE CAJAS </a:t>
            </a:r>
            <a:r>
              <a:rPr lang="en-US" dirty="0" smtClean="0"/>
              <a:t>(</a:t>
            </a:r>
            <a:r>
              <a:rPr lang="es-VE" dirty="0" smtClean="0"/>
              <a:t>APROXIMADO</a:t>
            </a:r>
            <a:r>
              <a:rPr lang="en-US" dirty="0" smtClean="0"/>
              <a:t>)</a:t>
            </a:r>
            <a:endParaRPr lang="es-VE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1941089" y="2426070"/>
            <a:ext cx="7010400" cy="882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r>
              <a:rPr lang="es-ES" sz="2400" kern="0" dirty="0" smtClean="0">
                <a:latin typeface="+mn-lt"/>
              </a:rPr>
              <a:t>Es posible demostrar que la solución aproximada (</a:t>
            </a:r>
            <a:r>
              <a:rPr lang="es-ES" sz="2400" b="1" i="1" kern="0" dirty="0" smtClean="0">
                <a:latin typeface="+mn-lt"/>
              </a:rPr>
              <a:t>s</a:t>
            </a:r>
            <a:r>
              <a:rPr lang="es-ES" sz="2400" kern="0" dirty="0" smtClean="0">
                <a:latin typeface="+mn-lt"/>
              </a:rPr>
              <a:t>) esta acotada por </a:t>
            </a:r>
            <a:endParaRPr lang="es-VE" sz="2400" kern="0" dirty="0">
              <a:latin typeface="+mn-lt"/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 bwMode="auto">
          <a:xfrm>
            <a:off x="1937073" y="4419366"/>
            <a:ext cx="7010400" cy="51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just">
              <a:lnSpc>
                <a:spcPct val="100000"/>
              </a:lnSpc>
              <a:spcBef>
                <a:spcPct val="50000"/>
              </a:spcBef>
              <a:defRPr/>
            </a:pPr>
            <a:r>
              <a:rPr lang="es-ES" sz="2400" kern="0" dirty="0" smtClean="0">
                <a:latin typeface="+mn-lt"/>
              </a:rPr>
              <a:t>donde </a:t>
            </a:r>
            <a:r>
              <a:rPr lang="es-ES" sz="2400" b="1" i="1" kern="0" dirty="0" smtClean="0">
                <a:latin typeface="+mn-lt"/>
              </a:rPr>
              <a:t>b</a:t>
            </a:r>
            <a:r>
              <a:rPr lang="es-ES" sz="2400" kern="0" dirty="0" smtClean="0">
                <a:latin typeface="+mn-lt"/>
              </a:rPr>
              <a:t> es la solución optima del problema.</a:t>
            </a:r>
            <a:endParaRPr lang="es-VE" sz="2400" kern="0" dirty="0">
              <a:latin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1184" y="3591905"/>
            <a:ext cx="1509021" cy="58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05350" y="1191451"/>
            <a:ext cx="7748336" cy="4126506"/>
          </a:xfrm>
        </p:spPr>
        <p:txBody>
          <a:bodyPr/>
          <a:lstStyle/>
          <a:p>
            <a:r>
              <a:rPr lang="es-ES" sz="41300" dirty="0" smtClean="0"/>
              <a:t>¿?</a:t>
            </a:r>
            <a:endParaRPr lang="es-ES" sz="413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EL PROBLEMA DE LA MOCHILA</a:t>
            </a:r>
            <a:endParaRPr lang="es-VE" dirty="0"/>
          </a:p>
        </p:txBody>
      </p:sp>
      <p:grpSp>
        <p:nvGrpSpPr>
          <p:cNvPr id="16" name="15 Grupo"/>
          <p:cNvGrpSpPr/>
          <p:nvPr/>
        </p:nvGrpSpPr>
        <p:grpSpPr>
          <a:xfrm>
            <a:off x="2057400" y="1257300"/>
            <a:ext cx="6400800" cy="4724400"/>
            <a:chOff x="2057400" y="1257300"/>
            <a:chExt cx="6400800" cy="4724400"/>
          </a:xfrm>
        </p:grpSpPr>
        <p:sp>
          <p:nvSpPr>
            <p:cNvPr id="5" name="4 Rectángulo"/>
            <p:cNvSpPr/>
            <p:nvPr/>
          </p:nvSpPr>
          <p:spPr bwMode="auto">
            <a:xfrm>
              <a:off x="4419600" y="2413000"/>
              <a:ext cx="1739900" cy="1905000"/>
            </a:xfrm>
            <a:prstGeom prst="rect">
              <a:avLst/>
            </a:prstGeom>
            <a:solidFill>
              <a:srgbClr val="CC66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balanced" dir="t"/>
            </a:scene3d>
            <a:sp3d prstMaterial="metal">
              <a:bevelT w="0" h="1016000" prst="softRound"/>
              <a:extrusionClr>
                <a:schemeClr val="tx1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6 Rectángulo"/>
            <p:cNvSpPr/>
            <p:nvPr/>
          </p:nvSpPr>
          <p:spPr bwMode="auto">
            <a:xfrm>
              <a:off x="2057400" y="1257300"/>
              <a:ext cx="1739900" cy="1905000"/>
            </a:xfrm>
            <a:prstGeom prst="rect">
              <a:avLst/>
            </a:prstGeom>
            <a:solidFill>
              <a:srgbClr val="FFC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381000" contourW="12700" prstMaterial="matte">
              <a:extrusionClr>
                <a:srgbClr val="FFC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7 Rectángulo"/>
            <p:cNvSpPr/>
            <p:nvPr/>
          </p:nvSpPr>
          <p:spPr bwMode="auto">
            <a:xfrm>
              <a:off x="6540500" y="1282700"/>
              <a:ext cx="1739900" cy="1905000"/>
            </a:xfrm>
            <a:prstGeom prst="rect">
              <a:avLst/>
            </a:prstGeom>
            <a:solidFill>
              <a:srgbClr val="0070C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222250" contourW="12700" prstMaterial="matte">
              <a:extrusionClr>
                <a:srgbClr val="0070C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8 Rectángulo"/>
            <p:cNvSpPr/>
            <p:nvPr/>
          </p:nvSpPr>
          <p:spPr bwMode="auto">
            <a:xfrm>
              <a:off x="6718300" y="4076700"/>
              <a:ext cx="1739900" cy="1905000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635000" contourW="12700" prstMaterial="matte">
              <a:extrusionClr>
                <a:srgbClr val="FF0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9 Rectángulo"/>
            <p:cNvSpPr/>
            <p:nvPr/>
          </p:nvSpPr>
          <p:spPr bwMode="auto">
            <a:xfrm>
              <a:off x="2400300" y="3962400"/>
              <a:ext cx="1739900" cy="1905000"/>
            </a:xfrm>
            <a:prstGeom prst="rect">
              <a:avLst/>
            </a:prstGeom>
            <a:solidFill>
              <a:srgbClr val="33CC33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016000" contourW="12700" prstMaterial="matte">
              <a:extrusionClr>
                <a:srgbClr val="33CC33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7035800" y="1905000"/>
              <a:ext cx="952500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100 $</a:t>
              </a:r>
            </a:p>
            <a:p>
              <a:r>
                <a:rPr lang="es-VE" dirty="0" smtClean="0"/>
                <a:t>20 Kg</a:t>
              </a:r>
              <a:endParaRPr lang="es-VE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2527300" y="1879600"/>
              <a:ext cx="952500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180 $</a:t>
              </a:r>
            </a:p>
            <a:p>
              <a:r>
                <a:rPr lang="es-VE" dirty="0" smtClean="0"/>
                <a:t>45 Kg</a:t>
              </a:r>
              <a:endParaRPr lang="es-VE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7200900" y="4724400"/>
              <a:ext cx="952500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350 $</a:t>
              </a:r>
            </a:p>
            <a:p>
              <a:r>
                <a:rPr lang="es-VE" dirty="0" smtClean="0"/>
                <a:t>50 Kg</a:t>
              </a:r>
              <a:endParaRPr lang="es-VE" dirty="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2819400" y="4597400"/>
              <a:ext cx="952500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400 $</a:t>
              </a:r>
            </a:p>
            <a:p>
              <a:r>
                <a:rPr lang="es-VE" dirty="0" smtClean="0"/>
                <a:t>100 Kg</a:t>
              </a:r>
              <a:endParaRPr lang="es-VE" dirty="0"/>
            </a:p>
          </p:txBody>
        </p:sp>
        <p:sp>
          <p:nvSpPr>
            <p:cNvPr id="15" name="14 CuadroTexto"/>
            <p:cNvSpPr txBox="1"/>
            <p:nvPr/>
          </p:nvSpPr>
          <p:spPr>
            <a:xfrm rot="19989010">
              <a:off x="5486400" y="4038600"/>
              <a:ext cx="95250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 smtClean="0"/>
                <a:t>100 Kg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10400" cy="838200"/>
          </a:xfrm>
        </p:spPr>
        <p:txBody>
          <a:bodyPr/>
          <a:lstStyle/>
          <a:p>
            <a:r>
              <a:rPr lang="es-VE" dirty="0" smtClean="0"/>
              <a:t>EL PROBLEMA DE LA MOCHILA</a:t>
            </a:r>
            <a:endParaRPr lang="es-V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4200" y="2289174"/>
            <a:ext cx="6743700" cy="27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1739900" y="1409700"/>
            <a:ext cx="6999032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50000"/>
              </a:spcBef>
            </a:pPr>
            <a:r>
              <a:rPr lang="es-VE" sz="2400" dirty="0" smtClean="0">
                <a:latin typeface="+mn-lt"/>
              </a:rPr>
              <a:t>Esto puede ser formulado de la siguiente manera: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739900" y="5499100"/>
            <a:ext cx="6999032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just">
              <a:spcBef>
                <a:spcPct val="50000"/>
              </a:spcBef>
            </a:pPr>
            <a:r>
              <a:rPr lang="es-VE" sz="2400" dirty="0" smtClean="0">
                <a:latin typeface="+mn-lt"/>
              </a:rPr>
              <a:t>donde </a:t>
            </a:r>
            <a:r>
              <a:rPr lang="es-VE" sz="2400" b="1" i="1" dirty="0" err="1" smtClean="0">
                <a:latin typeface="+mn-lt"/>
              </a:rPr>
              <a:t>x</a:t>
            </a:r>
            <a:r>
              <a:rPr lang="es-VE" sz="2400" b="1" i="1" baseline="-25000" dirty="0" err="1" smtClean="0">
                <a:latin typeface="+mn-lt"/>
              </a:rPr>
              <a:t>j</a:t>
            </a:r>
            <a:r>
              <a:rPr lang="es-VE" sz="2400" dirty="0" smtClean="0">
                <a:latin typeface="+mn-lt"/>
              </a:rPr>
              <a:t> es una variable binaria, cuyo valor es 1 si </a:t>
            </a:r>
            <a:r>
              <a:rPr lang="es-VE" sz="2400" b="1" i="1" dirty="0" smtClean="0">
                <a:latin typeface="+mn-lt"/>
              </a:rPr>
              <a:t>j</a:t>
            </a:r>
            <a:r>
              <a:rPr lang="es-VE" sz="2400" dirty="0" smtClean="0">
                <a:latin typeface="+mn-lt"/>
              </a:rPr>
              <a:t> debe ser incluido en la caja y 0 de lo contrario.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9 Elipse"/>
          <p:cNvSpPr/>
          <p:nvPr/>
        </p:nvSpPr>
        <p:spPr bwMode="auto">
          <a:xfrm>
            <a:off x="2006600" y="2590800"/>
            <a:ext cx="6578600" cy="4023360"/>
          </a:xfrm>
          <a:prstGeom prst="ellipse">
            <a:avLst/>
          </a:prstGeom>
          <a:solidFill>
            <a:srgbClr val="C0C0C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PROBLEMAS DE OPTIMIZACIÓN</a:t>
            </a:r>
            <a:endParaRPr lang="es-VE" dirty="0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52600" y="1395413"/>
            <a:ext cx="7010400" cy="1106487"/>
          </a:xfrm>
          <a:noFill/>
        </p:spPr>
        <p:txBody>
          <a:bodyPr/>
          <a:lstStyle/>
          <a:p>
            <a:pPr>
              <a:buNone/>
            </a:pPr>
            <a:r>
              <a:rPr lang="es-VE" dirty="0" smtClean="0"/>
              <a:t>Un problema de optimización</a:t>
            </a:r>
            <a:r>
              <a:rPr lang="el-GR" dirty="0" smtClean="0">
                <a:sym typeface="Symbol"/>
              </a:rPr>
              <a:t></a:t>
            </a:r>
            <a:r>
              <a:rPr lang="el-GR" b="1" dirty="0" smtClean="0">
                <a:sym typeface="Symbol"/>
              </a:rPr>
              <a:t></a:t>
            </a:r>
            <a:r>
              <a:rPr lang="es-VE" dirty="0" smtClean="0"/>
              <a:t>, consiste de:</a:t>
            </a:r>
          </a:p>
          <a:p>
            <a:r>
              <a:rPr lang="es-VE" dirty="0" smtClean="0"/>
              <a:t>Un conjunto de instancias (</a:t>
            </a:r>
            <a:r>
              <a:rPr lang="es-VE" b="1" i="1" dirty="0" smtClean="0"/>
              <a:t>D</a:t>
            </a:r>
            <a:r>
              <a:rPr lang="el-GR" b="1" i="1" baseline="-25000" dirty="0" smtClean="0">
                <a:sym typeface="Symbol"/>
              </a:rPr>
              <a:t></a:t>
            </a:r>
            <a:r>
              <a:rPr lang="es-VE" dirty="0" smtClean="0"/>
              <a:t>).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3733800" y="3009900"/>
            <a:ext cx="1219200" cy="609600"/>
            <a:chOff x="2057400" y="1257300"/>
            <a:chExt cx="6400800" cy="4724400"/>
          </a:xfrm>
        </p:grpSpPr>
        <p:sp>
          <p:nvSpPr>
            <p:cNvPr id="6" name="5 Rectángulo"/>
            <p:cNvSpPr/>
            <p:nvPr/>
          </p:nvSpPr>
          <p:spPr bwMode="auto">
            <a:xfrm>
              <a:off x="4419600" y="2413000"/>
              <a:ext cx="1739900" cy="1905000"/>
            </a:xfrm>
            <a:prstGeom prst="rect">
              <a:avLst/>
            </a:prstGeom>
            <a:solidFill>
              <a:srgbClr val="CC66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balanced" dir="t"/>
            </a:scene3d>
            <a:sp3d prstMaterial="metal">
              <a:bevelT w="0" h="463550" prst="softRound"/>
              <a:extrusionClr>
                <a:schemeClr val="tx1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6 Rectángulo"/>
            <p:cNvSpPr/>
            <p:nvPr/>
          </p:nvSpPr>
          <p:spPr bwMode="auto">
            <a:xfrm>
              <a:off x="2057400" y="1257300"/>
              <a:ext cx="1739900" cy="1905000"/>
            </a:xfrm>
            <a:prstGeom prst="rect">
              <a:avLst/>
            </a:prstGeom>
            <a:solidFill>
              <a:srgbClr val="FFC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65100" contourW="12700" prstMaterial="matte">
              <a:extrusionClr>
                <a:srgbClr val="FFC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7 Rectángulo"/>
            <p:cNvSpPr/>
            <p:nvPr/>
          </p:nvSpPr>
          <p:spPr bwMode="auto">
            <a:xfrm>
              <a:off x="6540500" y="1282700"/>
              <a:ext cx="1739900" cy="1905000"/>
            </a:xfrm>
            <a:prstGeom prst="rect">
              <a:avLst/>
            </a:prstGeom>
            <a:solidFill>
              <a:srgbClr val="0070C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58750" contourW="12700" prstMaterial="matte">
              <a:extrusionClr>
                <a:srgbClr val="0070C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8 Rectángulo"/>
            <p:cNvSpPr/>
            <p:nvPr/>
          </p:nvSpPr>
          <p:spPr bwMode="auto">
            <a:xfrm>
              <a:off x="6718300" y="4076700"/>
              <a:ext cx="1739900" cy="1905000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71450" contourW="12700" prstMaterial="matte">
              <a:extrusionClr>
                <a:srgbClr val="FF0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9 Rectángulo"/>
            <p:cNvSpPr/>
            <p:nvPr/>
          </p:nvSpPr>
          <p:spPr bwMode="auto">
            <a:xfrm>
              <a:off x="2400300" y="3962400"/>
              <a:ext cx="1739900" cy="1905000"/>
            </a:xfrm>
            <a:prstGeom prst="rect">
              <a:avLst/>
            </a:prstGeom>
            <a:solidFill>
              <a:srgbClr val="33CC33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234950" contourW="12700" prstMaterial="matte">
              <a:extrusionClr>
                <a:srgbClr val="33CC33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2705100" y="4184445"/>
            <a:ext cx="1219200" cy="781255"/>
            <a:chOff x="2057400" y="-73026"/>
            <a:chExt cx="6400800" cy="6054726"/>
          </a:xfrm>
        </p:grpSpPr>
        <p:sp>
          <p:nvSpPr>
            <p:cNvPr id="23" name="22 Rectángulo"/>
            <p:cNvSpPr/>
            <p:nvPr/>
          </p:nvSpPr>
          <p:spPr bwMode="auto">
            <a:xfrm>
              <a:off x="4419600" y="2413000"/>
              <a:ext cx="1739900" cy="1905000"/>
            </a:xfrm>
            <a:prstGeom prst="rect">
              <a:avLst/>
            </a:prstGeom>
            <a:solidFill>
              <a:srgbClr val="CC66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balanced" dir="t"/>
            </a:scene3d>
            <a:sp3d prstMaterial="metal">
              <a:bevelT w="0" h="463550" prst="softRound"/>
              <a:extrusionClr>
                <a:schemeClr val="tx1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23 Rectángulo"/>
            <p:cNvSpPr/>
            <p:nvPr/>
          </p:nvSpPr>
          <p:spPr bwMode="auto">
            <a:xfrm>
              <a:off x="2057400" y="1257300"/>
              <a:ext cx="1739900" cy="1905000"/>
            </a:xfrm>
            <a:prstGeom prst="rect">
              <a:avLst/>
            </a:prstGeom>
            <a:solidFill>
              <a:srgbClr val="33CC33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65100" contourW="12700" prstMaterial="matte">
              <a:extrusionClr>
                <a:srgbClr val="33CC33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24 Rectángulo"/>
            <p:cNvSpPr/>
            <p:nvPr/>
          </p:nvSpPr>
          <p:spPr bwMode="auto">
            <a:xfrm>
              <a:off x="6540500" y="1282700"/>
              <a:ext cx="1739900" cy="1905000"/>
            </a:xfrm>
            <a:prstGeom prst="rect">
              <a:avLst/>
            </a:prstGeom>
            <a:solidFill>
              <a:srgbClr val="0070C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90500" contourW="12700" prstMaterial="matte">
              <a:extrusionClr>
                <a:srgbClr val="0070C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25 Rectángulo"/>
            <p:cNvSpPr/>
            <p:nvPr/>
          </p:nvSpPr>
          <p:spPr bwMode="auto">
            <a:xfrm>
              <a:off x="6718300" y="4076700"/>
              <a:ext cx="1739900" cy="1905000"/>
            </a:xfrm>
            <a:prstGeom prst="rect">
              <a:avLst/>
            </a:prstGeom>
            <a:solidFill>
              <a:srgbClr val="00206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279400" contourW="12700" prstMaterial="matte">
              <a:extrusionClr>
                <a:schemeClr val="accent2">
                  <a:lumMod val="75000"/>
                </a:schemeClr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26 Rectángulo"/>
            <p:cNvSpPr/>
            <p:nvPr/>
          </p:nvSpPr>
          <p:spPr bwMode="auto">
            <a:xfrm>
              <a:off x="4133849" y="-73026"/>
              <a:ext cx="1739903" cy="1904997"/>
            </a:xfrm>
            <a:prstGeom prst="rect">
              <a:avLst/>
            </a:prstGeom>
            <a:solidFill>
              <a:srgbClr val="CC99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14300" contourW="12700" prstMaterial="matte">
              <a:extrusionClr>
                <a:srgbClr val="CC99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8" name="27 Grupo"/>
          <p:cNvGrpSpPr/>
          <p:nvPr/>
        </p:nvGrpSpPr>
        <p:grpSpPr>
          <a:xfrm>
            <a:off x="4699000" y="4318000"/>
            <a:ext cx="1219200" cy="609600"/>
            <a:chOff x="2057400" y="1257300"/>
            <a:chExt cx="6400800" cy="4724400"/>
          </a:xfrm>
        </p:grpSpPr>
        <p:sp>
          <p:nvSpPr>
            <p:cNvPr id="29" name="28 Rectángulo"/>
            <p:cNvSpPr/>
            <p:nvPr/>
          </p:nvSpPr>
          <p:spPr bwMode="auto">
            <a:xfrm>
              <a:off x="4419600" y="2413000"/>
              <a:ext cx="1739900" cy="1905000"/>
            </a:xfrm>
            <a:prstGeom prst="rect">
              <a:avLst/>
            </a:prstGeom>
            <a:solidFill>
              <a:srgbClr val="CC66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balanced" dir="t"/>
            </a:scene3d>
            <a:sp3d prstMaterial="metal">
              <a:bevelT w="0" h="292100" prst="softRound"/>
              <a:extrusionClr>
                <a:schemeClr val="tx1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29 Rectángulo"/>
            <p:cNvSpPr/>
            <p:nvPr/>
          </p:nvSpPr>
          <p:spPr bwMode="auto">
            <a:xfrm>
              <a:off x="2057400" y="1257300"/>
              <a:ext cx="1739900" cy="1905000"/>
            </a:xfrm>
            <a:prstGeom prst="rect">
              <a:avLst/>
            </a:prstGeom>
            <a:solidFill>
              <a:srgbClr val="92D05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65100" contourW="12700" prstMaterial="matte">
              <a:extrusionClr>
                <a:srgbClr val="92D05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30 Rectángulo"/>
            <p:cNvSpPr/>
            <p:nvPr/>
          </p:nvSpPr>
          <p:spPr bwMode="auto">
            <a:xfrm>
              <a:off x="6540500" y="1282700"/>
              <a:ext cx="1739900" cy="1905000"/>
            </a:xfrm>
            <a:prstGeom prst="rect">
              <a:avLst/>
            </a:prstGeom>
            <a:solidFill>
              <a:schemeClr val="accent1">
                <a:lumMod val="10000"/>
              </a:schemeClr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58750" contourW="12700" prstMaterial="matte">
              <a:extrusionClr>
                <a:schemeClr val="tx2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31 Rectángulo"/>
            <p:cNvSpPr/>
            <p:nvPr/>
          </p:nvSpPr>
          <p:spPr bwMode="auto">
            <a:xfrm>
              <a:off x="6718300" y="4076700"/>
              <a:ext cx="1739900" cy="1905000"/>
            </a:xfrm>
            <a:prstGeom prst="rect">
              <a:avLst/>
            </a:prstGeom>
            <a:solidFill>
              <a:srgbClr val="CC99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71450" contourW="12700" prstMaterial="matte">
              <a:extrusionClr>
                <a:srgbClr val="FFFF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4" name="33 Grupo"/>
          <p:cNvGrpSpPr/>
          <p:nvPr/>
        </p:nvGrpSpPr>
        <p:grpSpPr>
          <a:xfrm>
            <a:off x="3835400" y="5473700"/>
            <a:ext cx="1219200" cy="609600"/>
            <a:chOff x="2057400" y="1257300"/>
            <a:chExt cx="6400800" cy="4724400"/>
          </a:xfrm>
        </p:grpSpPr>
        <p:sp>
          <p:nvSpPr>
            <p:cNvPr id="35" name="34 Rectángulo"/>
            <p:cNvSpPr/>
            <p:nvPr/>
          </p:nvSpPr>
          <p:spPr bwMode="auto">
            <a:xfrm>
              <a:off x="4419600" y="2413000"/>
              <a:ext cx="1739900" cy="1905000"/>
            </a:xfrm>
            <a:prstGeom prst="rect">
              <a:avLst/>
            </a:prstGeom>
            <a:solidFill>
              <a:srgbClr val="CC66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balanced" dir="t"/>
            </a:scene3d>
            <a:sp3d prstMaterial="metal">
              <a:bevelT w="0" h="463550" prst="softRound"/>
              <a:extrusionClr>
                <a:schemeClr val="tx1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2057400" y="1257300"/>
              <a:ext cx="1739900" cy="1905000"/>
            </a:xfrm>
            <a:prstGeom prst="rect">
              <a:avLst/>
            </a:prstGeom>
            <a:solidFill>
              <a:srgbClr val="FFC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65100" contourW="12700" prstMaterial="matte">
              <a:extrusionClr>
                <a:srgbClr val="FFC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36 Rectángulo"/>
            <p:cNvSpPr/>
            <p:nvPr/>
          </p:nvSpPr>
          <p:spPr bwMode="auto">
            <a:xfrm>
              <a:off x="6540500" y="1282700"/>
              <a:ext cx="1739900" cy="1905000"/>
            </a:xfrm>
            <a:prstGeom prst="rect">
              <a:avLst/>
            </a:prstGeom>
            <a:solidFill>
              <a:srgbClr val="0070C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58750" contourW="12700" prstMaterial="matte">
              <a:extrusionClr>
                <a:srgbClr val="0070C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37 Rectángulo"/>
            <p:cNvSpPr/>
            <p:nvPr/>
          </p:nvSpPr>
          <p:spPr bwMode="auto">
            <a:xfrm>
              <a:off x="6718300" y="4076700"/>
              <a:ext cx="1739900" cy="1905000"/>
            </a:xfrm>
            <a:prstGeom prst="rect">
              <a:avLst/>
            </a:prstGeom>
            <a:solidFill>
              <a:srgbClr val="7030A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71450" contourW="12700" prstMaterial="matte">
              <a:extrusionClr>
                <a:srgbClr val="7030A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2400300" y="3962400"/>
              <a:ext cx="1739900" cy="1905000"/>
            </a:xfrm>
            <a:prstGeom prst="rect">
              <a:avLst/>
            </a:prstGeom>
            <a:solidFill>
              <a:srgbClr val="33CC33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234950" contourW="12700" prstMaterial="matte">
              <a:extrusionClr>
                <a:srgbClr val="33CC33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45 Grupo"/>
          <p:cNvGrpSpPr/>
          <p:nvPr/>
        </p:nvGrpSpPr>
        <p:grpSpPr>
          <a:xfrm>
            <a:off x="5958114" y="3013178"/>
            <a:ext cx="1153886" cy="606323"/>
            <a:chOff x="2400300" y="1282700"/>
            <a:chExt cx="6057900" cy="4699000"/>
          </a:xfrm>
        </p:grpSpPr>
        <p:sp>
          <p:nvSpPr>
            <p:cNvPr id="47" name="46 Rectángulo"/>
            <p:cNvSpPr/>
            <p:nvPr/>
          </p:nvSpPr>
          <p:spPr bwMode="auto">
            <a:xfrm>
              <a:off x="4419600" y="2413000"/>
              <a:ext cx="1739900" cy="1905000"/>
            </a:xfrm>
            <a:prstGeom prst="rect">
              <a:avLst/>
            </a:prstGeom>
            <a:solidFill>
              <a:srgbClr val="CC66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balanced" dir="t"/>
            </a:scene3d>
            <a:sp3d prstMaterial="metal">
              <a:bevelT w="0" h="273050" prst="softRound"/>
              <a:extrusionClr>
                <a:schemeClr val="tx1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48 Rectángulo"/>
            <p:cNvSpPr/>
            <p:nvPr/>
          </p:nvSpPr>
          <p:spPr bwMode="auto">
            <a:xfrm>
              <a:off x="6540500" y="1282700"/>
              <a:ext cx="1739900" cy="1905000"/>
            </a:xfrm>
            <a:prstGeom prst="rect">
              <a:avLst/>
            </a:prstGeom>
            <a:solidFill>
              <a:srgbClr val="80008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58750" contourW="12700" prstMaterial="matte">
              <a:extrusionClr>
                <a:srgbClr val="80008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49 Rectángulo"/>
            <p:cNvSpPr/>
            <p:nvPr/>
          </p:nvSpPr>
          <p:spPr bwMode="auto">
            <a:xfrm>
              <a:off x="6718300" y="4076700"/>
              <a:ext cx="1739900" cy="1905000"/>
            </a:xfrm>
            <a:prstGeom prst="rect">
              <a:avLst/>
            </a:prstGeom>
            <a:solidFill>
              <a:srgbClr val="969696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71450" contourW="12700" prstMaterial="matte">
              <a:extrusionClr>
                <a:srgbClr val="969696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50 Rectángulo"/>
            <p:cNvSpPr/>
            <p:nvPr/>
          </p:nvSpPr>
          <p:spPr bwMode="auto">
            <a:xfrm>
              <a:off x="2400300" y="3962400"/>
              <a:ext cx="1739900" cy="1905000"/>
            </a:xfrm>
            <a:prstGeom prst="rect">
              <a:avLst/>
            </a:prstGeom>
            <a:solidFill>
              <a:srgbClr val="00B0F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234950" contourW="12700" prstMaterial="matte">
              <a:extrusionClr>
                <a:srgbClr val="00B0F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60 Grupo"/>
          <p:cNvGrpSpPr/>
          <p:nvPr/>
        </p:nvGrpSpPr>
        <p:grpSpPr>
          <a:xfrm>
            <a:off x="6758214" y="4181578"/>
            <a:ext cx="1153886" cy="606323"/>
            <a:chOff x="2400300" y="1282700"/>
            <a:chExt cx="6057900" cy="4699000"/>
          </a:xfrm>
        </p:grpSpPr>
        <p:sp>
          <p:nvSpPr>
            <p:cNvPr id="62" name="61 Rectángulo"/>
            <p:cNvSpPr/>
            <p:nvPr/>
          </p:nvSpPr>
          <p:spPr bwMode="auto">
            <a:xfrm>
              <a:off x="4419600" y="2413000"/>
              <a:ext cx="1739900" cy="1905000"/>
            </a:xfrm>
            <a:prstGeom prst="rect">
              <a:avLst/>
            </a:prstGeom>
            <a:solidFill>
              <a:srgbClr val="CC66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balanced" dir="t"/>
            </a:scene3d>
            <a:sp3d prstMaterial="metal">
              <a:bevelT w="0" h="273050" prst="softRound"/>
              <a:extrusionClr>
                <a:schemeClr val="tx1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63 Rectángulo"/>
            <p:cNvSpPr/>
            <p:nvPr/>
          </p:nvSpPr>
          <p:spPr bwMode="auto">
            <a:xfrm>
              <a:off x="6540500" y="1282700"/>
              <a:ext cx="1739900" cy="1905000"/>
            </a:xfrm>
            <a:prstGeom prst="rect">
              <a:avLst/>
            </a:prstGeom>
            <a:solidFill>
              <a:srgbClr val="33CC33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58750" contourW="12700" prstMaterial="matte">
              <a:extrusionClr>
                <a:srgbClr val="33CC33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64 Rectángulo"/>
            <p:cNvSpPr/>
            <p:nvPr/>
          </p:nvSpPr>
          <p:spPr bwMode="auto">
            <a:xfrm>
              <a:off x="6718300" y="4076700"/>
              <a:ext cx="1739900" cy="1905000"/>
            </a:xfrm>
            <a:prstGeom prst="rect">
              <a:avLst/>
            </a:prstGeom>
            <a:solidFill>
              <a:srgbClr val="969696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71450" contourW="12700" prstMaterial="matte">
              <a:extrusionClr>
                <a:srgbClr val="969696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65 Rectángulo"/>
            <p:cNvSpPr/>
            <p:nvPr/>
          </p:nvSpPr>
          <p:spPr bwMode="auto">
            <a:xfrm>
              <a:off x="2400300" y="3962400"/>
              <a:ext cx="1739900" cy="1905000"/>
            </a:xfrm>
            <a:prstGeom prst="rect">
              <a:avLst/>
            </a:prstGeom>
            <a:solidFill>
              <a:srgbClr val="00B0F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234950" contourW="12700" prstMaterial="matte">
              <a:extrusionClr>
                <a:srgbClr val="00B0F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7" name="66 Grupo"/>
          <p:cNvGrpSpPr/>
          <p:nvPr/>
        </p:nvGrpSpPr>
        <p:grpSpPr>
          <a:xfrm>
            <a:off x="5880100" y="5384800"/>
            <a:ext cx="1219200" cy="609600"/>
            <a:chOff x="2057400" y="1257300"/>
            <a:chExt cx="6400800" cy="4724400"/>
          </a:xfrm>
        </p:grpSpPr>
        <p:sp>
          <p:nvSpPr>
            <p:cNvPr id="68" name="67 Rectángulo"/>
            <p:cNvSpPr/>
            <p:nvPr/>
          </p:nvSpPr>
          <p:spPr bwMode="auto">
            <a:xfrm>
              <a:off x="4419600" y="2413000"/>
              <a:ext cx="1739900" cy="1905000"/>
            </a:xfrm>
            <a:prstGeom prst="rect">
              <a:avLst/>
            </a:prstGeom>
            <a:solidFill>
              <a:srgbClr val="CC66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balanced" dir="t"/>
            </a:scene3d>
            <a:sp3d prstMaterial="metal">
              <a:bevelT w="0" h="349250" prst="softRound"/>
              <a:extrusionClr>
                <a:schemeClr val="tx1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68 Rectángulo"/>
            <p:cNvSpPr/>
            <p:nvPr/>
          </p:nvSpPr>
          <p:spPr bwMode="auto">
            <a:xfrm>
              <a:off x="2057400" y="1257300"/>
              <a:ext cx="1739900" cy="1905000"/>
            </a:xfrm>
            <a:prstGeom prst="rect">
              <a:avLst/>
            </a:prstGeom>
            <a:solidFill>
              <a:srgbClr val="33CC33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65100" contourW="12700" prstMaterial="matte">
              <a:extrusionClr>
                <a:srgbClr val="33CC33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69 Rectángulo"/>
            <p:cNvSpPr/>
            <p:nvPr/>
          </p:nvSpPr>
          <p:spPr bwMode="auto">
            <a:xfrm>
              <a:off x="6540500" y="1282700"/>
              <a:ext cx="1739900" cy="1905000"/>
            </a:xfrm>
            <a:prstGeom prst="rect">
              <a:avLst/>
            </a:prstGeom>
            <a:solidFill>
              <a:srgbClr val="0070C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90500" contourW="12700" prstMaterial="matte">
              <a:extrusionClr>
                <a:srgbClr val="0070C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70 Rectángulo"/>
            <p:cNvSpPr/>
            <p:nvPr/>
          </p:nvSpPr>
          <p:spPr bwMode="auto">
            <a:xfrm>
              <a:off x="6718300" y="4076700"/>
              <a:ext cx="1739900" cy="1905000"/>
            </a:xfrm>
            <a:prstGeom prst="rect">
              <a:avLst/>
            </a:prstGeom>
            <a:solidFill>
              <a:srgbClr val="00206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279400" contourW="12700" prstMaterial="matte">
              <a:extrusionClr>
                <a:schemeClr val="accent2">
                  <a:lumMod val="75000"/>
                </a:schemeClr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3" name="72 Rectángulo"/>
          <p:cNvSpPr/>
          <p:nvPr/>
        </p:nvSpPr>
        <p:spPr bwMode="auto">
          <a:xfrm>
            <a:off x="3126014" y="4971846"/>
            <a:ext cx="331410" cy="245807"/>
          </a:xfrm>
          <a:prstGeom prst="rect">
            <a:avLst/>
          </a:prstGeom>
          <a:solidFill>
            <a:srgbClr val="00B0F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234950" contourW="12700" prstMaterial="matte">
            <a:extrusionClr>
              <a:srgbClr val="00B0F0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34 Elipse"/>
          <p:cNvSpPr/>
          <p:nvPr/>
        </p:nvSpPr>
        <p:spPr bwMode="auto">
          <a:xfrm>
            <a:off x="3086100" y="4165600"/>
            <a:ext cx="4673600" cy="2468880"/>
          </a:xfrm>
          <a:prstGeom prst="ellipse">
            <a:avLst/>
          </a:prstGeom>
          <a:solidFill>
            <a:srgbClr val="C0C0C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7010400" cy="838200"/>
          </a:xfrm>
        </p:spPr>
        <p:txBody>
          <a:bodyPr/>
          <a:lstStyle/>
          <a:p>
            <a:r>
              <a:rPr lang="es-VE" dirty="0" smtClean="0"/>
              <a:t>PROBLEMAS DE OPTIMIZACIÓN</a:t>
            </a:r>
            <a:endParaRPr lang="es-VE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 bwMode="auto">
          <a:xfrm>
            <a:off x="1752600" y="1395413"/>
            <a:ext cx="7010400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V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Cada instancia </a:t>
            </a:r>
            <a:r>
              <a:rPr kumimoji="0" lang="es-VE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s-V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V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</a:t>
            </a:r>
            <a:r>
              <a:rPr kumimoji="0" lang="es-V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VE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l-GR" sz="24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</a:t>
            </a:r>
            <a:r>
              <a:rPr kumimoji="0" lang="es-V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tiene un conjunto de soluciones factibles (</a:t>
            </a:r>
            <a:r>
              <a:rPr kumimoji="0" lang="es-VE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l-GR" sz="24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</a:t>
            </a:r>
            <a:r>
              <a:rPr kumimoji="0" lang="es-V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 </a:t>
            </a:r>
          </a:p>
        </p:txBody>
      </p:sp>
      <p:grpSp>
        <p:nvGrpSpPr>
          <p:cNvPr id="29" name="28 Grupo"/>
          <p:cNvGrpSpPr/>
          <p:nvPr/>
        </p:nvGrpSpPr>
        <p:grpSpPr>
          <a:xfrm>
            <a:off x="6744899" y="4736482"/>
            <a:ext cx="406399" cy="562800"/>
            <a:chOff x="6643299" y="5244482"/>
            <a:chExt cx="406399" cy="562800"/>
          </a:xfrm>
        </p:grpSpPr>
        <p:sp>
          <p:nvSpPr>
            <p:cNvPr id="11" name="10 Rectángulo"/>
            <p:cNvSpPr/>
            <p:nvPr/>
          </p:nvSpPr>
          <p:spPr bwMode="auto">
            <a:xfrm>
              <a:off x="6643299" y="5493350"/>
              <a:ext cx="406399" cy="313932"/>
            </a:xfrm>
            <a:prstGeom prst="rect">
              <a:avLst/>
            </a:prstGeom>
            <a:solidFill>
              <a:srgbClr val="FFC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90500" contourW="12700" prstMaterial="matte">
              <a:extrusionClr>
                <a:srgbClr val="FFC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12 Rectángulo"/>
            <p:cNvSpPr/>
            <p:nvPr/>
          </p:nvSpPr>
          <p:spPr bwMode="auto">
            <a:xfrm>
              <a:off x="6643333" y="5244482"/>
              <a:ext cx="402336" cy="313932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317500" contourW="12700" prstMaterial="matte">
              <a:extrusionClr>
                <a:srgbClr val="FF0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13 Rectángulo"/>
          <p:cNvSpPr/>
          <p:nvPr/>
        </p:nvSpPr>
        <p:spPr bwMode="auto">
          <a:xfrm>
            <a:off x="3721887" y="4739632"/>
            <a:ext cx="402336" cy="313932"/>
          </a:xfrm>
          <a:prstGeom prst="rect">
            <a:avLst/>
          </a:prstGeom>
          <a:solidFill>
            <a:srgbClr val="33CC3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508000" contourW="12700" prstMaterial="matte">
            <a:extrusionClr>
              <a:srgbClr val="33CC33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0" name="29 Grupo"/>
          <p:cNvGrpSpPr/>
          <p:nvPr/>
        </p:nvGrpSpPr>
        <p:grpSpPr>
          <a:xfrm>
            <a:off x="4805426" y="4902512"/>
            <a:ext cx="420624" cy="410668"/>
            <a:chOff x="4741926" y="5270812"/>
            <a:chExt cx="420624" cy="410668"/>
          </a:xfrm>
        </p:grpSpPr>
        <p:sp>
          <p:nvSpPr>
            <p:cNvPr id="21" name="20 Rectángulo"/>
            <p:cNvSpPr/>
            <p:nvPr/>
          </p:nvSpPr>
          <p:spPr bwMode="auto">
            <a:xfrm>
              <a:off x="4752915" y="5367548"/>
              <a:ext cx="406399" cy="313932"/>
            </a:xfrm>
            <a:prstGeom prst="rect">
              <a:avLst/>
            </a:prstGeom>
            <a:solidFill>
              <a:srgbClr val="FFC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90500" contourW="12700" prstMaterial="matte">
              <a:extrusionClr>
                <a:srgbClr val="FFC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19 Rectángulo"/>
            <p:cNvSpPr/>
            <p:nvPr/>
          </p:nvSpPr>
          <p:spPr bwMode="auto">
            <a:xfrm>
              <a:off x="4741926" y="5270812"/>
              <a:ext cx="420624" cy="313932"/>
            </a:xfrm>
            <a:prstGeom prst="rect">
              <a:avLst/>
            </a:prstGeom>
            <a:solidFill>
              <a:srgbClr val="0070C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11760" contourW="12700" prstMaterial="matte">
              <a:extrusionClr>
                <a:srgbClr val="0070C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8" name="27 Grupo"/>
          <p:cNvGrpSpPr/>
          <p:nvPr/>
        </p:nvGrpSpPr>
        <p:grpSpPr>
          <a:xfrm>
            <a:off x="5783325" y="4800912"/>
            <a:ext cx="420624" cy="401902"/>
            <a:chOff x="4780025" y="4458012"/>
            <a:chExt cx="420624" cy="401902"/>
          </a:xfrm>
        </p:grpSpPr>
        <p:sp>
          <p:nvSpPr>
            <p:cNvPr id="24" name="23 Rectángulo"/>
            <p:cNvSpPr/>
            <p:nvPr/>
          </p:nvSpPr>
          <p:spPr bwMode="auto">
            <a:xfrm>
              <a:off x="4789133" y="4545982"/>
              <a:ext cx="402336" cy="313932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317500" contourW="12700" prstMaterial="matte">
              <a:extrusionClr>
                <a:srgbClr val="FF0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26 Rectángulo"/>
            <p:cNvSpPr/>
            <p:nvPr/>
          </p:nvSpPr>
          <p:spPr bwMode="auto">
            <a:xfrm>
              <a:off x="4780025" y="4458012"/>
              <a:ext cx="420624" cy="313932"/>
            </a:xfrm>
            <a:prstGeom prst="rect">
              <a:avLst/>
            </a:prstGeom>
            <a:solidFill>
              <a:srgbClr val="0070C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11760" contourW="12700" prstMaterial="matte">
              <a:extrusionClr>
                <a:srgbClr val="0070C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6" name="35 Grupo"/>
          <p:cNvGrpSpPr/>
          <p:nvPr/>
        </p:nvGrpSpPr>
        <p:grpSpPr>
          <a:xfrm>
            <a:off x="4165600" y="2527300"/>
            <a:ext cx="2247900" cy="1308100"/>
            <a:chOff x="2057400" y="1257300"/>
            <a:chExt cx="6400800" cy="4724400"/>
          </a:xfrm>
        </p:grpSpPr>
        <p:sp>
          <p:nvSpPr>
            <p:cNvPr id="37" name="36 Rectángulo"/>
            <p:cNvSpPr/>
            <p:nvPr/>
          </p:nvSpPr>
          <p:spPr bwMode="auto">
            <a:xfrm>
              <a:off x="4419600" y="2413000"/>
              <a:ext cx="1739900" cy="1905000"/>
            </a:xfrm>
            <a:prstGeom prst="rect">
              <a:avLst/>
            </a:prstGeom>
            <a:solidFill>
              <a:srgbClr val="CC66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balanced" dir="t"/>
            </a:scene3d>
            <a:sp3d prstMaterial="metal">
              <a:bevelT w="0" h="463550" prst="softRound"/>
              <a:extrusionClr>
                <a:schemeClr val="tx1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37 Rectángulo"/>
            <p:cNvSpPr/>
            <p:nvPr/>
          </p:nvSpPr>
          <p:spPr bwMode="auto">
            <a:xfrm>
              <a:off x="2057400" y="1257300"/>
              <a:ext cx="1739900" cy="1905000"/>
            </a:xfrm>
            <a:prstGeom prst="rect">
              <a:avLst/>
            </a:prstGeom>
            <a:solidFill>
              <a:srgbClr val="FFC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65100" contourW="12700" prstMaterial="matte">
              <a:extrusionClr>
                <a:srgbClr val="FFC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38 Rectángulo"/>
            <p:cNvSpPr/>
            <p:nvPr/>
          </p:nvSpPr>
          <p:spPr bwMode="auto">
            <a:xfrm>
              <a:off x="6540500" y="1282700"/>
              <a:ext cx="1739900" cy="1905000"/>
            </a:xfrm>
            <a:prstGeom prst="rect">
              <a:avLst/>
            </a:prstGeom>
            <a:solidFill>
              <a:srgbClr val="0070C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58750" contourW="12700" prstMaterial="matte">
              <a:extrusionClr>
                <a:srgbClr val="0070C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39 Rectángulo"/>
            <p:cNvSpPr/>
            <p:nvPr/>
          </p:nvSpPr>
          <p:spPr bwMode="auto">
            <a:xfrm>
              <a:off x="6718300" y="4076700"/>
              <a:ext cx="1739900" cy="1905000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71450" contourW="12700" prstMaterial="matte">
              <a:extrusionClr>
                <a:srgbClr val="FF0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40 Rectángulo"/>
            <p:cNvSpPr/>
            <p:nvPr/>
          </p:nvSpPr>
          <p:spPr bwMode="auto">
            <a:xfrm>
              <a:off x="2400300" y="3962400"/>
              <a:ext cx="1739900" cy="1905000"/>
            </a:xfrm>
            <a:prstGeom prst="rect">
              <a:avLst/>
            </a:prstGeom>
            <a:solidFill>
              <a:srgbClr val="33CC33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234950" contourW="12700" prstMaterial="matte">
              <a:extrusionClr>
                <a:srgbClr val="33CC33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41 CuadroTexto"/>
          <p:cNvSpPr txBox="1"/>
          <p:nvPr/>
        </p:nvSpPr>
        <p:spPr>
          <a:xfrm>
            <a:off x="3519339" y="5498141"/>
            <a:ext cx="91563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400 $</a:t>
            </a:r>
          </a:p>
          <a:p>
            <a:r>
              <a:rPr lang="es-VE" dirty="0" smtClean="0"/>
              <a:t>100 Kg</a:t>
            </a:r>
            <a:endParaRPr lang="es-VE" dirty="0"/>
          </a:p>
        </p:txBody>
      </p:sp>
      <p:sp>
        <p:nvSpPr>
          <p:cNvPr id="43" name="42 CuadroTexto"/>
          <p:cNvSpPr txBox="1"/>
          <p:nvPr/>
        </p:nvSpPr>
        <p:spPr>
          <a:xfrm>
            <a:off x="4655160" y="5495264"/>
            <a:ext cx="78739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280 $</a:t>
            </a:r>
          </a:p>
          <a:p>
            <a:r>
              <a:rPr lang="es-VE" dirty="0" smtClean="0"/>
              <a:t>65 Kg</a:t>
            </a:r>
            <a:endParaRPr lang="es-VE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655834" y="5495264"/>
            <a:ext cx="78739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450 $</a:t>
            </a:r>
          </a:p>
          <a:p>
            <a:r>
              <a:rPr lang="es-VE" dirty="0" smtClean="0"/>
              <a:t>70 Kg</a:t>
            </a:r>
            <a:endParaRPr lang="es-VE" dirty="0"/>
          </a:p>
        </p:txBody>
      </p:sp>
      <p:sp>
        <p:nvSpPr>
          <p:cNvPr id="45" name="44 CuadroTexto"/>
          <p:cNvSpPr txBox="1"/>
          <p:nvPr/>
        </p:nvSpPr>
        <p:spPr>
          <a:xfrm>
            <a:off x="6570234" y="5495264"/>
            <a:ext cx="78739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530 $</a:t>
            </a:r>
          </a:p>
          <a:p>
            <a:r>
              <a:rPr lang="es-VE" dirty="0" smtClean="0"/>
              <a:t>95 Kg</a:t>
            </a:r>
            <a:endParaRPr lang="es-VE" dirty="0"/>
          </a:p>
        </p:txBody>
      </p:sp>
      <p:sp>
        <p:nvSpPr>
          <p:cNvPr id="47" name="46 CuadroTexto"/>
          <p:cNvSpPr txBox="1"/>
          <p:nvPr/>
        </p:nvSpPr>
        <p:spPr>
          <a:xfrm>
            <a:off x="2971800" y="3048000"/>
            <a:ext cx="70403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i="1" kern="0" dirty="0" smtClean="0"/>
              <a:t>I     =</a:t>
            </a:r>
            <a:endParaRPr lang="es-VE" dirty="0"/>
          </a:p>
        </p:txBody>
      </p:sp>
      <p:sp>
        <p:nvSpPr>
          <p:cNvPr id="48" name="47 CuadroTexto"/>
          <p:cNvSpPr txBox="1"/>
          <p:nvPr/>
        </p:nvSpPr>
        <p:spPr>
          <a:xfrm>
            <a:off x="2108200" y="5245100"/>
            <a:ext cx="106223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i="1" kern="0" dirty="0" smtClean="0"/>
              <a:t>S</a:t>
            </a:r>
            <a:r>
              <a:rPr lang="el-GR" b="1" i="1" kern="0" baseline="-25000" dirty="0" smtClean="0">
                <a:sym typeface="Symbol"/>
              </a:rPr>
              <a:t> </a:t>
            </a:r>
            <a:r>
              <a:rPr lang="en-US" b="1" i="1" kern="0" dirty="0" smtClean="0">
                <a:sym typeface="Symbol"/>
              </a:rPr>
              <a:t>(I)</a:t>
            </a:r>
            <a:r>
              <a:rPr lang="en-US" b="1" i="1" kern="0" baseline="-25000" dirty="0" smtClean="0">
                <a:sym typeface="Symbol"/>
              </a:rPr>
              <a:t>    </a:t>
            </a:r>
            <a:r>
              <a:rPr lang="en-US" b="1" i="1" kern="0" dirty="0" smtClean="0">
                <a:sym typeface="Symbol"/>
              </a:rPr>
              <a:t>=</a:t>
            </a:r>
            <a:endParaRPr lang="es-V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7010400" cy="838200"/>
          </a:xfrm>
        </p:spPr>
        <p:txBody>
          <a:bodyPr/>
          <a:lstStyle/>
          <a:p>
            <a:r>
              <a:rPr lang="es-VE" dirty="0" smtClean="0"/>
              <a:t>PROBLEMAS DE OPTIMIZACIÓN</a:t>
            </a:r>
            <a:endParaRPr lang="es-VE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 bwMode="auto">
          <a:xfrm>
            <a:off x="1752600" y="1395413"/>
            <a:ext cx="701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V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 algoritmo en tiempo </a:t>
            </a:r>
            <a:r>
              <a:rPr kumimoji="0" lang="es-V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polinomial</a:t>
            </a:r>
            <a:r>
              <a:rPr kumimoji="0" lang="es-V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 dado el par (</a:t>
            </a:r>
            <a:r>
              <a:rPr kumimoji="0" lang="es-VE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s-V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s-VE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s-V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determina si </a:t>
            </a:r>
            <a:r>
              <a:rPr kumimoji="0" lang="es-VE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s-V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V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</a:t>
            </a:r>
            <a:r>
              <a:rPr kumimoji="0" lang="es-V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VE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l-GR" sz="24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</a:t>
            </a:r>
            <a:r>
              <a:rPr kumimoji="0" lang="es-V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8550" y="4759324"/>
            <a:ext cx="34226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19 Grupo"/>
          <p:cNvGrpSpPr/>
          <p:nvPr/>
        </p:nvGrpSpPr>
        <p:grpSpPr>
          <a:xfrm>
            <a:off x="6608334" y="2971182"/>
            <a:ext cx="787395" cy="1072714"/>
            <a:chOff x="6455934" y="2818782"/>
            <a:chExt cx="787395" cy="1072714"/>
          </a:xfrm>
        </p:grpSpPr>
        <p:grpSp>
          <p:nvGrpSpPr>
            <p:cNvPr id="13" name="12 Grupo"/>
            <p:cNvGrpSpPr/>
            <p:nvPr/>
          </p:nvGrpSpPr>
          <p:grpSpPr>
            <a:xfrm>
              <a:off x="6630599" y="2818782"/>
              <a:ext cx="411514" cy="562800"/>
              <a:chOff x="6643299" y="5244482"/>
              <a:chExt cx="411514" cy="562800"/>
            </a:xfrm>
          </p:grpSpPr>
          <p:sp>
            <p:nvSpPr>
              <p:cNvPr id="14" name="13 Rectángulo"/>
              <p:cNvSpPr/>
              <p:nvPr/>
            </p:nvSpPr>
            <p:spPr bwMode="auto">
              <a:xfrm>
                <a:off x="6643299" y="5493350"/>
                <a:ext cx="406399" cy="313932"/>
              </a:xfrm>
              <a:prstGeom prst="rect">
                <a:avLst/>
              </a:prstGeom>
              <a:solidFill>
                <a:srgbClr val="FFC000"/>
              </a:solidFill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woPt" dir="t"/>
              </a:scene3d>
              <a:sp3d extrusionH="190500" contourW="12700" prstMaterial="matte">
                <a:extrusionClr>
                  <a:srgbClr val="FFC000"/>
                </a:extrusionClr>
                <a:contourClr>
                  <a:schemeClr val="tx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V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14 Rectángulo"/>
              <p:cNvSpPr/>
              <p:nvPr/>
            </p:nvSpPr>
            <p:spPr bwMode="auto">
              <a:xfrm>
                <a:off x="6643333" y="5244482"/>
                <a:ext cx="411480" cy="313932"/>
              </a:xfrm>
              <a:prstGeom prst="rect">
                <a:avLst/>
              </a:prstGeom>
              <a:solidFill>
                <a:srgbClr val="FF0000"/>
              </a:solidFill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woPt" dir="t"/>
              </a:scene3d>
              <a:sp3d extrusionH="317500" contourW="12700" prstMaterial="matte">
                <a:extrusionClr>
                  <a:srgbClr val="FF0000"/>
                </a:extrusionClr>
                <a:contourClr>
                  <a:schemeClr val="tx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V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6" name="15 CuadroTexto"/>
            <p:cNvSpPr txBox="1"/>
            <p:nvPr/>
          </p:nvSpPr>
          <p:spPr>
            <a:xfrm>
              <a:off x="6455934" y="3577564"/>
              <a:ext cx="787395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dirty="0" smtClean="0"/>
                <a:t>95 Kg</a:t>
              </a:r>
              <a:endParaRPr lang="es-VE" dirty="0"/>
            </a:p>
          </p:txBody>
        </p:sp>
      </p:grpSp>
      <p:sp>
        <p:nvSpPr>
          <p:cNvPr id="17" name="16 CuadroTexto"/>
          <p:cNvSpPr txBox="1"/>
          <p:nvPr/>
        </p:nvSpPr>
        <p:spPr>
          <a:xfrm>
            <a:off x="2311400" y="2832100"/>
            <a:ext cx="595035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600" dirty="0" smtClean="0"/>
              <a:t>(</a:t>
            </a:r>
            <a:endParaRPr lang="es-VE" sz="96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842000" y="2921000"/>
            <a:ext cx="526106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600" dirty="0" smtClean="0"/>
              <a:t>,</a:t>
            </a:r>
            <a:endParaRPr lang="es-VE" sz="96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7543800" y="2832100"/>
            <a:ext cx="595035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600" dirty="0" smtClean="0"/>
              <a:t>)</a:t>
            </a:r>
            <a:endParaRPr lang="es-VE" sz="9600" dirty="0"/>
          </a:p>
        </p:txBody>
      </p:sp>
      <p:grpSp>
        <p:nvGrpSpPr>
          <p:cNvPr id="22" name="21 Grupo"/>
          <p:cNvGrpSpPr/>
          <p:nvPr/>
        </p:nvGrpSpPr>
        <p:grpSpPr>
          <a:xfrm>
            <a:off x="3187700" y="2743200"/>
            <a:ext cx="2247900" cy="1308100"/>
            <a:chOff x="3187700" y="2781300"/>
            <a:chExt cx="2247900" cy="1308100"/>
          </a:xfrm>
        </p:grpSpPr>
        <p:grpSp>
          <p:nvGrpSpPr>
            <p:cNvPr id="5" name="4 Grupo"/>
            <p:cNvGrpSpPr/>
            <p:nvPr/>
          </p:nvGrpSpPr>
          <p:grpSpPr>
            <a:xfrm>
              <a:off x="3187700" y="2781300"/>
              <a:ext cx="2247900" cy="1308100"/>
              <a:chOff x="2057400" y="1257300"/>
              <a:chExt cx="6400800" cy="4724400"/>
            </a:xfrm>
          </p:grpSpPr>
          <p:sp>
            <p:nvSpPr>
              <p:cNvPr id="8" name="7 Rectángulo"/>
              <p:cNvSpPr/>
              <p:nvPr/>
            </p:nvSpPr>
            <p:spPr bwMode="auto">
              <a:xfrm>
                <a:off x="4419600" y="2413000"/>
                <a:ext cx="1739900" cy="1905000"/>
              </a:xfrm>
              <a:prstGeom prst="rect">
                <a:avLst/>
              </a:prstGeom>
              <a:solidFill>
                <a:srgbClr val="CC6600"/>
              </a:solidFill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balanced" dir="t"/>
              </a:scene3d>
              <a:sp3d prstMaterial="metal">
                <a:bevelT w="0" h="463550" prst="softRound"/>
                <a:extrusionClr>
                  <a:schemeClr val="tx1"/>
                </a:extrusionClr>
                <a:contourClr>
                  <a:schemeClr val="tx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V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8 Rectángulo"/>
              <p:cNvSpPr/>
              <p:nvPr/>
            </p:nvSpPr>
            <p:spPr bwMode="auto">
              <a:xfrm>
                <a:off x="2057400" y="1257300"/>
                <a:ext cx="1739900" cy="1905000"/>
              </a:xfrm>
              <a:prstGeom prst="rect">
                <a:avLst/>
              </a:prstGeom>
              <a:solidFill>
                <a:srgbClr val="FFC000"/>
              </a:solidFill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woPt" dir="t"/>
              </a:scene3d>
              <a:sp3d extrusionH="165100" contourW="12700" prstMaterial="matte">
                <a:extrusionClr>
                  <a:srgbClr val="FFC000"/>
                </a:extrusionClr>
                <a:contourClr>
                  <a:schemeClr val="tx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V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9 Rectángulo"/>
              <p:cNvSpPr/>
              <p:nvPr/>
            </p:nvSpPr>
            <p:spPr bwMode="auto">
              <a:xfrm>
                <a:off x="6540500" y="1282700"/>
                <a:ext cx="1739900" cy="1905000"/>
              </a:xfrm>
              <a:prstGeom prst="rect">
                <a:avLst/>
              </a:prstGeom>
              <a:solidFill>
                <a:srgbClr val="0070C0"/>
              </a:solidFill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woPt" dir="t"/>
              </a:scene3d>
              <a:sp3d extrusionH="158750" contourW="12700" prstMaterial="matte">
                <a:extrusionClr>
                  <a:srgbClr val="0070C0"/>
                </a:extrusionClr>
                <a:contourClr>
                  <a:schemeClr val="tx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V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10 Rectángulo"/>
              <p:cNvSpPr/>
              <p:nvPr/>
            </p:nvSpPr>
            <p:spPr bwMode="auto">
              <a:xfrm>
                <a:off x="6718300" y="4076700"/>
                <a:ext cx="1739900" cy="1905000"/>
              </a:xfrm>
              <a:prstGeom prst="rect">
                <a:avLst/>
              </a:prstGeom>
              <a:solidFill>
                <a:srgbClr val="FF0000"/>
              </a:solidFill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woPt" dir="t"/>
              </a:scene3d>
              <a:sp3d extrusionH="171450" contourW="12700" prstMaterial="matte">
                <a:extrusionClr>
                  <a:srgbClr val="FF0000"/>
                </a:extrusionClr>
                <a:contourClr>
                  <a:schemeClr val="tx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V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11 Rectángulo"/>
              <p:cNvSpPr/>
              <p:nvPr/>
            </p:nvSpPr>
            <p:spPr bwMode="auto">
              <a:xfrm>
                <a:off x="2400300" y="3962400"/>
                <a:ext cx="1739900" cy="1905000"/>
              </a:xfrm>
              <a:prstGeom prst="rect">
                <a:avLst/>
              </a:prstGeom>
              <a:solidFill>
                <a:srgbClr val="33CC33"/>
              </a:solidFill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woPt" dir="t"/>
              </a:scene3d>
              <a:sp3d extrusionH="234950" contourW="12700" prstMaterial="matte">
                <a:extrusionClr>
                  <a:srgbClr val="33CC33"/>
                </a:extrusionClr>
                <a:contourClr>
                  <a:schemeClr val="tx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V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1" name="20 CuadroTexto"/>
            <p:cNvSpPr txBox="1"/>
            <p:nvPr/>
          </p:nvSpPr>
          <p:spPr>
            <a:xfrm rot="19783785">
              <a:off x="4219817" y="3547530"/>
              <a:ext cx="612668" cy="221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1050" dirty="0" smtClean="0"/>
                <a:t>100 Kg</a:t>
              </a:r>
              <a:endParaRPr lang="es-VE" sz="1050" dirty="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7010400" cy="838200"/>
          </a:xfrm>
        </p:spPr>
        <p:txBody>
          <a:bodyPr/>
          <a:lstStyle/>
          <a:p>
            <a:r>
              <a:rPr lang="es-VE" dirty="0" smtClean="0"/>
              <a:t>PROBLEMAS DE OPTIMIZACIÓN</a:t>
            </a:r>
            <a:endParaRPr lang="es-VE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 bwMode="auto">
          <a:xfrm>
            <a:off x="1752600" y="1395413"/>
            <a:ext cx="7010400" cy="163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V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 función objetivo </a:t>
            </a:r>
            <a:r>
              <a:rPr kumimoji="0" lang="es-VE" sz="24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s-VE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l-GR" sz="24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</a:t>
            </a:r>
            <a:r>
              <a:rPr kumimoji="0" lang="es-V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calculable en tiempo </a:t>
            </a:r>
            <a:r>
              <a:rPr kumimoji="0" lang="es-V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polinomial</a:t>
            </a:r>
            <a:r>
              <a:rPr kumimoji="0" lang="es-V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que asigna un numero real no-negativo a cada par (</a:t>
            </a:r>
            <a:r>
              <a:rPr kumimoji="0" lang="es-VE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s-V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s-VE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s-V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 Donde </a:t>
            </a:r>
            <a:r>
              <a:rPr kumimoji="0" lang="es-VE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s-V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 una solución factible.</a:t>
            </a:r>
            <a:endParaRPr kumimoji="0" lang="es-VE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4474" y="2955925"/>
            <a:ext cx="1876425" cy="145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7 Grupo"/>
          <p:cNvGrpSpPr/>
          <p:nvPr/>
        </p:nvGrpSpPr>
        <p:grpSpPr>
          <a:xfrm>
            <a:off x="8167299" y="5168282"/>
            <a:ext cx="411514" cy="562800"/>
            <a:chOff x="6643299" y="5244482"/>
            <a:chExt cx="411514" cy="562800"/>
          </a:xfrm>
        </p:grpSpPr>
        <p:sp>
          <p:nvSpPr>
            <p:cNvPr id="9" name="8 Rectángulo"/>
            <p:cNvSpPr/>
            <p:nvPr/>
          </p:nvSpPr>
          <p:spPr bwMode="auto">
            <a:xfrm>
              <a:off x="6643299" y="5493350"/>
              <a:ext cx="406399" cy="313932"/>
            </a:xfrm>
            <a:prstGeom prst="rect">
              <a:avLst/>
            </a:prstGeom>
            <a:solidFill>
              <a:srgbClr val="FFC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90500" contourW="12700" prstMaterial="matte">
              <a:extrusionClr>
                <a:srgbClr val="FFC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9 Rectángulo"/>
            <p:cNvSpPr/>
            <p:nvPr/>
          </p:nvSpPr>
          <p:spPr bwMode="auto">
            <a:xfrm>
              <a:off x="6643333" y="5244482"/>
              <a:ext cx="411480" cy="313932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317500" contourW="12700" prstMaterial="matte">
              <a:extrusionClr>
                <a:srgbClr val="FF0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10 Rectángulo"/>
          <p:cNvSpPr/>
          <p:nvPr/>
        </p:nvSpPr>
        <p:spPr bwMode="auto">
          <a:xfrm>
            <a:off x="5245887" y="5171432"/>
            <a:ext cx="402336" cy="313932"/>
          </a:xfrm>
          <a:prstGeom prst="rect">
            <a:avLst/>
          </a:prstGeom>
          <a:solidFill>
            <a:srgbClr val="33CC3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woPt" dir="t"/>
          </a:scene3d>
          <a:sp3d extrusionH="508000" contourW="12700" prstMaterial="matte">
            <a:extrusionClr>
              <a:srgbClr val="33CC33"/>
            </a:extrusionClr>
            <a:contourClr>
              <a:schemeClr val="tx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2" name="11 Grupo"/>
          <p:cNvGrpSpPr/>
          <p:nvPr/>
        </p:nvGrpSpPr>
        <p:grpSpPr>
          <a:xfrm>
            <a:off x="6227826" y="5334312"/>
            <a:ext cx="420624" cy="410668"/>
            <a:chOff x="4741926" y="5270812"/>
            <a:chExt cx="420624" cy="410668"/>
          </a:xfrm>
        </p:grpSpPr>
        <p:sp>
          <p:nvSpPr>
            <p:cNvPr id="13" name="12 Rectángulo"/>
            <p:cNvSpPr/>
            <p:nvPr/>
          </p:nvSpPr>
          <p:spPr bwMode="auto">
            <a:xfrm>
              <a:off x="4752915" y="5367548"/>
              <a:ext cx="406399" cy="313932"/>
            </a:xfrm>
            <a:prstGeom prst="rect">
              <a:avLst/>
            </a:prstGeom>
            <a:solidFill>
              <a:srgbClr val="FFC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90500" contourW="12700" prstMaterial="matte">
              <a:extrusionClr>
                <a:srgbClr val="FFC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13 Rectángulo"/>
            <p:cNvSpPr/>
            <p:nvPr/>
          </p:nvSpPr>
          <p:spPr bwMode="auto">
            <a:xfrm>
              <a:off x="4741926" y="5270812"/>
              <a:ext cx="420624" cy="313932"/>
            </a:xfrm>
            <a:prstGeom prst="rect">
              <a:avLst/>
            </a:prstGeom>
            <a:solidFill>
              <a:srgbClr val="0070C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11760" contourW="12700" prstMaterial="matte">
              <a:extrusionClr>
                <a:srgbClr val="0070C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7205725" y="5232712"/>
            <a:ext cx="420624" cy="401902"/>
            <a:chOff x="4780025" y="4458012"/>
            <a:chExt cx="420624" cy="401902"/>
          </a:xfrm>
        </p:grpSpPr>
        <p:sp>
          <p:nvSpPr>
            <p:cNvPr id="16" name="15 Rectángulo"/>
            <p:cNvSpPr/>
            <p:nvPr/>
          </p:nvSpPr>
          <p:spPr bwMode="auto">
            <a:xfrm>
              <a:off x="4789133" y="4545982"/>
              <a:ext cx="402336" cy="313932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317500" contourW="12700" prstMaterial="matte">
              <a:extrusionClr>
                <a:srgbClr val="FF0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16 Rectángulo"/>
            <p:cNvSpPr/>
            <p:nvPr/>
          </p:nvSpPr>
          <p:spPr bwMode="auto">
            <a:xfrm>
              <a:off x="4780025" y="4458012"/>
              <a:ext cx="420624" cy="313932"/>
            </a:xfrm>
            <a:prstGeom prst="rect">
              <a:avLst/>
            </a:prstGeom>
            <a:solidFill>
              <a:srgbClr val="0070C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11760" contourW="12700" prstMaterial="matte">
              <a:extrusionClr>
                <a:srgbClr val="0070C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" name="17 Grupo"/>
          <p:cNvGrpSpPr/>
          <p:nvPr/>
        </p:nvGrpSpPr>
        <p:grpSpPr>
          <a:xfrm>
            <a:off x="2032000" y="4927600"/>
            <a:ext cx="2247900" cy="1308100"/>
            <a:chOff x="2057400" y="1257300"/>
            <a:chExt cx="6400800" cy="4724400"/>
          </a:xfrm>
        </p:grpSpPr>
        <p:sp>
          <p:nvSpPr>
            <p:cNvPr id="19" name="18 Rectángulo"/>
            <p:cNvSpPr/>
            <p:nvPr/>
          </p:nvSpPr>
          <p:spPr bwMode="auto">
            <a:xfrm>
              <a:off x="4419600" y="2413000"/>
              <a:ext cx="1739900" cy="1905000"/>
            </a:xfrm>
            <a:prstGeom prst="rect">
              <a:avLst/>
            </a:prstGeom>
            <a:solidFill>
              <a:srgbClr val="CC66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balanced" dir="t"/>
            </a:scene3d>
            <a:sp3d prstMaterial="metal">
              <a:bevelT w="0" h="463550" prst="softRound"/>
              <a:extrusionClr>
                <a:schemeClr val="tx1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19 Rectángulo"/>
            <p:cNvSpPr/>
            <p:nvPr/>
          </p:nvSpPr>
          <p:spPr bwMode="auto">
            <a:xfrm>
              <a:off x="2057400" y="1257300"/>
              <a:ext cx="1739900" cy="1905000"/>
            </a:xfrm>
            <a:prstGeom prst="rect">
              <a:avLst/>
            </a:prstGeom>
            <a:solidFill>
              <a:srgbClr val="FFC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65100" contourW="12700" prstMaterial="matte">
              <a:extrusionClr>
                <a:srgbClr val="FFC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20 Rectángulo"/>
            <p:cNvSpPr/>
            <p:nvPr/>
          </p:nvSpPr>
          <p:spPr bwMode="auto">
            <a:xfrm>
              <a:off x="6540500" y="1282700"/>
              <a:ext cx="1739900" cy="1905000"/>
            </a:xfrm>
            <a:prstGeom prst="rect">
              <a:avLst/>
            </a:prstGeom>
            <a:solidFill>
              <a:srgbClr val="0070C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58750" contourW="12700" prstMaterial="matte">
              <a:extrusionClr>
                <a:srgbClr val="0070C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21 Rectángulo"/>
            <p:cNvSpPr/>
            <p:nvPr/>
          </p:nvSpPr>
          <p:spPr bwMode="auto">
            <a:xfrm>
              <a:off x="6718300" y="4076700"/>
              <a:ext cx="1739900" cy="1905000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71450" contourW="12700" prstMaterial="matte">
              <a:extrusionClr>
                <a:srgbClr val="FF0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22 Rectángulo"/>
            <p:cNvSpPr/>
            <p:nvPr/>
          </p:nvSpPr>
          <p:spPr bwMode="auto">
            <a:xfrm>
              <a:off x="2400300" y="3962400"/>
              <a:ext cx="1739900" cy="1905000"/>
            </a:xfrm>
            <a:prstGeom prst="rect">
              <a:avLst/>
            </a:prstGeom>
            <a:solidFill>
              <a:srgbClr val="33CC33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234950" contourW="12700" prstMaterial="matte">
              <a:extrusionClr>
                <a:srgbClr val="33CC33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23 CuadroTexto"/>
          <p:cNvSpPr txBox="1"/>
          <p:nvPr/>
        </p:nvSpPr>
        <p:spPr>
          <a:xfrm>
            <a:off x="5043339" y="5929941"/>
            <a:ext cx="76174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400 $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6077560" y="5927064"/>
            <a:ext cx="76174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280 $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7078234" y="5927064"/>
            <a:ext cx="76174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450 $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7992634" y="5927064"/>
            <a:ext cx="76174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530 $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7010400" cy="838200"/>
          </a:xfrm>
        </p:spPr>
        <p:txBody>
          <a:bodyPr/>
          <a:lstStyle/>
          <a:p>
            <a:r>
              <a:rPr lang="es-VE" dirty="0" smtClean="0"/>
              <a:t>PROBLEMAS DE OPTIMIZACIÓN</a:t>
            </a:r>
            <a:endParaRPr lang="es-VE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 bwMode="auto">
          <a:xfrm>
            <a:off x="1752600" y="1395413"/>
            <a:ext cx="7010400" cy="163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s-V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</a:t>
            </a:r>
            <a:r>
              <a:rPr kumimoji="0" lang="es-VE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solución optima para una instancia de un problema de minimización (maximización) es una solución factible que obtiene el valor más peque</a:t>
            </a:r>
            <a:r>
              <a:rPr kumimoji="0" lang="es-E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ño</a:t>
            </a:r>
            <a:r>
              <a:rPr kumimoji="0" lang="es-E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(grande) de la función objetivo.</a:t>
            </a:r>
            <a:endParaRPr kumimoji="0" lang="es-VE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7 Grupo"/>
          <p:cNvGrpSpPr/>
          <p:nvPr/>
        </p:nvGrpSpPr>
        <p:grpSpPr>
          <a:xfrm>
            <a:off x="5805099" y="5333382"/>
            <a:ext cx="406399" cy="562800"/>
            <a:chOff x="6643299" y="5244482"/>
            <a:chExt cx="406399" cy="562800"/>
          </a:xfrm>
        </p:grpSpPr>
        <p:sp>
          <p:nvSpPr>
            <p:cNvPr id="9" name="8 Rectángulo"/>
            <p:cNvSpPr/>
            <p:nvPr/>
          </p:nvSpPr>
          <p:spPr bwMode="auto">
            <a:xfrm>
              <a:off x="6643299" y="5493350"/>
              <a:ext cx="406399" cy="313932"/>
            </a:xfrm>
            <a:prstGeom prst="rect">
              <a:avLst/>
            </a:prstGeom>
            <a:solidFill>
              <a:srgbClr val="FFC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90500" contourW="12700" prstMaterial="matte">
              <a:extrusionClr>
                <a:srgbClr val="FFC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9 Rectángulo"/>
            <p:cNvSpPr/>
            <p:nvPr/>
          </p:nvSpPr>
          <p:spPr bwMode="auto">
            <a:xfrm>
              <a:off x="6643333" y="5244482"/>
              <a:ext cx="402336" cy="313932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317500" contourW="12700" prstMaterial="matte">
              <a:extrusionClr>
                <a:srgbClr val="FF0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17 Grupo"/>
          <p:cNvGrpSpPr/>
          <p:nvPr/>
        </p:nvGrpSpPr>
        <p:grpSpPr>
          <a:xfrm>
            <a:off x="2345190" y="3468059"/>
            <a:ext cx="2247900" cy="1308100"/>
            <a:chOff x="2057400" y="1257300"/>
            <a:chExt cx="6400800" cy="4724400"/>
          </a:xfrm>
        </p:grpSpPr>
        <p:sp>
          <p:nvSpPr>
            <p:cNvPr id="19" name="18 Rectángulo"/>
            <p:cNvSpPr/>
            <p:nvPr/>
          </p:nvSpPr>
          <p:spPr bwMode="auto">
            <a:xfrm>
              <a:off x="4419600" y="2413000"/>
              <a:ext cx="1739900" cy="1905000"/>
            </a:xfrm>
            <a:prstGeom prst="rect">
              <a:avLst/>
            </a:prstGeom>
            <a:solidFill>
              <a:srgbClr val="CC66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balanced" dir="t"/>
            </a:scene3d>
            <a:sp3d prstMaterial="metal">
              <a:bevelT w="0" h="463550" prst="softRound"/>
              <a:extrusionClr>
                <a:schemeClr val="tx1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19 Rectángulo"/>
            <p:cNvSpPr/>
            <p:nvPr/>
          </p:nvSpPr>
          <p:spPr bwMode="auto">
            <a:xfrm>
              <a:off x="2057400" y="1257300"/>
              <a:ext cx="1739900" cy="1905000"/>
            </a:xfrm>
            <a:prstGeom prst="rect">
              <a:avLst/>
            </a:prstGeom>
            <a:solidFill>
              <a:srgbClr val="FFC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65100" contourW="12700" prstMaterial="matte">
              <a:extrusionClr>
                <a:srgbClr val="FFC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20 Rectángulo"/>
            <p:cNvSpPr/>
            <p:nvPr/>
          </p:nvSpPr>
          <p:spPr bwMode="auto">
            <a:xfrm>
              <a:off x="6540500" y="1282700"/>
              <a:ext cx="1739900" cy="1905000"/>
            </a:xfrm>
            <a:prstGeom prst="rect">
              <a:avLst/>
            </a:prstGeom>
            <a:solidFill>
              <a:srgbClr val="0070C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58750" contourW="12700" prstMaterial="matte">
              <a:extrusionClr>
                <a:srgbClr val="0070C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21 Rectángulo"/>
            <p:cNvSpPr/>
            <p:nvPr/>
          </p:nvSpPr>
          <p:spPr bwMode="auto">
            <a:xfrm>
              <a:off x="6718300" y="4076700"/>
              <a:ext cx="1739900" cy="1905000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171450" contourW="12700" prstMaterial="matte">
              <a:extrusionClr>
                <a:srgbClr val="FF0000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22 Rectángulo"/>
            <p:cNvSpPr/>
            <p:nvPr/>
          </p:nvSpPr>
          <p:spPr bwMode="auto">
            <a:xfrm>
              <a:off x="2400300" y="3962400"/>
              <a:ext cx="1739900" cy="1905000"/>
            </a:xfrm>
            <a:prstGeom prst="rect">
              <a:avLst/>
            </a:prstGeom>
            <a:solidFill>
              <a:srgbClr val="33CC33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woPt" dir="t"/>
            </a:scene3d>
            <a:sp3d extrusionH="234950" contourW="12700" prstMaterial="matte">
              <a:extrusionClr>
                <a:srgbClr val="33CC33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V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7" name="26 CuadroTexto"/>
          <p:cNvSpPr txBox="1"/>
          <p:nvPr/>
        </p:nvSpPr>
        <p:spPr>
          <a:xfrm>
            <a:off x="5630434" y="6092164"/>
            <a:ext cx="76174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530 $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4051300" y="5689600"/>
            <a:ext cx="133241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OPT</a:t>
            </a:r>
            <a:r>
              <a:rPr lang="es-ES" b="1" i="1" dirty="0" smtClean="0"/>
              <a:t>(I</a:t>
            </a:r>
            <a:r>
              <a:rPr lang="es-ES" dirty="0" smtClean="0"/>
              <a:t>)     =</a:t>
            </a:r>
            <a:endParaRPr lang="es-V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7925" y="3384550"/>
            <a:ext cx="351673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001460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30001460</Template>
  <TotalTime>707</TotalTime>
  <Words>1125</Words>
  <Application>Microsoft Office PowerPoint</Application>
  <PresentationFormat>Presentación en pantalla (4:3)</PresentationFormat>
  <Paragraphs>165</Paragraphs>
  <Slides>29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30001460</vt:lpstr>
      <vt:lpstr>ALGORITMOS APROXIMADOS</vt:lpstr>
      <vt:lpstr>AGENDA</vt:lpstr>
      <vt:lpstr>EL PROBLEMA DE LA MOCHILA</vt:lpstr>
      <vt:lpstr>EL PROBLEMA DE LA MOCHILA</vt:lpstr>
      <vt:lpstr>PROBLEMAS DE OPTIMIZACIÓN</vt:lpstr>
      <vt:lpstr>PROBLEMAS DE OPTIMIZACIÓN</vt:lpstr>
      <vt:lpstr>PROBLEMAS DE OPTIMIZACIÓN</vt:lpstr>
      <vt:lpstr>PROBLEMAS DE OPTIMIZACIÓN</vt:lpstr>
      <vt:lpstr>PROBLEMAS DE OPTIMIZACIÓN</vt:lpstr>
      <vt:lpstr>ALGORITMOS APROXIMADOS</vt:lpstr>
      <vt:lpstr>LA MOCHILA 0-1 (APROXIMADO)</vt:lpstr>
      <vt:lpstr>LA MOCHILA 0-1 (APROXIMADO)</vt:lpstr>
      <vt:lpstr>LA MOCHILA 0-1 (APROXIMADO)</vt:lpstr>
      <vt:lpstr>LA MOCHILA 0-1 (APROXIMADO)</vt:lpstr>
      <vt:lpstr>LA MOCHILA 0-1 (APROXIMADO)</vt:lpstr>
      <vt:lpstr>LA MOCHILA 0-1 (APROXIMADO)</vt:lpstr>
      <vt:lpstr>LA MOCHILA 0-1 (APROXIMADO)</vt:lpstr>
      <vt:lpstr>LLENADO DE CAJAS</vt:lpstr>
      <vt:lpstr>LLENADO DE CAJAS</vt:lpstr>
      <vt:lpstr>LLENADO DE CAJAS (APROXIMADO)</vt:lpstr>
      <vt:lpstr>LLENADO DE CAJAS (APROXIMADO)</vt:lpstr>
      <vt:lpstr>LLENADO DE CAJAS (APROXIMADO)</vt:lpstr>
      <vt:lpstr>Diapositiva 23</vt:lpstr>
      <vt:lpstr>LLENADO DE CAJAS (APROXIMADO)</vt:lpstr>
      <vt:lpstr>LLENADO DE CAJAS (APROXIMADO)</vt:lpstr>
      <vt:lpstr>LLENADO DE CAJAS (APROXIMADO)</vt:lpstr>
      <vt:lpstr>LLENADO DE CAJAS (APROXIMADO)</vt:lpstr>
      <vt:lpstr>LLENADO DE CAJAS (APROXIMADO)</vt:lpstr>
      <vt:lpstr>¿?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Setting</dc:title>
  <dc:creator>Aileen</dc:creator>
  <cp:lastModifiedBy>Aileen</cp:lastModifiedBy>
  <cp:revision>148</cp:revision>
  <dcterms:created xsi:type="dcterms:W3CDTF">2009-11-29T20:09:36Z</dcterms:created>
  <dcterms:modified xsi:type="dcterms:W3CDTF">2009-12-02T19:54:32Z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TC300014601033</vt:lpwstr>
  </property>
</Properties>
</file>