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66" r:id="rId4"/>
    <p:sldId id="268" r:id="rId5"/>
    <p:sldId id="269" r:id="rId6"/>
    <p:sldId id="271" r:id="rId7"/>
    <p:sldId id="272" r:id="rId8"/>
    <p:sldId id="273" r:id="rId9"/>
    <p:sldId id="274" r:id="rId10"/>
    <p:sldId id="275" r:id="rId11"/>
    <p:sldId id="276" r:id="rId12"/>
    <p:sldId id="277" r:id="rId13"/>
    <p:sldId id="278" r:id="rId14"/>
    <p:sldId id="280" r:id="rId15"/>
    <p:sldId id="282" r:id="rId16"/>
    <p:sldId id="281" r:id="rId17"/>
    <p:sldId id="283" r:id="rId18"/>
    <p:sldId id="284" r:id="rId19"/>
    <p:sldId id="285" r:id="rId20"/>
    <p:sldId id="286" r:id="rId21"/>
    <p:sldId id="287" r:id="rId22"/>
    <p:sldId id="270"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8TDAMIbXxcasJGIf8j/pY5jhb8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31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475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19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0262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336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104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284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996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6177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93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31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1507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22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4822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26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1563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1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12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9092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99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1"/>
        <p:cNvGrpSpPr/>
        <p:nvPr/>
      </p:nvGrpSpPr>
      <p:grpSpPr>
        <a:xfrm>
          <a:off x="0" y="0"/>
          <a:ext cx="0" cy="0"/>
          <a:chOff x="0" y="0"/>
          <a:chExt cx="0" cy="0"/>
        </a:xfrm>
      </p:grpSpPr>
      <p:sp>
        <p:nvSpPr>
          <p:cNvPr id="12" name="Google Shape;1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1792288" y="612775"/>
            <a:ext cx="5486400" cy="4114800"/>
          </a:xfrm>
          <a:prstGeom prst="rect">
            <a:avLst/>
          </a:prstGeom>
          <a:noFill/>
          <a:ln>
            <a:noFill/>
          </a:ln>
        </p:spPr>
      </p:sp>
      <p:sp>
        <p:nvSpPr>
          <p:cNvPr id="64" name="Google Shape;64;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828600" y="1517"/>
            <a:ext cx="4932040" cy="6857581"/>
          </a:xfrm>
          <a:prstGeom prst="rect">
            <a:avLst/>
          </a:prstGeom>
          <a:noFill/>
          <a:ln>
            <a:noFill/>
          </a:ln>
        </p:spPr>
      </p:pic>
      <p:sp>
        <p:nvSpPr>
          <p:cNvPr id="85" name="Google Shape;85;p1"/>
          <p:cNvSpPr txBox="1"/>
          <p:nvPr/>
        </p:nvSpPr>
        <p:spPr>
          <a:xfrm>
            <a:off x="4364865" y="1919744"/>
            <a:ext cx="4464496" cy="4401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FACULTAD DE CIENCIAS NATURALES Y EXACTAS</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DEPARTAMENTO DE CIENCIAS DE LA COMPUTACIÓN</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MX" b="1" dirty="0" smtClean="0">
                <a:solidFill>
                  <a:schemeClr val="dk1"/>
                </a:solidFill>
                <a:latin typeface="Calibri"/>
                <a:ea typeface="Calibri"/>
                <a:cs typeface="Calibri"/>
                <a:sym typeface="Calibri"/>
              </a:rPr>
              <a:t>PRUEBA DE SUFICIENCIA DE INGENIERÍA DE SOFTWARE</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b="1" dirty="0" smtClean="0">
                <a:solidFill>
                  <a:schemeClr val="dk1"/>
                </a:solidFill>
                <a:latin typeface="Calibri"/>
                <a:ea typeface="Calibri"/>
                <a:cs typeface="Calibri"/>
                <a:sym typeface="Calibri"/>
              </a:rPr>
              <a:t>TERCER</a:t>
            </a:r>
            <a:r>
              <a:rPr lang="es-ES" sz="1400" b="1" i="0" u="none" strike="noStrike" cap="none" dirty="0" smtClean="0">
                <a:solidFill>
                  <a:schemeClr val="dk1"/>
                </a:solidFill>
                <a:latin typeface="Calibri"/>
                <a:ea typeface="Calibri"/>
                <a:cs typeface="Calibri"/>
                <a:sym typeface="Calibri"/>
              </a:rPr>
              <a:t> </a:t>
            </a:r>
            <a:r>
              <a:rPr lang="es-ES" sz="1400" b="1" i="0" u="none" strike="noStrike" cap="none" dirty="0">
                <a:solidFill>
                  <a:schemeClr val="dk1"/>
                </a:solidFill>
                <a:latin typeface="Calibri"/>
                <a:ea typeface="Calibri"/>
                <a:cs typeface="Calibri"/>
                <a:sym typeface="Calibri"/>
              </a:rPr>
              <a:t>AÑO DE LICENCIATURA EN CIENCIA DE LA COMPUTACIÓN</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Título del trabajo</a:t>
            </a:r>
            <a:endParaRPr sz="1400" b="0" i="0" u="none" strike="noStrike" cap="none" dirty="0">
              <a:solidFill>
                <a:schemeClr val="dk1"/>
              </a:solidFill>
              <a:latin typeface="Calibri"/>
              <a:ea typeface="Calibri"/>
              <a:cs typeface="Calibri"/>
              <a:sym typeface="Calibri"/>
            </a:endParaRPr>
          </a:p>
          <a:p>
            <a:pPr lvl="0" algn="ctr"/>
            <a:r>
              <a:rPr lang="es-MX" dirty="0"/>
              <a:t>Recaudadora de </a:t>
            </a:r>
            <a:r>
              <a:rPr lang="es-ES" dirty="0" smtClean="0"/>
              <a:t>impuestos</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Autor</a:t>
            </a:r>
            <a:r>
              <a:rPr lang="es-ES" sz="1400" dirty="0">
                <a:solidFill>
                  <a:schemeClr val="dk1"/>
                </a:solidFill>
                <a:latin typeface="Calibri"/>
                <a:ea typeface="Calibri"/>
                <a:cs typeface="Calibri"/>
                <a:sym typeface="Calibri"/>
              </a:rPr>
              <a:t>: Alejandro Fonseca Cuza</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a:t>
            </a:r>
            <a:r>
              <a:rPr lang="es-ES"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dirty="0">
                <a:solidFill>
                  <a:schemeClr val="dk1"/>
                </a:solidFill>
                <a:latin typeface="Calibri"/>
                <a:ea typeface="Calibri"/>
                <a:cs typeface="Calibri"/>
                <a:sym typeface="Calibri"/>
              </a:rPr>
              <a:t>Diciembre de </a:t>
            </a:r>
            <a:r>
              <a:rPr lang="es-ES" sz="1400" b="1" dirty="0" smtClean="0">
                <a:solidFill>
                  <a:schemeClr val="dk1"/>
                </a:solidFill>
                <a:latin typeface="Calibri"/>
                <a:ea typeface="Calibri"/>
                <a:cs typeface="Calibri"/>
                <a:sym typeface="Calibri"/>
              </a:rPr>
              <a:t>2023</a:t>
            </a:r>
          </a:p>
          <a:p>
            <a:pPr marL="0" marR="0" lvl="0" indent="0" algn="ctr" rtl="0">
              <a:spcBef>
                <a:spcPts val="0"/>
              </a:spcBef>
              <a:spcAft>
                <a:spcPts val="0"/>
              </a:spcAft>
              <a:buNone/>
            </a:pPr>
            <a:r>
              <a:rPr lang="es-ES" b="1" dirty="0" smtClean="0">
                <a:solidFill>
                  <a:schemeClr val="dk1"/>
                </a:solidFill>
                <a:latin typeface="Calibri"/>
                <a:ea typeface="Calibri"/>
                <a:cs typeface="Calibri"/>
                <a:sym typeface="Calibri"/>
              </a:rPr>
              <a:t>Santiago de Cuba</a:t>
            </a:r>
          </a:p>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p:pic>
        <p:nvPicPr>
          <p:cNvPr id="86" name="Google Shape;86;p1"/>
          <p:cNvPicPr preferRelativeResize="0"/>
          <p:nvPr/>
        </p:nvPicPr>
        <p:blipFill rotWithShape="1">
          <a:blip r:embed="rId4">
            <a:alphaModFix/>
          </a:blip>
          <a:srcRect/>
          <a:stretch/>
        </p:blipFill>
        <p:spPr>
          <a:xfrm>
            <a:off x="5162013" y="620688"/>
            <a:ext cx="2870200" cy="92837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264229" y="-137005"/>
            <a:ext cx="7646125" cy="1143000"/>
          </a:xfrm>
          <a:prstGeom prst="rect">
            <a:avLst/>
          </a:prstGeom>
          <a:noFill/>
          <a:ln>
            <a:noFill/>
          </a:ln>
        </p:spPr>
        <p:txBody>
          <a:bodyPr spcFirstLastPara="1" wrap="square" lIns="91425" tIns="45700" rIns="91425" bIns="45700" anchor="ctr" anchorCtr="0">
            <a:normAutofit/>
          </a:bodyPr>
          <a:lstStyle/>
          <a:p>
            <a:r>
              <a:rPr lang="es-MX" sz="3200" b="1" dirty="0">
                <a:solidFill>
                  <a:schemeClr val="bg1"/>
                </a:solidFill>
              </a:rPr>
              <a:t>Herramientas utilizadas</a:t>
            </a:r>
            <a:endParaRPr lang="es-MX" sz="3200" dirty="0">
              <a:solidFill>
                <a:schemeClr val="bg1"/>
              </a:solidFill>
            </a:endParaRP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359" y="1302054"/>
            <a:ext cx="2143125" cy="2143125"/>
          </a:xfrm>
          <a:prstGeom prst="rect">
            <a:avLst/>
          </a:prstGeom>
        </p:spPr>
      </p:pic>
      <p:pic>
        <p:nvPicPr>
          <p:cNvPr id="3" name="Imagen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8550" y="1643083"/>
            <a:ext cx="2914650" cy="1571625"/>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401" y="4478845"/>
            <a:ext cx="2981325" cy="1533525"/>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7010" y="4241060"/>
            <a:ext cx="2143125" cy="2143125"/>
          </a:xfrm>
          <a:prstGeom prst="rect">
            <a:avLst/>
          </a:prstGeom>
        </p:spPr>
      </p:pic>
      <p:sp>
        <p:nvSpPr>
          <p:cNvPr id="8" name="CuadroTexto 7"/>
          <p:cNvSpPr txBox="1"/>
          <p:nvPr/>
        </p:nvSpPr>
        <p:spPr>
          <a:xfrm>
            <a:off x="1654629" y="1302054"/>
            <a:ext cx="901147" cy="307777"/>
          </a:xfrm>
          <a:prstGeom prst="rect">
            <a:avLst/>
          </a:prstGeom>
          <a:noFill/>
        </p:spPr>
        <p:txBody>
          <a:bodyPr wrap="square" rtlCol="0">
            <a:spAutoFit/>
          </a:bodyPr>
          <a:lstStyle/>
          <a:p>
            <a:r>
              <a:rPr lang="es-MX" dirty="0" smtClean="0"/>
              <a:t>Angular</a:t>
            </a:r>
            <a:endParaRPr lang="es-MX" dirty="0"/>
          </a:p>
        </p:txBody>
      </p:sp>
      <p:sp>
        <p:nvSpPr>
          <p:cNvPr id="9" name="CuadroTexto 8"/>
          <p:cNvSpPr txBox="1"/>
          <p:nvPr/>
        </p:nvSpPr>
        <p:spPr>
          <a:xfrm>
            <a:off x="6627222" y="1391879"/>
            <a:ext cx="482824" cy="307777"/>
          </a:xfrm>
          <a:prstGeom prst="rect">
            <a:avLst/>
          </a:prstGeom>
          <a:noFill/>
        </p:spPr>
        <p:txBody>
          <a:bodyPr wrap="none" rtlCol="0">
            <a:spAutoFit/>
          </a:bodyPr>
          <a:lstStyle/>
          <a:p>
            <a:r>
              <a:rPr lang="es-MX" i="1" dirty="0" smtClean="0"/>
              <a:t>php</a:t>
            </a:r>
            <a:endParaRPr lang="es-MX" i="1" dirty="0"/>
          </a:p>
        </p:txBody>
      </p:sp>
      <p:sp>
        <p:nvSpPr>
          <p:cNvPr id="10" name="CuadroTexto 9"/>
          <p:cNvSpPr txBox="1"/>
          <p:nvPr/>
        </p:nvSpPr>
        <p:spPr>
          <a:xfrm>
            <a:off x="1654629" y="4397829"/>
            <a:ext cx="782587" cy="523220"/>
          </a:xfrm>
          <a:prstGeom prst="rect">
            <a:avLst/>
          </a:prstGeom>
          <a:noFill/>
        </p:spPr>
        <p:txBody>
          <a:bodyPr wrap="none" rtlCol="0">
            <a:spAutoFit/>
          </a:bodyPr>
          <a:lstStyle/>
          <a:p>
            <a:r>
              <a:rPr lang="es-MX" dirty="0" smtClean="0"/>
              <a:t>MySQL</a:t>
            </a:r>
          </a:p>
          <a:p>
            <a:endParaRPr lang="es-MX" dirty="0"/>
          </a:p>
        </p:txBody>
      </p:sp>
      <p:sp>
        <p:nvSpPr>
          <p:cNvPr id="11" name="CuadroTexto 10"/>
          <p:cNvSpPr txBox="1"/>
          <p:nvPr/>
        </p:nvSpPr>
        <p:spPr>
          <a:xfrm>
            <a:off x="5949708" y="4046428"/>
            <a:ext cx="1489510" cy="307777"/>
          </a:xfrm>
          <a:prstGeom prst="rect">
            <a:avLst/>
          </a:prstGeom>
          <a:noFill/>
        </p:spPr>
        <p:txBody>
          <a:bodyPr wrap="none" rtlCol="0">
            <a:spAutoFit/>
          </a:bodyPr>
          <a:lstStyle/>
          <a:p>
            <a:r>
              <a:rPr lang="es-MX" dirty="0"/>
              <a:t>Visual Paradigm</a:t>
            </a:r>
            <a:endParaRPr lang="es-MX" dirty="0"/>
          </a:p>
        </p:txBody>
      </p:sp>
    </p:spTree>
    <p:extLst>
      <p:ext uri="{BB962C8B-B14F-4D97-AF65-F5344CB8AC3E}">
        <p14:creationId xmlns:p14="http://schemas.microsoft.com/office/powerpoint/2010/main" val="2118697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264229" y="-137005"/>
            <a:ext cx="7646125" cy="1143000"/>
          </a:xfrm>
          <a:prstGeom prst="rect">
            <a:avLst/>
          </a:prstGeom>
          <a:noFill/>
          <a:ln>
            <a:noFill/>
          </a:ln>
        </p:spPr>
        <p:txBody>
          <a:bodyPr spcFirstLastPara="1" wrap="square" lIns="91425" tIns="45700" rIns="91425" bIns="45700" anchor="ctr" anchorCtr="0">
            <a:normAutofit/>
          </a:bodyPr>
          <a:lstStyle/>
          <a:p>
            <a:pPr marL="114300">
              <a:lnSpc>
                <a:spcPct val="150000"/>
              </a:lnSpc>
            </a:pPr>
            <a:r>
              <a:rPr lang="es-MX" sz="3200" b="1" dirty="0">
                <a:solidFill>
                  <a:schemeClr val="bg1"/>
                </a:solidFill>
              </a:rPr>
              <a:t>Metodología Aplicada </a:t>
            </a:r>
            <a:endParaRPr lang="es-MX" sz="3200" dirty="0">
              <a:solidFill>
                <a:schemeClr val="bg1"/>
              </a:solidFill>
            </a:endParaRPr>
          </a:p>
        </p:txBody>
      </p:sp>
      <p:sp>
        <p:nvSpPr>
          <p:cNvPr id="93" name="Google Shape;93;p2"/>
          <p:cNvSpPr txBox="1">
            <a:spLocks noGrp="1"/>
          </p:cNvSpPr>
          <p:nvPr>
            <p:ph type="body" idx="1"/>
          </p:nvPr>
        </p:nvSpPr>
        <p:spPr>
          <a:xfrm>
            <a:off x="79411" y="1050067"/>
            <a:ext cx="9064589" cy="5334118"/>
          </a:xfrm>
          <a:prstGeom prst="rect">
            <a:avLst/>
          </a:prstGeom>
          <a:noFill/>
          <a:ln>
            <a:noFill/>
          </a:ln>
        </p:spPr>
        <p:txBody>
          <a:bodyPr spcFirstLastPara="1" wrap="square" lIns="91425" tIns="45700" rIns="91425" bIns="45700" anchor="t" anchorCtr="0">
            <a:normAutofit/>
          </a:bodyPr>
          <a:lstStyle/>
          <a:p>
            <a:pPr marL="114300" indent="0">
              <a:lnSpc>
                <a:spcPct val="150000"/>
              </a:lnSpc>
              <a:buNone/>
            </a:pPr>
            <a:r>
              <a:rPr lang="es-MX" sz="1600" dirty="0" smtClean="0">
                <a:latin typeface="+mn-lt"/>
              </a:rPr>
              <a:t>Para </a:t>
            </a:r>
            <a:r>
              <a:rPr lang="es-MX" sz="1600" dirty="0">
                <a:latin typeface="+mn-lt"/>
              </a:rPr>
              <a:t>este proyecto se utilizó la metodología de software tradicional Rup ya que es la que se ha venido estudiando en la asignatura de Ingeniería de Software y entre sus principales características de este se encuentra.</a:t>
            </a:r>
          </a:p>
          <a:p>
            <a:pPr marL="114300" indent="0">
              <a:lnSpc>
                <a:spcPct val="150000"/>
              </a:lnSpc>
              <a:buNone/>
            </a:pPr>
            <a:r>
              <a:rPr lang="es-MX" sz="1600" dirty="0">
                <a:latin typeface="+mn-lt"/>
              </a:rPr>
              <a:t>-  Se siguió</a:t>
            </a:r>
            <a:r>
              <a:rPr lang="es-ES" sz="1600" dirty="0">
                <a:latin typeface="+mn-lt"/>
              </a:rPr>
              <a:t> estrictamente un plan </a:t>
            </a:r>
            <a:endParaRPr lang="es-MX" sz="1600" dirty="0">
              <a:latin typeface="+mn-lt"/>
            </a:endParaRPr>
          </a:p>
          <a:p>
            <a:pPr marL="114300" indent="0">
              <a:lnSpc>
                <a:spcPct val="150000"/>
              </a:lnSpc>
              <a:buNone/>
            </a:pPr>
            <a:r>
              <a:rPr lang="es-MX" sz="1600" dirty="0">
                <a:latin typeface="+mn-lt"/>
              </a:rPr>
              <a:t>-</a:t>
            </a:r>
            <a:r>
              <a:rPr lang="es-ES" sz="1600" dirty="0">
                <a:latin typeface="+mn-lt"/>
              </a:rPr>
              <a:t> Se definió la arquitectura tempranamente en el proyecto</a:t>
            </a:r>
            <a:endParaRPr lang="es-MX" sz="1600" dirty="0">
              <a:latin typeface="+mn-lt"/>
            </a:endParaRPr>
          </a:p>
          <a:p>
            <a:pPr marL="114300" indent="0">
              <a:lnSpc>
                <a:spcPct val="150000"/>
              </a:lnSpc>
              <a:buNone/>
            </a:pPr>
            <a:r>
              <a:rPr lang="es-ES" sz="1600" dirty="0">
                <a:latin typeface="+mn-lt"/>
              </a:rPr>
              <a:t>-Énfasis en la definición del proceso: roles (actores), actividades (casos de uso) y artefactos (objetos).</a:t>
            </a:r>
            <a:endParaRPr lang="es-MX" sz="1600" dirty="0">
              <a:latin typeface="+mn-lt"/>
            </a:endParaRPr>
          </a:p>
          <a:p>
            <a:pPr marL="114300" indent="0">
              <a:lnSpc>
                <a:spcPct val="150000"/>
              </a:lnSpc>
              <a:buNone/>
            </a:pPr>
            <a:r>
              <a:rPr lang="es-ES" sz="1600" dirty="0">
                <a:latin typeface="+mn-lt"/>
              </a:rPr>
              <a:t>-Se espera que no ocurran cambios de gran impacto durante el proyecto.</a:t>
            </a:r>
            <a:endParaRPr lang="es-MX" sz="1600" dirty="0">
              <a:latin typeface="+mn-lt"/>
            </a:endParaRPr>
          </a:p>
          <a:p>
            <a:pPr marL="114300" indent="0">
              <a:lnSpc>
                <a:spcPct val="150000"/>
              </a:lnSpc>
              <a:buNone/>
            </a:pPr>
            <a:r>
              <a:rPr lang="es-ES" sz="1600" dirty="0">
                <a:latin typeface="+mn-lt"/>
              </a:rPr>
              <a:t>Aunque el desarrollo del software se realizó en un sprint de pequeña duración</a:t>
            </a:r>
            <a:endParaRPr lang="es-MX" sz="1600" dirty="0">
              <a:latin typeface="+mn-lt"/>
            </a:endParaRP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extLst>
      <p:ext uri="{BB962C8B-B14F-4D97-AF65-F5344CB8AC3E}">
        <p14:creationId xmlns:p14="http://schemas.microsoft.com/office/powerpoint/2010/main" val="3651576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264229" y="-137005"/>
            <a:ext cx="7646125" cy="1143000"/>
          </a:xfrm>
          <a:prstGeom prst="rect">
            <a:avLst/>
          </a:prstGeom>
          <a:noFill/>
          <a:ln>
            <a:noFill/>
          </a:ln>
        </p:spPr>
        <p:txBody>
          <a:bodyPr spcFirstLastPara="1" wrap="square" lIns="91425" tIns="45700" rIns="91425" bIns="45700" anchor="ctr" anchorCtr="0">
            <a:normAutofit/>
          </a:bodyPr>
          <a:lstStyle/>
          <a:p>
            <a:r>
              <a:rPr lang="es-MX" sz="3200" b="1" dirty="0">
                <a:solidFill>
                  <a:schemeClr val="bg1"/>
                </a:solidFill>
              </a:rPr>
              <a:t>Conclusiones del capítulo</a:t>
            </a:r>
            <a:endParaRPr lang="es-MX" sz="3200" dirty="0">
              <a:solidFill>
                <a:schemeClr val="bg1"/>
              </a:solidFill>
            </a:endParaRPr>
          </a:p>
        </p:txBody>
      </p:sp>
      <p:sp>
        <p:nvSpPr>
          <p:cNvPr id="93" name="Google Shape;93;p2"/>
          <p:cNvSpPr txBox="1">
            <a:spLocks noGrp="1"/>
          </p:cNvSpPr>
          <p:nvPr>
            <p:ph type="body" idx="1"/>
          </p:nvPr>
        </p:nvSpPr>
        <p:spPr>
          <a:xfrm>
            <a:off x="79411" y="1050067"/>
            <a:ext cx="9064589" cy="5334118"/>
          </a:xfrm>
          <a:prstGeom prst="rect">
            <a:avLst/>
          </a:prstGeom>
          <a:noFill/>
          <a:ln>
            <a:noFill/>
          </a:ln>
        </p:spPr>
        <p:txBody>
          <a:bodyPr spcFirstLastPara="1" wrap="square" lIns="91425" tIns="45700" rIns="91425" bIns="45700" anchor="t" anchorCtr="0">
            <a:normAutofit/>
          </a:bodyPr>
          <a:lstStyle/>
          <a:p>
            <a:pPr marL="114300" indent="0">
              <a:lnSpc>
                <a:spcPct val="150000"/>
              </a:lnSpc>
              <a:buNone/>
            </a:pPr>
            <a:r>
              <a:rPr lang="es-MX" sz="1800" dirty="0" smtClean="0"/>
              <a:t>El </a:t>
            </a:r>
            <a:r>
              <a:rPr lang="es-MX" sz="1800" dirty="0"/>
              <a:t>diseño y desarrollo de un sistema de gestión tributaria requiere la aplicación de principios y metodologías de ingeniería de software. Esto implica la identificación precisa de los requisitos del sistema, el modelado de datos adecuado y la implementación de funcionalidades que satisfagan las necesidades específicas de los usuarios finales.</a:t>
            </a: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extLst>
      <p:ext uri="{BB962C8B-B14F-4D97-AF65-F5344CB8AC3E}">
        <p14:creationId xmlns:p14="http://schemas.microsoft.com/office/powerpoint/2010/main" val="4156655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1976847" y="-137005"/>
            <a:ext cx="7933508" cy="1143000"/>
          </a:xfrm>
          <a:prstGeom prst="rect">
            <a:avLst/>
          </a:prstGeom>
          <a:noFill/>
          <a:ln>
            <a:noFill/>
          </a:ln>
        </p:spPr>
        <p:txBody>
          <a:bodyPr spcFirstLastPara="1" wrap="square" lIns="91425" tIns="45700" rIns="91425" bIns="45700" anchor="ctr" anchorCtr="0">
            <a:normAutofit/>
          </a:bodyPr>
          <a:lstStyle/>
          <a:p>
            <a:r>
              <a:rPr lang="es-MX" sz="2400" b="1" dirty="0">
                <a:solidFill>
                  <a:schemeClr val="bg1"/>
                </a:solidFill>
              </a:rPr>
              <a:t>Capítulo 2 </a:t>
            </a:r>
            <a:r>
              <a:rPr lang="es-ES" sz="2400" b="1" dirty="0">
                <a:solidFill>
                  <a:schemeClr val="bg1"/>
                </a:solidFill>
              </a:rPr>
              <a:t>“Desarrollo del Prototipo del Sistema”</a:t>
            </a:r>
            <a:endParaRPr lang="es-MX" sz="2400" dirty="0">
              <a:solidFill>
                <a:schemeClr val="bg1"/>
              </a:solidFill>
            </a:endParaRPr>
          </a:p>
        </p:txBody>
      </p:sp>
      <p:sp>
        <p:nvSpPr>
          <p:cNvPr id="93" name="Google Shape;93;p2"/>
          <p:cNvSpPr txBox="1">
            <a:spLocks noGrp="1"/>
          </p:cNvSpPr>
          <p:nvPr>
            <p:ph type="body" idx="1"/>
          </p:nvPr>
        </p:nvSpPr>
        <p:spPr>
          <a:xfrm>
            <a:off x="79411" y="1050067"/>
            <a:ext cx="9064589" cy="5334118"/>
          </a:xfrm>
          <a:prstGeom prst="rect">
            <a:avLst/>
          </a:prstGeom>
          <a:noFill/>
          <a:ln>
            <a:noFill/>
          </a:ln>
        </p:spPr>
        <p:txBody>
          <a:bodyPr spcFirstLastPara="1" wrap="square" lIns="91425" tIns="45700" rIns="91425" bIns="45700" anchor="t" anchorCtr="0">
            <a:normAutofit/>
          </a:bodyPr>
          <a:lstStyle/>
          <a:p>
            <a:pPr marL="114300" indent="0">
              <a:lnSpc>
                <a:spcPct val="150000"/>
              </a:lnSpc>
              <a:buNone/>
            </a:pPr>
            <a:r>
              <a:rPr lang="es-MX" sz="2800" b="1" dirty="0"/>
              <a:t>Introducción del capítulo</a:t>
            </a:r>
            <a:endParaRPr lang="es-MX" sz="2800" dirty="0"/>
          </a:p>
          <a:p>
            <a:pPr marL="114300" indent="0">
              <a:lnSpc>
                <a:spcPct val="150000"/>
              </a:lnSpc>
              <a:buNone/>
            </a:pPr>
            <a:r>
              <a:rPr lang="es-MX" sz="2000" dirty="0"/>
              <a:t>En este capítulo, se adentra en el proceso detallado de concepción, diseño, implementación y evaluación de un prototipo funcional del sistema en desarrollo. Desde la definición de requisitos hasta las pruebas realizadas a una versión inicial del sistema. Ofrece una visión integral de las etapas cruciales en el ciclo de vida del desarrollo de software.</a:t>
            </a: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extLst>
      <p:ext uri="{BB962C8B-B14F-4D97-AF65-F5344CB8AC3E}">
        <p14:creationId xmlns:p14="http://schemas.microsoft.com/office/powerpoint/2010/main" val="73731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1976847" y="-137005"/>
            <a:ext cx="7933508" cy="1143000"/>
          </a:xfrm>
          <a:prstGeom prst="rect">
            <a:avLst/>
          </a:prstGeom>
          <a:noFill/>
          <a:ln>
            <a:noFill/>
          </a:ln>
        </p:spPr>
        <p:txBody>
          <a:bodyPr spcFirstLastPara="1" wrap="square" lIns="91425" tIns="45700" rIns="91425" bIns="45700" anchor="ctr" anchorCtr="0">
            <a:normAutofit/>
          </a:bodyPr>
          <a:lstStyle/>
          <a:p>
            <a:r>
              <a:rPr lang="es-MX" sz="2400" b="1" dirty="0" smtClean="0">
                <a:solidFill>
                  <a:schemeClr val="bg1"/>
                </a:solidFill>
              </a:rPr>
              <a:t>Requisitos funcionales del sistema</a:t>
            </a:r>
            <a:endParaRPr lang="es-MX" sz="2400" dirty="0">
              <a:solidFill>
                <a:schemeClr val="bg1"/>
              </a:solidFill>
            </a:endParaRPr>
          </a:p>
        </p:txBody>
      </p:sp>
      <p:sp>
        <p:nvSpPr>
          <p:cNvPr id="93" name="Google Shape;93;p2"/>
          <p:cNvSpPr txBox="1">
            <a:spLocks noGrp="1"/>
          </p:cNvSpPr>
          <p:nvPr>
            <p:ph type="body" idx="1"/>
          </p:nvPr>
        </p:nvSpPr>
        <p:spPr>
          <a:xfrm>
            <a:off x="79411" y="1050067"/>
            <a:ext cx="9064589" cy="5334118"/>
          </a:xfrm>
          <a:prstGeom prst="rect">
            <a:avLst/>
          </a:prstGeom>
          <a:noFill/>
          <a:ln>
            <a:noFill/>
          </a:ln>
        </p:spPr>
        <p:txBody>
          <a:bodyPr spcFirstLastPara="1" wrap="square" lIns="91425" tIns="45700" rIns="91425" bIns="45700" anchor="t" anchorCtr="0">
            <a:normAutofit/>
          </a:bodyPr>
          <a:lstStyle/>
          <a:p>
            <a:pPr marL="114300" indent="0">
              <a:lnSpc>
                <a:spcPct val="150000"/>
              </a:lnSpc>
              <a:buNone/>
            </a:pPr>
            <a:r>
              <a:rPr lang="es-MX" sz="1400" b="1" dirty="0">
                <a:latin typeface="+mn-lt"/>
              </a:rPr>
              <a:t>Requisitos funcionales </a:t>
            </a:r>
            <a:endParaRPr lang="es-MX" sz="1400" dirty="0">
              <a:latin typeface="+mn-lt"/>
            </a:endParaRPr>
          </a:p>
          <a:p>
            <a:pPr lvl="0">
              <a:lnSpc>
                <a:spcPct val="150000"/>
              </a:lnSpc>
            </a:pPr>
            <a:r>
              <a:rPr lang="es-MX" sz="1400" dirty="0">
                <a:latin typeface="+mn-lt"/>
              </a:rPr>
              <a:t>Administrar Personas </a:t>
            </a:r>
          </a:p>
          <a:p>
            <a:pPr lvl="0">
              <a:lnSpc>
                <a:spcPct val="150000"/>
              </a:lnSpc>
            </a:pPr>
            <a:r>
              <a:rPr lang="es-MX" sz="1400" dirty="0">
                <a:latin typeface="+mn-lt"/>
              </a:rPr>
              <a:t>Administrar Contribuyentes </a:t>
            </a:r>
          </a:p>
          <a:p>
            <a:pPr lvl="0">
              <a:lnSpc>
                <a:spcPct val="150000"/>
              </a:lnSpc>
            </a:pPr>
            <a:r>
              <a:rPr lang="es-MX" sz="1400" dirty="0">
                <a:latin typeface="+mn-lt"/>
              </a:rPr>
              <a:t>Administrar Entidades Recaudadoras </a:t>
            </a:r>
          </a:p>
          <a:p>
            <a:pPr lvl="0">
              <a:lnSpc>
                <a:spcPct val="150000"/>
              </a:lnSpc>
            </a:pPr>
            <a:r>
              <a:rPr lang="es-MX" sz="1400" dirty="0">
                <a:latin typeface="+mn-lt"/>
              </a:rPr>
              <a:t>Gestionar Impuestos para cada contribuyente </a:t>
            </a:r>
          </a:p>
          <a:p>
            <a:pPr lvl="0">
              <a:lnSpc>
                <a:spcPct val="150000"/>
              </a:lnSpc>
            </a:pPr>
            <a:r>
              <a:rPr lang="es-MX" sz="1400" dirty="0">
                <a:latin typeface="+mn-lt"/>
              </a:rPr>
              <a:t>Verificar titulares de empresa</a:t>
            </a:r>
          </a:p>
          <a:p>
            <a:pPr lvl="0">
              <a:lnSpc>
                <a:spcPct val="150000"/>
              </a:lnSpc>
            </a:pPr>
            <a:r>
              <a:rPr lang="es-MX" sz="1400" dirty="0">
                <a:latin typeface="+mn-lt"/>
              </a:rPr>
              <a:t>Listar Personas Naturales que deben pagar todos los impuestos </a:t>
            </a:r>
          </a:p>
          <a:p>
            <a:pPr lvl="0">
              <a:lnSpc>
                <a:spcPct val="150000"/>
              </a:lnSpc>
            </a:pPr>
            <a:r>
              <a:rPr lang="es-MX" sz="1400" dirty="0">
                <a:latin typeface="+mn-lt"/>
              </a:rPr>
              <a:t>Listar RUT de las empresas y la cantidad de titulares que tienen </a:t>
            </a:r>
          </a:p>
          <a:p>
            <a:pPr lvl="0">
              <a:lnSpc>
                <a:spcPct val="150000"/>
              </a:lnSpc>
            </a:pPr>
            <a:r>
              <a:rPr lang="es-MX" sz="1400" dirty="0">
                <a:latin typeface="+mn-lt"/>
              </a:rPr>
              <a:t>Listar Contribuyentes (Personas Naturales) que sólo pagan en locales de pago</a:t>
            </a:r>
          </a:p>
          <a:p>
            <a:pPr lvl="0">
              <a:lnSpc>
                <a:spcPct val="150000"/>
              </a:lnSpc>
            </a:pPr>
            <a:r>
              <a:rPr lang="es-MX" sz="1400" dirty="0">
                <a:latin typeface="+mn-lt"/>
              </a:rPr>
              <a:t>Listar Monto total pagado por las empresas en un período dado</a:t>
            </a:r>
          </a:p>
          <a:p>
            <a:pPr lvl="0">
              <a:lnSpc>
                <a:spcPct val="150000"/>
              </a:lnSpc>
            </a:pPr>
            <a:r>
              <a:rPr lang="es-MX" sz="1400" dirty="0">
                <a:latin typeface="+mn-lt"/>
              </a:rPr>
              <a:t>Listar los 3 primeros impuestos que más han recaudado en un período </a:t>
            </a:r>
          </a:p>
          <a:p>
            <a:pPr marL="114300" indent="0">
              <a:buNone/>
            </a:pPr>
            <a:endParaRPr lang="es-MX" dirty="0"/>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extLst>
      <p:ext uri="{BB962C8B-B14F-4D97-AF65-F5344CB8AC3E}">
        <p14:creationId xmlns:p14="http://schemas.microsoft.com/office/powerpoint/2010/main" val="460500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1976847" y="-137005"/>
            <a:ext cx="7933508" cy="1143000"/>
          </a:xfrm>
          <a:prstGeom prst="rect">
            <a:avLst/>
          </a:prstGeom>
          <a:noFill/>
          <a:ln>
            <a:noFill/>
          </a:ln>
        </p:spPr>
        <p:txBody>
          <a:bodyPr spcFirstLastPara="1" wrap="square" lIns="91425" tIns="45700" rIns="91425" bIns="45700" anchor="ctr" anchorCtr="0">
            <a:normAutofit/>
          </a:bodyPr>
          <a:lstStyle/>
          <a:p>
            <a:r>
              <a:rPr lang="es-MX" sz="2800" b="1" dirty="0" smtClean="0">
                <a:solidFill>
                  <a:schemeClr val="bg1"/>
                </a:solidFill>
              </a:rPr>
              <a:t>Modelado del sistema</a:t>
            </a:r>
            <a:endParaRPr lang="es-MX" sz="2800" dirty="0">
              <a:solidFill>
                <a:schemeClr val="bg1"/>
              </a:solidFill>
            </a:endParaRPr>
          </a:p>
        </p:txBody>
      </p:sp>
      <p:sp>
        <p:nvSpPr>
          <p:cNvPr id="93" name="Google Shape;93;p2"/>
          <p:cNvSpPr txBox="1">
            <a:spLocks noGrp="1"/>
          </p:cNvSpPr>
          <p:nvPr>
            <p:ph type="body" idx="1"/>
          </p:nvPr>
        </p:nvSpPr>
        <p:spPr>
          <a:xfrm>
            <a:off x="79411" y="1050067"/>
            <a:ext cx="9064589" cy="5334118"/>
          </a:xfrm>
          <a:prstGeom prst="rect">
            <a:avLst/>
          </a:prstGeom>
          <a:noFill/>
          <a:ln>
            <a:noFill/>
          </a:ln>
        </p:spPr>
        <p:txBody>
          <a:bodyPr spcFirstLastPara="1" wrap="square" lIns="91425" tIns="45700" rIns="91425" bIns="45700" anchor="t" anchorCtr="0">
            <a:normAutofit lnSpcReduction="10000"/>
          </a:bodyPr>
          <a:lstStyle/>
          <a:p>
            <a:pPr marL="114300" indent="0">
              <a:lnSpc>
                <a:spcPct val="150000"/>
              </a:lnSpc>
              <a:buNone/>
            </a:pPr>
            <a:r>
              <a:rPr lang="es-MX" sz="1800" b="1" dirty="0">
                <a:latin typeface="+mn-lt"/>
              </a:rPr>
              <a:t>Actores del sistema </a:t>
            </a:r>
            <a:endParaRPr lang="es-MX" sz="1800" dirty="0">
              <a:latin typeface="+mn-lt"/>
            </a:endParaRPr>
          </a:p>
          <a:p>
            <a:pPr lvl="0">
              <a:lnSpc>
                <a:spcPct val="150000"/>
              </a:lnSpc>
            </a:pPr>
            <a:r>
              <a:rPr lang="es-MX" sz="1600" dirty="0">
                <a:latin typeface="+mn-lt"/>
              </a:rPr>
              <a:t>Administrador</a:t>
            </a:r>
          </a:p>
          <a:p>
            <a:pPr lvl="0">
              <a:lnSpc>
                <a:spcPct val="150000"/>
              </a:lnSpc>
            </a:pPr>
            <a:r>
              <a:rPr lang="es-MX" sz="1600" dirty="0">
                <a:latin typeface="+mn-lt"/>
              </a:rPr>
              <a:t>Económicos</a:t>
            </a:r>
          </a:p>
          <a:p>
            <a:pPr marL="114300" indent="0">
              <a:lnSpc>
                <a:spcPct val="150000"/>
              </a:lnSpc>
              <a:buNone/>
            </a:pPr>
            <a:r>
              <a:rPr lang="es-MX" sz="1600" b="1" dirty="0">
                <a:latin typeface="+mn-lt"/>
              </a:rPr>
              <a:t>Justificación Administrador: </a:t>
            </a:r>
            <a:r>
              <a:rPr lang="es-MX" sz="1600" dirty="0">
                <a:latin typeface="+mn-lt"/>
              </a:rPr>
              <a:t>Es el encargado de registrar y administrar las personas,</a:t>
            </a:r>
          </a:p>
          <a:p>
            <a:pPr marL="114300" indent="0">
              <a:lnSpc>
                <a:spcPct val="150000"/>
              </a:lnSpc>
              <a:buNone/>
            </a:pPr>
            <a:r>
              <a:rPr lang="es-MX" sz="1600" dirty="0">
                <a:latin typeface="+mn-lt"/>
              </a:rPr>
              <a:t>Contribuyentes, Entidades Recaudadoras.</a:t>
            </a:r>
          </a:p>
          <a:p>
            <a:pPr marL="114300" indent="0">
              <a:lnSpc>
                <a:spcPct val="150000"/>
              </a:lnSpc>
              <a:buNone/>
            </a:pPr>
            <a:r>
              <a:rPr lang="es-MX" sz="1600" b="1" dirty="0">
                <a:latin typeface="+mn-lt"/>
              </a:rPr>
              <a:t>Justificación Económicos: </a:t>
            </a:r>
            <a:r>
              <a:rPr lang="es-MX" sz="1600" dirty="0">
                <a:latin typeface="+mn-lt"/>
              </a:rPr>
              <a:t>Se encarga de registrar los pagos de impuestos realizados por cada contribuyente en una Entidad Recaudadora</a:t>
            </a:r>
          </a:p>
          <a:p>
            <a:pPr marL="114300" indent="0">
              <a:lnSpc>
                <a:spcPct val="150000"/>
              </a:lnSpc>
              <a:buNone/>
            </a:pPr>
            <a:r>
              <a:rPr lang="es-MX" sz="1800" b="1" dirty="0">
                <a:latin typeface="+mn-lt"/>
              </a:rPr>
              <a:t>Casos de uso del sistema y clasificación </a:t>
            </a:r>
            <a:endParaRPr lang="es-MX" sz="1800" dirty="0">
              <a:latin typeface="+mn-lt"/>
            </a:endParaRPr>
          </a:p>
          <a:p>
            <a:pPr lvl="0">
              <a:lnSpc>
                <a:spcPct val="150000"/>
              </a:lnSpc>
            </a:pPr>
            <a:r>
              <a:rPr lang="es-MX" sz="1600" dirty="0">
                <a:latin typeface="+mn-lt"/>
              </a:rPr>
              <a:t>Registrar Personas (crítico)</a:t>
            </a:r>
          </a:p>
          <a:p>
            <a:pPr lvl="0">
              <a:lnSpc>
                <a:spcPct val="150000"/>
              </a:lnSpc>
            </a:pPr>
            <a:r>
              <a:rPr lang="es-MX" sz="1600" dirty="0">
                <a:latin typeface="+mn-lt"/>
              </a:rPr>
              <a:t>Administrar Impuestos (crítico)</a:t>
            </a:r>
          </a:p>
          <a:p>
            <a:pPr lvl="0">
              <a:lnSpc>
                <a:spcPct val="150000"/>
              </a:lnSpc>
            </a:pPr>
            <a:r>
              <a:rPr lang="es-MX" sz="1600" dirty="0">
                <a:latin typeface="+mn-lt"/>
              </a:rPr>
              <a:t>Gestionar Entidades Recaudadoras (crítico)</a:t>
            </a:r>
          </a:p>
          <a:p>
            <a:pPr lvl="0">
              <a:lnSpc>
                <a:spcPct val="150000"/>
              </a:lnSpc>
            </a:pPr>
            <a:r>
              <a:rPr lang="es-MX" sz="1600" dirty="0">
                <a:latin typeface="+mn-lt"/>
              </a:rPr>
              <a:t>Registrar Contribuyentes (crítico)</a:t>
            </a:r>
          </a:p>
          <a:p>
            <a:pPr lvl="0">
              <a:lnSpc>
                <a:spcPct val="150000"/>
              </a:lnSpc>
            </a:pPr>
            <a:r>
              <a:rPr lang="es-MX" sz="1600" dirty="0">
                <a:latin typeface="+mn-lt"/>
              </a:rPr>
              <a:t>Registrar Pago Impuestos (crítico)</a:t>
            </a:r>
          </a:p>
          <a:p>
            <a:pPr marL="114300" indent="0">
              <a:buNone/>
            </a:pPr>
            <a:endParaRPr lang="es-MX" dirty="0"/>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extLst>
      <p:ext uri="{BB962C8B-B14F-4D97-AF65-F5344CB8AC3E}">
        <p14:creationId xmlns:p14="http://schemas.microsoft.com/office/powerpoint/2010/main" val="3583997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1976847" y="-137005"/>
            <a:ext cx="7933508" cy="1143000"/>
          </a:xfrm>
          <a:prstGeom prst="rect">
            <a:avLst/>
          </a:prstGeom>
          <a:noFill/>
          <a:ln>
            <a:noFill/>
          </a:ln>
        </p:spPr>
        <p:txBody>
          <a:bodyPr spcFirstLastPara="1" wrap="square" lIns="91425" tIns="45700" rIns="91425" bIns="45700" anchor="ctr" anchorCtr="0">
            <a:normAutofit/>
          </a:bodyPr>
          <a:lstStyle/>
          <a:p>
            <a:r>
              <a:rPr lang="es-MX" sz="2400" b="1" dirty="0">
                <a:solidFill>
                  <a:schemeClr val="bg1"/>
                </a:solidFill>
              </a:rPr>
              <a:t>Modelado del sistema</a:t>
            </a:r>
            <a:endParaRPr lang="es-MX" sz="2400" dirty="0">
              <a:solidFill>
                <a:schemeClr val="bg1"/>
              </a:solidFill>
            </a:endParaRPr>
          </a:p>
        </p:txBody>
      </p:sp>
      <p:sp>
        <p:nvSpPr>
          <p:cNvPr id="93" name="Google Shape;93;p2"/>
          <p:cNvSpPr txBox="1">
            <a:spLocks noGrp="1"/>
          </p:cNvSpPr>
          <p:nvPr>
            <p:ph type="body" idx="1"/>
          </p:nvPr>
        </p:nvSpPr>
        <p:spPr>
          <a:xfrm>
            <a:off x="79411" y="1050067"/>
            <a:ext cx="9064589" cy="5334118"/>
          </a:xfrm>
          <a:prstGeom prst="rect">
            <a:avLst/>
          </a:prstGeom>
          <a:noFill/>
          <a:ln>
            <a:noFill/>
          </a:ln>
        </p:spPr>
        <p:txBody>
          <a:bodyPr spcFirstLastPara="1" wrap="square" lIns="91425" tIns="45700" rIns="91425" bIns="45700" anchor="t" anchorCtr="0">
            <a:normAutofit/>
          </a:bodyPr>
          <a:lstStyle/>
          <a:p>
            <a:pPr marL="114300" indent="0">
              <a:lnSpc>
                <a:spcPct val="150000"/>
              </a:lnSpc>
              <a:buNone/>
            </a:pPr>
            <a:r>
              <a:rPr lang="es-US" b="1" dirty="0"/>
              <a:t>Diagrama de</a:t>
            </a:r>
            <a:r>
              <a:rPr lang="es-ES" b="1" dirty="0"/>
              <a:t> casos de uso del sistema</a:t>
            </a:r>
            <a:endParaRPr lang="es-MX" dirty="0"/>
          </a:p>
          <a:p>
            <a:pPr marL="114300" indent="0">
              <a:lnSpc>
                <a:spcPct val="150000"/>
              </a:lnSpc>
              <a:buNone/>
            </a:pPr>
            <a:endParaRPr lang="es-MX" sz="2000" dirty="0"/>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pic>
        <p:nvPicPr>
          <p:cNvPr id="4098" name="Picture 2" descr="DiagramaCasosDeUsoSistem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1050" y="1749316"/>
            <a:ext cx="5587728" cy="486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062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664823" y="-137005"/>
            <a:ext cx="6479177" cy="1143000"/>
          </a:xfrm>
          <a:prstGeom prst="rect">
            <a:avLst/>
          </a:prstGeom>
          <a:noFill/>
          <a:ln>
            <a:noFill/>
          </a:ln>
        </p:spPr>
        <p:txBody>
          <a:bodyPr spcFirstLastPara="1" wrap="square" lIns="91425" tIns="45700" rIns="91425" bIns="45700" anchor="ctr" anchorCtr="0">
            <a:normAutofit/>
          </a:bodyPr>
          <a:lstStyle/>
          <a:p>
            <a:r>
              <a:rPr lang="es-MX" sz="1800" b="1" dirty="0">
                <a:solidFill>
                  <a:schemeClr val="bg1"/>
                </a:solidFill>
              </a:rPr>
              <a:t>Descripción en formato de alto nivel de un caso de uso crítico del sistema:</a:t>
            </a:r>
            <a:r>
              <a:rPr lang="es-MX" sz="2400" dirty="0"/>
              <a:t/>
            </a:r>
            <a:br>
              <a:rPr lang="es-MX" sz="2400" dirty="0"/>
            </a:br>
            <a:endParaRPr lang="es-MX" sz="2400" dirty="0">
              <a:solidFill>
                <a:schemeClr val="bg1"/>
              </a:solidFill>
            </a:endParaRP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graphicFrame>
        <p:nvGraphicFramePr>
          <p:cNvPr id="2" name="Tabla 1"/>
          <p:cNvGraphicFramePr>
            <a:graphicFrameLocks noGrp="1"/>
          </p:cNvGraphicFramePr>
          <p:nvPr>
            <p:extLst>
              <p:ext uri="{D42A27DB-BD31-4B8C-83A1-F6EECF244321}">
                <p14:modId xmlns:p14="http://schemas.microsoft.com/office/powerpoint/2010/main" val="300175606"/>
              </p:ext>
            </p:extLst>
          </p:nvPr>
        </p:nvGraphicFramePr>
        <p:xfrm>
          <a:off x="383177" y="1411022"/>
          <a:ext cx="8412480" cy="5033320"/>
        </p:xfrm>
        <a:graphic>
          <a:graphicData uri="http://schemas.openxmlformats.org/drawingml/2006/table">
            <a:tbl>
              <a:tblPr>
                <a:tableStyleId>{5C22544A-7EE6-4342-B048-85BDC9FD1C3A}</a:tableStyleId>
              </a:tblPr>
              <a:tblGrid>
                <a:gridCol w="2085250">
                  <a:extLst>
                    <a:ext uri="{9D8B030D-6E8A-4147-A177-3AD203B41FA5}">
                      <a16:colId xmlns:a16="http://schemas.microsoft.com/office/drawing/2014/main" val="1447922827"/>
                    </a:ext>
                  </a:extLst>
                </a:gridCol>
                <a:gridCol w="103966">
                  <a:extLst>
                    <a:ext uri="{9D8B030D-6E8A-4147-A177-3AD203B41FA5}">
                      <a16:colId xmlns:a16="http://schemas.microsoft.com/office/drawing/2014/main" val="2260521193"/>
                    </a:ext>
                  </a:extLst>
                </a:gridCol>
                <a:gridCol w="6223264">
                  <a:extLst>
                    <a:ext uri="{9D8B030D-6E8A-4147-A177-3AD203B41FA5}">
                      <a16:colId xmlns:a16="http://schemas.microsoft.com/office/drawing/2014/main" val="1682664132"/>
                    </a:ext>
                  </a:extLst>
                </a:gridCol>
              </a:tblGrid>
              <a:tr h="212224">
                <a:tc>
                  <a:txBody>
                    <a:bodyPr/>
                    <a:lstStyle/>
                    <a:p>
                      <a:pPr>
                        <a:lnSpc>
                          <a:spcPct val="107000"/>
                        </a:lnSpc>
                        <a:spcAft>
                          <a:spcPts val="800"/>
                        </a:spcAft>
                      </a:pPr>
                      <a:r>
                        <a:rPr lang="es-MX" sz="1100">
                          <a:effectLst/>
                        </a:rPr>
                        <a:t>Caso de uso:</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tc gridSpan="2">
                  <a:txBody>
                    <a:bodyPr/>
                    <a:lstStyle/>
                    <a:p>
                      <a:pPr>
                        <a:lnSpc>
                          <a:spcPct val="107000"/>
                        </a:lnSpc>
                        <a:spcAft>
                          <a:spcPts val="800"/>
                        </a:spcAft>
                      </a:pPr>
                      <a:r>
                        <a:rPr lang="es-MX" sz="1100">
                          <a:effectLst/>
                        </a:rPr>
                        <a:t>Registrar Contribuyentes</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tc hMerge="1">
                  <a:txBody>
                    <a:bodyPr/>
                    <a:lstStyle/>
                    <a:p>
                      <a:endParaRPr lang="es-MX"/>
                    </a:p>
                  </a:txBody>
                  <a:tcPr/>
                </a:tc>
                <a:extLst>
                  <a:ext uri="{0D108BD9-81ED-4DB2-BD59-A6C34878D82A}">
                    <a16:rowId xmlns:a16="http://schemas.microsoft.com/office/drawing/2014/main" val="183321283"/>
                  </a:ext>
                </a:extLst>
              </a:tr>
              <a:tr h="212224">
                <a:tc>
                  <a:txBody>
                    <a:bodyPr/>
                    <a:lstStyle/>
                    <a:p>
                      <a:pPr>
                        <a:lnSpc>
                          <a:spcPct val="107000"/>
                        </a:lnSpc>
                        <a:spcAft>
                          <a:spcPts val="800"/>
                        </a:spcAft>
                      </a:pPr>
                      <a:r>
                        <a:rPr lang="es-MX" sz="1100">
                          <a:effectLst/>
                        </a:rPr>
                        <a:t>Actores:</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tc gridSpan="2">
                  <a:txBody>
                    <a:bodyPr/>
                    <a:lstStyle/>
                    <a:p>
                      <a:pPr>
                        <a:lnSpc>
                          <a:spcPct val="107000"/>
                        </a:lnSpc>
                        <a:spcAft>
                          <a:spcPts val="800"/>
                        </a:spcAft>
                      </a:pPr>
                      <a:r>
                        <a:rPr lang="es-EC" sz="1100">
                          <a:effectLst/>
                        </a:rPr>
                        <a:t>Administrador </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tc hMerge="1">
                  <a:txBody>
                    <a:bodyPr/>
                    <a:lstStyle/>
                    <a:p>
                      <a:endParaRPr lang="es-MX"/>
                    </a:p>
                  </a:txBody>
                  <a:tcPr/>
                </a:tc>
                <a:extLst>
                  <a:ext uri="{0D108BD9-81ED-4DB2-BD59-A6C34878D82A}">
                    <a16:rowId xmlns:a16="http://schemas.microsoft.com/office/drawing/2014/main" val="561372405"/>
                  </a:ext>
                </a:extLst>
              </a:tr>
              <a:tr h="2537093">
                <a:tc gridSpan="3">
                  <a:txBody>
                    <a:bodyPr/>
                    <a:lstStyle/>
                    <a:p>
                      <a:pPr>
                        <a:lnSpc>
                          <a:spcPct val="107000"/>
                        </a:lnSpc>
                        <a:spcAft>
                          <a:spcPts val="800"/>
                        </a:spcAft>
                      </a:pPr>
                      <a:r>
                        <a:rPr lang="es-MX" sz="1100" dirty="0">
                          <a:effectLst/>
                        </a:rPr>
                        <a:t>Descripción: </a:t>
                      </a:r>
                      <a:endParaRPr lang="es-MX" sz="900" dirty="0">
                        <a:effectLst/>
                      </a:endParaRPr>
                    </a:p>
                    <a:p>
                      <a:pPr>
                        <a:lnSpc>
                          <a:spcPct val="150000"/>
                        </a:lnSpc>
                        <a:spcAft>
                          <a:spcPts val="800"/>
                        </a:spcAft>
                      </a:pPr>
                      <a:r>
                        <a:rPr lang="es-MX" sz="1000" dirty="0">
                          <a:effectLst/>
                        </a:rPr>
                        <a:t>El caso de uso comienza cuando el Administrador del sistema accede al menú Registrar contribuyentes. Introduce los datos del contribuyente, que incluyen RUT (registro único tributario) y de ellos se conoce además la fecha de inicio de sus actividades, y tipo de contribuyente si es persona natural o persona jurídica, si es una persona natural se le asocia sus credenciales con las personas registradas en el sistema y en caso de ser una empresa se registra su razón social y se registra que personas son titulares de la empresa. En caso de que los datos no sean válidos o no se puedan almacenar correctamente, se informa al contribuyente para que tome las medidas necesarias.</a:t>
                      </a:r>
                      <a:endParaRPr lang="es-MX" sz="900" dirty="0">
                        <a:effectLst/>
                      </a:endParaRPr>
                    </a:p>
                    <a:p>
                      <a:pPr>
                        <a:lnSpc>
                          <a:spcPct val="107000"/>
                        </a:lnSpc>
                        <a:spcAft>
                          <a:spcPts val="800"/>
                        </a:spcAft>
                      </a:pPr>
                      <a:r>
                        <a:rPr lang="es-MX" sz="1100" dirty="0">
                          <a:effectLst/>
                        </a:rPr>
                        <a:t> </a:t>
                      </a:r>
                      <a:endParaRPr lang="es-MX"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77305505"/>
                  </a:ext>
                </a:extLst>
              </a:tr>
              <a:tr h="590389">
                <a:tc gridSpan="2">
                  <a:txBody>
                    <a:bodyPr/>
                    <a:lstStyle/>
                    <a:p>
                      <a:pPr>
                        <a:lnSpc>
                          <a:spcPct val="107000"/>
                        </a:lnSpc>
                        <a:spcAft>
                          <a:spcPts val="800"/>
                        </a:spcAft>
                      </a:pPr>
                      <a:r>
                        <a:rPr lang="es-MX" sz="1100">
                          <a:effectLst/>
                        </a:rPr>
                        <a:t>Referencias:</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tc hMerge="1">
                  <a:txBody>
                    <a:bodyPr/>
                    <a:lstStyle/>
                    <a:p>
                      <a:endParaRPr lang="es-MX"/>
                    </a:p>
                  </a:txBody>
                  <a:tcPr/>
                </a:tc>
                <a:tc>
                  <a:txBody>
                    <a:bodyPr/>
                    <a:lstStyle/>
                    <a:p>
                      <a:pPr>
                        <a:lnSpc>
                          <a:spcPct val="107000"/>
                        </a:lnSpc>
                        <a:spcAft>
                          <a:spcPts val="800"/>
                        </a:spcAft>
                      </a:pPr>
                      <a:r>
                        <a:rPr lang="es-MX" sz="1000">
                          <a:effectLst/>
                        </a:rPr>
                        <a:t>- Requerimientos funcionales: </a:t>
                      </a:r>
                      <a:endParaRPr lang="es-MX" sz="900">
                        <a:effectLst/>
                      </a:endParaRPr>
                    </a:p>
                    <a:p>
                      <a:pPr>
                        <a:lnSpc>
                          <a:spcPct val="107000"/>
                        </a:lnSpc>
                        <a:spcAft>
                          <a:spcPts val="800"/>
                        </a:spcAft>
                      </a:pPr>
                      <a:r>
                        <a:rPr lang="es-MX" sz="1000">
                          <a:effectLst/>
                        </a:rPr>
                        <a:t>1. Registrar contribuyentes</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extLst>
                  <a:ext uri="{0D108BD9-81ED-4DB2-BD59-A6C34878D82A}">
                    <a16:rowId xmlns:a16="http://schemas.microsoft.com/office/drawing/2014/main" val="1894120166"/>
                  </a:ext>
                </a:extLst>
              </a:tr>
              <a:tr h="463393">
                <a:tc gridSpan="2">
                  <a:txBody>
                    <a:bodyPr/>
                    <a:lstStyle/>
                    <a:p>
                      <a:pPr>
                        <a:lnSpc>
                          <a:spcPct val="150000"/>
                        </a:lnSpc>
                        <a:spcAft>
                          <a:spcPts val="800"/>
                        </a:spcAft>
                      </a:pPr>
                      <a:r>
                        <a:rPr lang="es-MX" sz="1000">
                          <a:effectLst/>
                        </a:rPr>
                        <a:t>Precondiciones:</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tc hMerge="1">
                  <a:txBody>
                    <a:bodyPr/>
                    <a:lstStyle/>
                    <a:p>
                      <a:endParaRPr lang="es-MX"/>
                    </a:p>
                  </a:txBody>
                  <a:tcPr/>
                </a:tc>
                <a:tc>
                  <a:txBody>
                    <a:bodyPr/>
                    <a:lstStyle/>
                    <a:p>
                      <a:pPr>
                        <a:lnSpc>
                          <a:spcPct val="150000"/>
                        </a:lnSpc>
                        <a:spcAft>
                          <a:spcPts val="800"/>
                        </a:spcAft>
                      </a:pPr>
                      <a:r>
                        <a:rPr lang="es-MX" sz="1000">
                          <a:effectLst/>
                        </a:rPr>
                        <a:t>1.El administrador se encuentra autenticado en el sistema. </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extLst>
                  <a:ext uri="{0D108BD9-81ED-4DB2-BD59-A6C34878D82A}">
                    <a16:rowId xmlns:a16="http://schemas.microsoft.com/office/drawing/2014/main" val="1306915558"/>
                  </a:ext>
                </a:extLst>
              </a:tr>
              <a:tr h="612176">
                <a:tc gridSpan="2">
                  <a:txBody>
                    <a:bodyPr/>
                    <a:lstStyle/>
                    <a:p>
                      <a:pPr>
                        <a:lnSpc>
                          <a:spcPct val="107000"/>
                        </a:lnSpc>
                        <a:spcAft>
                          <a:spcPts val="800"/>
                        </a:spcAft>
                      </a:pPr>
                      <a:r>
                        <a:rPr lang="es-MX" sz="1100">
                          <a:effectLst/>
                        </a:rPr>
                        <a:t>Pos condiciones:</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tc hMerge="1">
                  <a:txBody>
                    <a:bodyPr/>
                    <a:lstStyle/>
                    <a:p>
                      <a:endParaRPr lang="es-MX"/>
                    </a:p>
                  </a:txBody>
                  <a:tcPr/>
                </a:tc>
                <a:tc>
                  <a:txBody>
                    <a:bodyPr/>
                    <a:lstStyle/>
                    <a:p>
                      <a:pPr>
                        <a:lnSpc>
                          <a:spcPct val="107000"/>
                        </a:lnSpc>
                        <a:spcAft>
                          <a:spcPts val="800"/>
                        </a:spcAft>
                      </a:pPr>
                      <a:r>
                        <a:rPr lang="es-MX" sz="1000">
                          <a:effectLst/>
                        </a:rPr>
                        <a:t>Se almacena el contribuyente en la base de datos.</a:t>
                      </a:r>
                      <a:endParaRPr lang="es-MX" sz="900">
                        <a:effectLst/>
                      </a:endParaRPr>
                    </a:p>
                    <a:p>
                      <a:pPr>
                        <a:lnSpc>
                          <a:spcPct val="107000"/>
                        </a:lnSpc>
                        <a:spcAft>
                          <a:spcPts val="800"/>
                        </a:spcAft>
                      </a:pPr>
                      <a:r>
                        <a:rPr lang="es-MX" sz="1000">
                          <a:effectLst/>
                        </a:rPr>
                        <a:t>Si el contribuyente es una empresa se actualiza la tabla titular empresa con los nuevos datos.</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extLst>
                  <a:ext uri="{0D108BD9-81ED-4DB2-BD59-A6C34878D82A}">
                    <a16:rowId xmlns:a16="http://schemas.microsoft.com/office/drawing/2014/main" val="293276230"/>
                  </a:ext>
                </a:extLst>
              </a:tr>
              <a:tr h="405821">
                <a:tc gridSpan="2">
                  <a:txBody>
                    <a:bodyPr/>
                    <a:lstStyle/>
                    <a:p>
                      <a:pPr>
                        <a:lnSpc>
                          <a:spcPct val="107000"/>
                        </a:lnSpc>
                        <a:spcAft>
                          <a:spcPts val="800"/>
                        </a:spcAft>
                      </a:pPr>
                      <a:r>
                        <a:rPr lang="es-MX" sz="1100">
                          <a:effectLst/>
                        </a:rPr>
                        <a:t>Requerimientos especiales</a:t>
                      </a:r>
                      <a:endParaRPr lang="es-MX" sz="90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tc hMerge="1">
                  <a:txBody>
                    <a:bodyPr/>
                    <a:lstStyle/>
                    <a:p>
                      <a:endParaRPr lang="es-MX"/>
                    </a:p>
                  </a:txBody>
                  <a:tcPr/>
                </a:tc>
                <a:tc>
                  <a:txBody>
                    <a:bodyPr/>
                    <a:lstStyle/>
                    <a:p>
                      <a:pPr>
                        <a:lnSpc>
                          <a:spcPct val="107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527" marR="35527" marT="0" marB="0"/>
                </a:tc>
                <a:extLst>
                  <a:ext uri="{0D108BD9-81ED-4DB2-BD59-A6C34878D82A}">
                    <a16:rowId xmlns:a16="http://schemas.microsoft.com/office/drawing/2014/main" val="42039390"/>
                  </a:ext>
                </a:extLst>
              </a:tr>
            </a:tbl>
          </a:graphicData>
        </a:graphic>
      </p:graphicFrame>
    </p:spTree>
    <p:extLst>
      <p:ext uri="{BB962C8B-B14F-4D97-AF65-F5344CB8AC3E}">
        <p14:creationId xmlns:p14="http://schemas.microsoft.com/office/powerpoint/2010/main" val="504414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664823" y="-137005"/>
            <a:ext cx="6479177" cy="1143000"/>
          </a:xfrm>
          <a:prstGeom prst="rect">
            <a:avLst/>
          </a:prstGeom>
          <a:noFill/>
          <a:ln>
            <a:noFill/>
          </a:ln>
        </p:spPr>
        <p:txBody>
          <a:bodyPr spcFirstLastPara="1" wrap="square" lIns="91425" tIns="45700" rIns="91425" bIns="45700" anchor="ctr" anchorCtr="0">
            <a:normAutofit/>
          </a:bodyPr>
          <a:lstStyle/>
          <a:p>
            <a:r>
              <a:rPr lang="es-US" sz="2800" b="1" dirty="0">
                <a:solidFill>
                  <a:schemeClr val="bg1"/>
                </a:solidFill>
              </a:rPr>
              <a:t>Prototipos de </a:t>
            </a:r>
            <a:r>
              <a:rPr lang="es-ES" sz="2800" b="1" dirty="0">
                <a:solidFill>
                  <a:schemeClr val="bg1"/>
                </a:solidFill>
              </a:rPr>
              <a:t>interfaz de </a:t>
            </a:r>
            <a:r>
              <a:rPr lang="es-ES" sz="2800" b="1" dirty="0" smtClean="0">
                <a:solidFill>
                  <a:schemeClr val="bg1"/>
                </a:solidFill>
              </a:rPr>
              <a:t>usuario</a:t>
            </a:r>
            <a:br>
              <a:rPr lang="es-ES" sz="2800" b="1" dirty="0" smtClean="0">
                <a:solidFill>
                  <a:schemeClr val="bg1"/>
                </a:solidFill>
              </a:rPr>
            </a:br>
            <a:r>
              <a:rPr lang="es-ES" sz="2800" b="1" dirty="0" smtClean="0">
                <a:solidFill>
                  <a:schemeClr val="bg1"/>
                </a:solidFill>
              </a:rPr>
              <a:t>(</a:t>
            </a:r>
            <a:r>
              <a:rPr lang="es-ES" sz="2800" b="1" dirty="0">
                <a:solidFill>
                  <a:schemeClr val="bg1"/>
                </a:solidFill>
              </a:rPr>
              <a:t>Vista Inicio</a:t>
            </a:r>
            <a:r>
              <a:rPr lang="es-ES" sz="2800" b="1" dirty="0" smtClean="0">
                <a:solidFill>
                  <a:schemeClr val="bg1"/>
                </a:solidFill>
              </a:rPr>
              <a:t>)</a:t>
            </a:r>
            <a:endParaRPr lang="es-MX" sz="2800" dirty="0">
              <a:solidFill>
                <a:schemeClr val="bg1"/>
              </a:solidFill>
            </a:endParaRP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pic>
        <p:nvPicPr>
          <p:cNvPr id="12290" name="Picture 2" descr="mi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731" y="1733006"/>
            <a:ext cx="8330928" cy="477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193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664823" y="-137005"/>
            <a:ext cx="6479177" cy="1143000"/>
          </a:xfrm>
          <a:prstGeom prst="rect">
            <a:avLst/>
          </a:prstGeom>
          <a:noFill/>
          <a:ln>
            <a:noFill/>
          </a:ln>
        </p:spPr>
        <p:txBody>
          <a:bodyPr spcFirstLastPara="1" wrap="square" lIns="91425" tIns="45700" rIns="91425" bIns="45700" anchor="ctr" anchorCtr="0">
            <a:normAutofit/>
          </a:bodyPr>
          <a:lstStyle/>
          <a:p>
            <a:r>
              <a:rPr lang="es-US" sz="2800" b="1" dirty="0">
                <a:solidFill>
                  <a:schemeClr val="bg1"/>
                </a:solidFill>
              </a:rPr>
              <a:t>Prototipos de </a:t>
            </a:r>
            <a:r>
              <a:rPr lang="es-ES" sz="2800" b="1" dirty="0">
                <a:solidFill>
                  <a:schemeClr val="bg1"/>
                </a:solidFill>
              </a:rPr>
              <a:t>interfaz de </a:t>
            </a:r>
            <a:r>
              <a:rPr lang="es-ES" sz="2800" b="1" dirty="0" smtClean="0">
                <a:solidFill>
                  <a:schemeClr val="bg1"/>
                </a:solidFill>
              </a:rPr>
              <a:t>usuario</a:t>
            </a:r>
            <a:br>
              <a:rPr lang="es-ES" sz="2800" b="1" dirty="0" smtClean="0">
                <a:solidFill>
                  <a:schemeClr val="bg1"/>
                </a:solidFill>
              </a:rPr>
            </a:br>
            <a:r>
              <a:rPr lang="es-ES" sz="2800" b="1" dirty="0" smtClean="0">
                <a:solidFill>
                  <a:schemeClr val="bg1"/>
                </a:solidFill>
              </a:rPr>
              <a:t>(</a:t>
            </a:r>
            <a:r>
              <a:rPr lang="es-ES" sz="2800" b="1" dirty="0">
                <a:solidFill>
                  <a:schemeClr val="bg1"/>
                </a:solidFill>
              </a:rPr>
              <a:t>Vista </a:t>
            </a:r>
            <a:r>
              <a:rPr lang="es-ES" sz="2800" b="1" dirty="0" smtClean="0">
                <a:solidFill>
                  <a:schemeClr val="bg1"/>
                </a:solidFill>
              </a:rPr>
              <a:t>Consultas)</a:t>
            </a:r>
            <a:endParaRPr lang="es-MX" sz="2800" dirty="0">
              <a:solidFill>
                <a:schemeClr val="bg1"/>
              </a:solidFill>
            </a:endParaRP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pic>
        <p:nvPicPr>
          <p:cNvPr id="13314" name="Picture 2" descr="consult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541" y="1326878"/>
            <a:ext cx="7094311" cy="536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460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843808" y="-137005"/>
            <a:ext cx="541094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Calibri"/>
              <a:buNone/>
            </a:pPr>
            <a:r>
              <a:rPr lang="es-ES" sz="3200" dirty="0" smtClean="0">
                <a:solidFill>
                  <a:schemeClr val="lt1"/>
                </a:solidFill>
              </a:rPr>
              <a:t>Situación Problémica 1/2</a:t>
            </a:r>
            <a:endParaRPr sz="3200" dirty="0">
              <a:solidFill>
                <a:schemeClr val="lt1"/>
              </a:solidFill>
            </a:endParaRPr>
          </a:p>
        </p:txBody>
      </p:sp>
      <p:sp>
        <p:nvSpPr>
          <p:cNvPr id="93" name="Google Shape;93;p2"/>
          <p:cNvSpPr txBox="1">
            <a:spLocks noGrp="1"/>
          </p:cNvSpPr>
          <p:nvPr>
            <p:ph type="body" idx="1"/>
          </p:nvPr>
        </p:nvSpPr>
        <p:spPr>
          <a:xfrm>
            <a:off x="323528" y="1268267"/>
            <a:ext cx="8820472" cy="5115918"/>
          </a:xfrm>
          <a:prstGeom prst="rect">
            <a:avLst/>
          </a:prstGeom>
          <a:noFill/>
          <a:ln>
            <a:noFill/>
          </a:ln>
        </p:spPr>
        <p:txBody>
          <a:bodyPr spcFirstLastPara="1" wrap="square" lIns="91425" tIns="45700" rIns="91425" bIns="45700" anchor="t" anchorCtr="0">
            <a:normAutofit lnSpcReduction="10000"/>
          </a:bodyPr>
          <a:lstStyle/>
          <a:p>
            <a:pPr marL="114300" indent="0">
              <a:lnSpc>
                <a:spcPct val="150000"/>
              </a:lnSpc>
              <a:buNone/>
            </a:pPr>
            <a:r>
              <a:rPr lang="es-MX" sz="1600" dirty="0" smtClean="0">
                <a:latin typeface="+mn-lt"/>
              </a:rPr>
              <a:t>El </a:t>
            </a:r>
            <a:r>
              <a:rPr lang="es-MX" sz="1600" dirty="0">
                <a:latin typeface="+mn-lt"/>
              </a:rPr>
              <a:t>Estado cubano desea implementar un sistema para gestionar la información sobre la recaudación de un organismo administrador de impuestos. Para ello el administrador debe registrar las personas, las cuales se identifican por su cédula de identidad y de las cuales se registran su nombre y sus teléfonos. Los contribuyentes se identifican por el RUT (registro único tributario) y de ellos se conoce además la fecha de inicio de sus actividades. Éstos pueden ser personas naturales o jurídicas. Si es una persona natural se asocia a la persona correspondiente. Si es una empresa se registra su razón social y se registra que personas son titulares de la empresa. Una persona no puede ser titular de una empresa y estar registrado como persona natural a la vez. Una empresa debe tener siempre al menos un titular, pero puede tener más de uno y una persona puede ser titular de varias empresas. Para cada contribuyente se guarda un registro de cuáles son los impuestos que debe pagar.  De los impuestos se recoge el número de formulario asociado (que lo identifica) y su descripción, por ejemplo: 1006, “IRAE”. Los contribuyentes abonan sus impuestos en entidades recaudadoras, las cuales se clasifican en locales de pago externos u oficinas del organismo.</a:t>
            </a:r>
            <a:endParaRPr sz="1600" dirty="0">
              <a:solidFill>
                <a:srgbClr val="FF0000"/>
              </a:solidFill>
              <a:latin typeface="+mn-lt"/>
              <a:ea typeface="Arial"/>
              <a:cs typeface="Arial"/>
              <a:sym typeface="Arial"/>
            </a:endParaRP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664823" y="-137005"/>
            <a:ext cx="6479177" cy="1143000"/>
          </a:xfrm>
          <a:prstGeom prst="rect">
            <a:avLst/>
          </a:prstGeom>
          <a:noFill/>
          <a:ln>
            <a:noFill/>
          </a:ln>
        </p:spPr>
        <p:txBody>
          <a:bodyPr spcFirstLastPara="1" wrap="square" lIns="91425" tIns="45700" rIns="91425" bIns="45700" anchor="ctr" anchorCtr="0">
            <a:normAutofit/>
          </a:bodyPr>
          <a:lstStyle/>
          <a:p>
            <a:r>
              <a:rPr lang="es-ES" sz="3200" b="1" dirty="0">
                <a:solidFill>
                  <a:schemeClr val="bg1"/>
                </a:solidFill>
              </a:rPr>
              <a:t>Diagrama de clases</a:t>
            </a:r>
            <a:endParaRPr lang="es-MX" sz="3200" dirty="0">
              <a:solidFill>
                <a:schemeClr val="bg1"/>
              </a:solidFill>
            </a:endParaRP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pic>
        <p:nvPicPr>
          <p:cNvPr id="14338" name="Picture 2" descr="Diagrama de Clas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733" y="1413964"/>
            <a:ext cx="8277089" cy="532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384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664823" y="-137005"/>
            <a:ext cx="6479177" cy="1143000"/>
          </a:xfrm>
          <a:prstGeom prst="rect">
            <a:avLst/>
          </a:prstGeom>
          <a:noFill/>
          <a:ln>
            <a:noFill/>
          </a:ln>
        </p:spPr>
        <p:txBody>
          <a:bodyPr spcFirstLastPara="1" wrap="square" lIns="91425" tIns="45700" rIns="91425" bIns="45700" anchor="ctr" anchorCtr="0">
            <a:normAutofit/>
          </a:bodyPr>
          <a:lstStyle/>
          <a:p>
            <a:r>
              <a:rPr lang="es-US" sz="3200" b="1" dirty="0">
                <a:solidFill>
                  <a:schemeClr val="bg1"/>
                </a:solidFill>
              </a:rPr>
              <a:t>Diagrama Entidad </a:t>
            </a:r>
            <a:r>
              <a:rPr lang="es-EC" sz="3200" b="1" dirty="0">
                <a:solidFill>
                  <a:schemeClr val="bg1"/>
                </a:solidFill>
              </a:rPr>
              <a:t>Relación</a:t>
            </a:r>
            <a:endParaRPr lang="es-MX" sz="3200" dirty="0">
              <a:solidFill>
                <a:schemeClr val="bg1"/>
              </a:solidFill>
            </a:endParaRP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pic>
        <p:nvPicPr>
          <p:cNvPr id="15362" name="Picture 2" descr="Impues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804" y="1050067"/>
            <a:ext cx="6502128" cy="552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398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828600" y="1517"/>
            <a:ext cx="4932040" cy="6857581"/>
          </a:xfrm>
          <a:prstGeom prst="rect">
            <a:avLst/>
          </a:prstGeom>
          <a:noFill/>
          <a:ln>
            <a:noFill/>
          </a:ln>
        </p:spPr>
      </p:pic>
      <p:sp>
        <p:nvSpPr>
          <p:cNvPr id="85" name="Google Shape;85;p1"/>
          <p:cNvSpPr txBox="1"/>
          <p:nvPr/>
        </p:nvSpPr>
        <p:spPr>
          <a:xfrm>
            <a:off x="4364865" y="1919744"/>
            <a:ext cx="4464496" cy="4401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FACULTAD DE CIENCIAS NATURALES Y EXACTAS</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DEPARTAMENTO DE CIENCIAS DE LA COMPUTACIÓN</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MX" b="1" dirty="0" smtClean="0">
                <a:solidFill>
                  <a:schemeClr val="dk1"/>
                </a:solidFill>
                <a:latin typeface="Calibri"/>
                <a:ea typeface="Calibri"/>
                <a:cs typeface="Calibri"/>
                <a:sym typeface="Calibri"/>
              </a:rPr>
              <a:t>PRUEBA DE SUFICIENCIA DE INGENIERÍA DE SOFTWARE</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b="1" dirty="0" smtClean="0">
                <a:solidFill>
                  <a:schemeClr val="dk1"/>
                </a:solidFill>
                <a:latin typeface="Calibri"/>
                <a:ea typeface="Calibri"/>
                <a:cs typeface="Calibri"/>
                <a:sym typeface="Calibri"/>
              </a:rPr>
              <a:t>TERCER</a:t>
            </a:r>
            <a:r>
              <a:rPr lang="es-ES" sz="1400" b="1" i="0" u="none" strike="noStrike" cap="none" dirty="0" smtClean="0">
                <a:solidFill>
                  <a:schemeClr val="dk1"/>
                </a:solidFill>
                <a:latin typeface="Calibri"/>
                <a:ea typeface="Calibri"/>
                <a:cs typeface="Calibri"/>
                <a:sym typeface="Calibri"/>
              </a:rPr>
              <a:t> </a:t>
            </a:r>
            <a:r>
              <a:rPr lang="es-ES" sz="1400" b="1" i="0" u="none" strike="noStrike" cap="none" dirty="0">
                <a:solidFill>
                  <a:schemeClr val="dk1"/>
                </a:solidFill>
                <a:latin typeface="Calibri"/>
                <a:ea typeface="Calibri"/>
                <a:cs typeface="Calibri"/>
                <a:sym typeface="Calibri"/>
              </a:rPr>
              <a:t>AÑO DE LICENCIATURA EN CIENCIA DE LA COMPUTACIÓN</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 </a:t>
            </a: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i="0" u="none" strike="noStrike" cap="none" dirty="0">
                <a:solidFill>
                  <a:schemeClr val="dk1"/>
                </a:solidFill>
                <a:latin typeface="Calibri"/>
                <a:ea typeface="Calibri"/>
                <a:cs typeface="Calibri"/>
                <a:sym typeface="Calibri"/>
              </a:rPr>
              <a:t>Título del trabajo</a:t>
            </a:r>
            <a:endParaRPr sz="1400" b="0" i="0" u="none" strike="noStrike" cap="none" dirty="0">
              <a:solidFill>
                <a:schemeClr val="dk1"/>
              </a:solidFill>
              <a:latin typeface="Calibri"/>
              <a:ea typeface="Calibri"/>
              <a:cs typeface="Calibri"/>
              <a:sym typeface="Calibri"/>
            </a:endParaRPr>
          </a:p>
          <a:p>
            <a:pPr lvl="0" algn="ctr"/>
            <a:r>
              <a:rPr lang="es-MX" dirty="0"/>
              <a:t>Recaudadora de </a:t>
            </a:r>
            <a:r>
              <a:rPr lang="es-ES" dirty="0" smtClean="0"/>
              <a:t>impuestos</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Autor</a:t>
            </a:r>
            <a:r>
              <a:rPr lang="es-ES" sz="1400" dirty="0">
                <a:solidFill>
                  <a:schemeClr val="dk1"/>
                </a:solidFill>
                <a:latin typeface="Calibri"/>
                <a:ea typeface="Calibri"/>
                <a:cs typeface="Calibri"/>
                <a:sym typeface="Calibri"/>
              </a:rPr>
              <a:t>: Alejandro Fonseca Cuza</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a:t>
            </a:r>
            <a:r>
              <a:rPr lang="es-ES"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1400" b="1" dirty="0">
                <a:solidFill>
                  <a:schemeClr val="dk1"/>
                </a:solidFill>
                <a:latin typeface="Calibri"/>
                <a:ea typeface="Calibri"/>
                <a:cs typeface="Calibri"/>
                <a:sym typeface="Calibri"/>
              </a:rPr>
              <a:t>Diciembre de </a:t>
            </a:r>
            <a:r>
              <a:rPr lang="es-ES" sz="1400" b="1" dirty="0" smtClean="0">
                <a:solidFill>
                  <a:schemeClr val="dk1"/>
                </a:solidFill>
                <a:latin typeface="Calibri"/>
                <a:ea typeface="Calibri"/>
                <a:cs typeface="Calibri"/>
                <a:sym typeface="Calibri"/>
              </a:rPr>
              <a:t>2023</a:t>
            </a:r>
          </a:p>
          <a:p>
            <a:pPr marL="0" marR="0" lvl="0" indent="0" algn="ctr" rtl="0">
              <a:spcBef>
                <a:spcPts val="0"/>
              </a:spcBef>
              <a:spcAft>
                <a:spcPts val="0"/>
              </a:spcAft>
              <a:buNone/>
            </a:pPr>
            <a:r>
              <a:rPr lang="es-ES" b="1" dirty="0" smtClean="0">
                <a:solidFill>
                  <a:schemeClr val="dk1"/>
                </a:solidFill>
                <a:latin typeface="Calibri"/>
                <a:ea typeface="Calibri"/>
                <a:cs typeface="Calibri"/>
                <a:sym typeface="Calibri"/>
              </a:rPr>
              <a:t>Santiago de Cuba</a:t>
            </a:r>
          </a:p>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p:pic>
        <p:nvPicPr>
          <p:cNvPr id="86" name="Google Shape;86;p1"/>
          <p:cNvPicPr preferRelativeResize="0"/>
          <p:nvPr/>
        </p:nvPicPr>
        <p:blipFill rotWithShape="1">
          <a:blip r:embed="rId4">
            <a:alphaModFix/>
          </a:blip>
          <a:srcRect/>
          <a:stretch/>
        </p:blipFill>
        <p:spPr>
          <a:xfrm>
            <a:off x="5162013" y="620688"/>
            <a:ext cx="2870200" cy="928370"/>
          </a:xfrm>
          <a:prstGeom prst="rect">
            <a:avLst/>
          </a:prstGeom>
          <a:noFill/>
          <a:ln>
            <a:noFill/>
          </a:ln>
        </p:spPr>
      </p:pic>
    </p:spTree>
    <p:extLst>
      <p:ext uri="{BB962C8B-B14F-4D97-AF65-F5344CB8AC3E}">
        <p14:creationId xmlns:p14="http://schemas.microsoft.com/office/powerpoint/2010/main" val="1402274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843808" y="-137005"/>
            <a:ext cx="541094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Calibri"/>
              <a:buNone/>
            </a:pPr>
            <a:r>
              <a:rPr lang="es-ES" sz="3200" dirty="0" smtClean="0">
                <a:solidFill>
                  <a:schemeClr val="lt1"/>
                </a:solidFill>
              </a:rPr>
              <a:t>Situación Problémica 2/2</a:t>
            </a:r>
            <a:endParaRPr sz="3200" dirty="0">
              <a:solidFill>
                <a:schemeClr val="lt1"/>
              </a:solidFill>
            </a:endParaRPr>
          </a:p>
        </p:txBody>
      </p:sp>
      <p:sp>
        <p:nvSpPr>
          <p:cNvPr id="93" name="Google Shape;93;p2"/>
          <p:cNvSpPr txBox="1">
            <a:spLocks noGrp="1"/>
          </p:cNvSpPr>
          <p:nvPr>
            <p:ph type="body" idx="1"/>
          </p:nvPr>
        </p:nvSpPr>
        <p:spPr>
          <a:xfrm>
            <a:off x="323528" y="1268267"/>
            <a:ext cx="8820472" cy="5115918"/>
          </a:xfrm>
          <a:prstGeom prst="rect">
            <a:avLst/>
          </a:prstGeom>
          <a:noFill/>
          <a:ln>
            <a:noFill/>
          </a:ln>
        </p:spPr>
        <p:txBody>
          <a:bodyPr spcFirstLastPara="1" wrap="square" lIns="91425" tIns="45700" rIns="91425" bIns="45700" anchor="t" anchorCtr="0">
            <a:normAutofit/>
          </a:bodyPr>
          <a:lstStyle/>
          <a:p>
            <a:pPr marL="114300" indent="0">
              <a:lnSpc>
                <a:spcPct val="150000"/>
              </a:lnSpc>
              <a:buNone/>
            </a:pPr>
            <a:r>
              <a:rPr lang="es-MX" sz="1700" dirty="0" smtClean="0">
                <a:latin typeface="+mn-lt"/>
              </a:rPr>
              <a:t>Los </a:t>
            </a:r>
            <a:r>
              <a:rPr lang="es-MX" sz="1700" dirty="0">
                <a:latin typeface="+mn-lt"/>
              </a:rPr>
              <a:t>locales de pago se identifican por el nombre de empresa de cobranzas y el número de local, por ejemplo: hábitat nº10, y de cada local se conoce su dirección. Cada oficina del organismo pertenece a una dependencia. Las dependencias se identifican por departamento, existe una sola por cada departamento y de cada una de ellas se registra la cantidad de empleados de la misma. Las oficinas se identifican por número, pero este número se puede repetir entre distintas dependencias. Los económicos necesitan registrar los pagos de impuestos realizados por los contribuyentes en las distintas entidades recaudadoras en distintas fechas. De cada pago se registra el monto y la fecha de pago. Un contribuyente puede realizar varios pagos en distintas entidades recaudadoras para distintos impuestos en distintas fechas. Sin embargo, no existen dos pagos para el mismo contribuyente, el mismo impuesto en la misma entidad recaudadora para la misma fecha. </a:t>
            </a:r>
            <a:endParaRPr sz="1700" dirty="0">
              <a:solidFill>
                <a:srgbClr val="FF0000"/>
              </a:solidFill>
              <a:latin typeface="+mn-lt"/>
              <a:ea typeface="Arial"/>
              <a:cs typeface="Arial"/>
              <a:sym typeface="Arial"/>
            </a:endParaRP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extLst>
      <p:ext uri="{BB962C8B-B14F-4D97-AF65-F5344CB8AC3E}">
        <p14:creationId xmlns:p14="http://schemas.microsoft.com/office/powerpoint/2010/main" val="2333719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264229" y="-137005"/>
            <a:ext cx="7646125" cy="1143000"/>
          </a:xfrm>
          <a:prstGeom prst="rect">
            <a:avLst/>
          </a:prstGeom>
          <a:noFill/>
          <a:ln>
            <a:noFill/>
          </a:ln>
        </p:spPr>
        <p:txBody>
          <a:bodyPr spcFirstLastPara="1" wrap="square" lIns="91425" tIns="45700" rIns="91425" bIns="45700" anchor="ctr" anchorCtr="0">
            <a:normAutofit/>
          </a:bodyPr>
          <a:lstStyle/>
          <a:p>
            <a:r>
              <a:rPr lang="es-MX" sz="3200" b="1" dirty="0">
                <a:solidFill>
                  <a:schemeClr val="bg1"/>
                </a:solidFill>
              </a:rPr>
              <a:t>Capítulo 1 </a:t>
            </a:r>
            <a:r>
              <a:rPr lang="es-MX" sz="2800" b="1" dirty="0">
                <a:solidFill>
                  <a:schemeClr val="bg1"/>
                </a:solidFill>
              </a:rPr>
              <a:t>“Marco </a:t>
            </a:r>
            <a:r>
              <a:rPr lang="es-ES" sz="2800" b="1" dirty="0">
                <a:solidFill>
                  <a:schemeClr val="bg1"/>
                </a:solidFill>
              </a:rPr>
              <a:t>Teórico</a:t>
            </a:r>
            <a:r>
              <a:rPr lang="es-MX" sz="2800" b="1" dirty="0">
                <a:solidFill>
                  <a:schemeClr val="bg1"/>
                </a:solidFill>
              </a:rPr>
              <a:t> Referencial”</a:t>
            </a:r>
            <a:endParaRPr lang="es-MX" sz="2800" dirty="0">
              <a:solidFill>
                <a:schemeClr val="bg1"/>
              </a:solidFill>
            </a:endParaRPr>
          </a:p>
        </p:txBody>
      </p:sp>
      <p:sp>
        <p:nvSpPr>
          <p:cNvPr id="93" name="Google Shape;93;p2"/>
          <p:cNvSpPr txBox="1">
            <a:spLocks noGrp="1"/>
          </p:cNvSpPr>
          <p:nvPr>
            <p:ph type="body" idx="1"/>
          </p:nvPr>
        </p:nvSpPr>
        <p:spPr>
          <a:xfrm>
            <a:off x="323528" y="1268267"/>
            <a:ext cx="8820472" cy="5115918"/>
          </a:xfrm>
          <a:prstGeom prst="rect">
            <a:avLst/>
          </a:prstGeom>
          <a:noFill/>
          <a:ln>
            <a:noFill/>
          </a:ln>
        </p:spPr>
        <p:txBody>
          <a:bodyPr spcFirstLastPara="1" wrap="square" lIns="91425" tIns="45700" rIns="91425" bIns="45700" anchor="t" anchorCtr="0">
            <a:normAutofit lnSpcReduction="10000"/>
          </a:bodyPr>
          <a:lstStyle/>
          <a:p>
            <a:pPr marL="114300" indent="0">
              <a:lnSpc>
                <a:spcPct val="150000"/>
              </a:lnSpc>
              <a:buNone/>
            </a:pPr>
            <a:r>
              <a:rPr lang="es-MX" sz="2800" b="1" dirty="0" smtClean="0"/>
              <a:t>Introducción </a:t>
            </a:r>
            <a:r>
              <a:rPr lang="es-MX" sz="2800" b="1" dirty="0"/>
              <a:t>del </a:t>
            </a:r>
            <a:r>
              <a:rPr lang="es-MX" sz="2800" b="1" dirty="0" smtClean="0"/>
              <a:t>capítulo</a:t>
            </a:r>
            <a:endParaRPr lang="es-MX" sz="2800" dirty="0" smtClean="0"/>
          </a:p>
          <a:p>
            <a:pPr marL="114300" indent="0">
              <a:lnSpc>
                <a:spcPct val="150000"/>
              </a:lnSpc>
              <a:buNone/>
            </a:pPr>
            <a:r>
              <a:rPr lang="es-MX" sz="2400" dirty="0" smtClean="0"/>
              <a:t>  El </a:t>
            </a:r>
            <a:r>
              <a:rPr lang="es-MX" sz="2400" dirty="0"/>
              <a:t>presente documento se enfocará en el diseño de un sistema de gestión de información tributaria, considerando aspectos fundamentales como la identificación de los actores involucrados, la estructura necesaria para su registro y la interacción entre los diferentes elementos del sistema. Para ello, se emplearán principios de ingeniería de software y metodologías de desarrollo que garanticen la robustez, flexibilidad y escalabilidad del sistema, asegurando así su adecuado funcionamiento.</a:t>
            </a:r>
            <a:endParaRPr lang="es-MX" sz="2400" dirty="0"/>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extLst>
      <p:ext uri="{BB962C8B-B14F-4D97-AF65-F5344CB8AC3E}">
        <p14:creationId xmlns:p14="http://schemas.microsoft.com/office/powerpoint/2010/main" val="2219558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264229" y="-137005"/>
            <a:ext cx="7646125" cy="1143000"/>
          </a:xfrm>
          <a:prstGeom prst="rect">
            <a:avLst/>
          </a:prstGeom>
          <a:noFill/>
          <a:ln>
            <a:noFill/>
          </a:ln>
        </p:spPr>
        <p:txBody>
          <a:bodyPr spcFirstLastPara="1" wrap="square" lIns="91425" tIns="45700" rIns="91425" bIns="45700" anchor="ctr" anchorCtr="0">
            <a:normAutofit/>
          </a:bodyPr>
          <a:lstStyle/>
          <a:p>
            <a:r>
              <a:rPr lang="es-MX" sz="3200" b="1" dirty="0">
                <a:solidFill>
                  <a:schemeClr val="bg1"/>
                </a:solidFill>
              </a:rPr>
              <a:t>Modelado de </a:t>
            </a:r>
            <a:r>
              <a:rPr lang="es-MX" sz="3200" b="1" dirty="0" smtClean="0">
                <a:solidFill>
                  <a:schemeClr val="bg1"/>
                </a:solidFill>
              </a:rPr>
              <a:t>negocio</a:t>
            </a:r>
            <a:endParaRPr lang="es-MX" sz="3200" dirty="0">
              <a:solidFill>
                <a:schemeClr val="bg1"/>
              </a:solidFill>
            </a:endParaRPr>
          </a:p>
        </p:txBody>
      </p:sp>
      <p:sp>
        <p:nvSpPr>
          <p:cNvPr id="93" name="Google Shape;93;p2"/>
          <p:cNvSpPr txBox="1">
            <a:spLocks noGrp="1"/>
          </p:cNvSpPr>
          <p:nvPr>
            <p:ph type="body" idx="1"/>
          </p:nvPr>
        </p:nvSpPr>
        <p:spPr>
          <a:xfrm>
            <a:off x="323528" y="1268267"/>
            <a:ext cx="8820472" cy="5115918"/>
          </a:xfrm>
          <a:prstGeom prst="rect">
            <a:avLst/>
          </a:prstGeom>
          <a:noFill/>
          <a:ln>
            <a:noFill/>
          </a:ln>
        </p:spPr>
        <p:txBody>
          <a:bodyPr spcFirstLastPara="1" wrap="square" lIns="91425" tIns="45700" rIns="91425" bIns="45700" anchor="t" anchorCtr="0">
            <a:normAutofit/>
          </a:bodyPr>
          <a:lstStyle/>
          <a:p>
            <a:pPr marL="114300" indent="0">
              <a:lnSpc>
                <a:spcPct val="150000"/>
              </a:lnSpc>
              <a:buNone/>
            </a:pPr>
            <a:r>
              <a:rPr lang="es-MX" sz="2400" b="1" dirty="0" smtClean="0">
                <a:latin typeface="+mn-lt"/>
              </a:rPr>
              <a:t>Actores </a:t>
            </a:r>
            <a:r>
              <a:rPr lang="es-MX" sz="2400" b="1" dirty="0">
                <a:latin typeface="+mn-lt"/>
              </a:rPr>
              <a:t>del negocio</a:t>
            </a:r>
            <a:endParaRPr lang="es-MX" sz="2400" dirty="0">
              <a:latin typeface="+mn-lt"/>
            </a:endParaRPr>
          </a:p>
          <a:p>
            <a:pPr lvl="0">
              <a:lnSpc>
                <a:spcPct val="150000"/>
              </a:lnSpc>
            </a:pPr>
            <a:r>
              <a:rPr lang="es-MX" sz="1800" dirty="0">
                <a:latin typeface="+mn-lt"/>
              </a:rPr>
              <a:t>Contribuyentes</a:t>
            </a:r>
          </a:p>
          <a:p>
            <a:pPr marL="114300" indent="0">
              <a:lnSpc>
                <a:spcPct val="150000"/>
              </a:lnSpc>
              <a:buNone/>
            </a:pPr>
            <a:r>
              <a:rPr lang="es-MX" sz="1800" b="1" dirty="0">
                <a:latin typeface="+mn-lt"/>
              </a:rPr>
              <a:t>Justificación Contribuyentes: </a:t>
            </a:r>
            <a:r>
              <a:rPr lang="es-MX" sz="1800" dirty="0" smtClean="0">
                <a:latin typeface="+mn-lt"/>
              </a:rPr>
              <a:t>Es rol que paga los impuestos y es gestionado por el negocio </a:t>
            </a:r>
            <a:endParaRPr lang="es-MX" sz="1800" dirty="0">
              <a:latin typeface="+mn-lt"/>
            </a:endParaRPr>
          </a:p>
          <a:p>
            <a:pPr marL="114300" indent="0">
              <a:lnSpc>
                <a:spcPct val="150000"/>
              </a:lnSpc>
              <a:buNone/>
            </a:pPr>
            <a:r>
              <a:rPr lang="es-MX" sz="2400" b="1" dirty="0">
                <a:latin typeface="+mn-lt"/>
              </a:rPr>
              <a:t>Trabajadores del negocio</a:t>
            </a:r>
            <a:endParaRPr lang="es-MX" sz="2400" dirty="0">
              <a:latin typeface="+mn-lt"/>
            </a:endParaRPr>
          </a:p>
          <a:p>
            <a:pPr lvl="0">
              <a:lnSpc>
                <a:spcPct val="150000"/>
              </a:lnSpc>
            </a:pPr>
            <a:r>
              <a:rPr lang="es-MX" sz="1800" dirty="0">
                <a:latin typeface="+mn-lt"/>
              </a:rPr>
              <a:t>Administrador</a:t>
            </a:r>
          </a:p>
          <a:p>
            <a:pPr lvl="0">
              <a:lnSpc>
                <a:spcPct val="150000"/>
              </a:lnSpc>
            </a:pPr>
            <a:r>
              <a:rPr lang="es-MX" sz="1800" dirty="0">
                <a:latin typeface="+mn-lt"/>
              </a:rPr>
              <a:t>Económico</a:t>
            </a:r>
          </a:p>
          <a:p>
            <a:pPr marL="114300" indent="0">
              <a:lnSpc>
                <a:spcPct val="150000"/>
              </a:lnSpc>
              <a:buNone/>
            </a:pPr>
            <a:r>
              <a:rPr lang="es-MX" sz="1800" b="1" dirty="0">
                <a:latin typeface="+mn-lt"/>
              </a:rPr>
              <a:t>Justificación Administrador</a:t>
            </a:r>
            <a:r>
              <a:rPr lang="es-MX" sz="1900" b="1" dirty="0">
                <a:latin typeface="+mn-lt"/>
              </a:rPr>
              <a:t>: </a:t>
            </a:r>
            <a:r>
              <a:rPr lang="es-ES" sz="1900" dirty="0">
                <a:latin typeface="+mn-lt"/>
              </a:rPr>
              <a:t>Es el encargado de gestionar el negocio.</a:t>
            </a:r>
            <a:endParaRPr lang="es-MX" sz="1900" dirty="0">
              <a:latin typeface="+mn-lt"/>
            </a:endParaRPr>
          </a:p>
          <a:p>
            <a:pPr marL="114300" indent="0">
              <a:lnSpc>
                <a:spcPct val="150000"/>
              </a:lnSpc>
              <a:buNone/>
            </a:pPr>
            <a:r>
              <a:rPr lang="es-MX" sz="1800" b="1" dirty="0">
                <a:latin typeface="+mn-lt"/>
              </a:rPr>
              <a:t>Justificación Económico: </a:t>
            </a:r>
            <a:r>
              <a:rPr lang="es-MX" sz="1900" dirty="0">
                <a:latin typeface="+mn-lt"/>
              </a:rPr>
              <a:t>Registra todos los pagos realizados por los contribuyentes</a:t>
            </a: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extLst>
      <p:ext uri="{BB962C8B-B14F-4D97-AF65-F5344CB8AC3E}">
        <p14:creationId xmlns:p14="http://schemas.microsoft.com/office/powerpoint/2010/main" val="309612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264229" y="-137005"/>
            <a:ext cx="7646125" cy="1143000"/>
          </a:xfrm>
          <a:prstGeom prst="rect">
            <a:avLst/>
          </a:prstGeom>
          <a:noFill/>
          <a:ln>
            <a:noFill/>
          </a:ln>
        </p:spPr>
        <p:txBody>
          <a:bodyPr spcFirstLastPara="1" wrap="square" lIns="91425" tIns="45700" rIns="91425" bIns="45700" anchor="ctr" anchorCtr="0">
            <a:normAutofit/>
          </a:bodyPr>
          <a:lstStyle/>
          <a:p>
            <a:r>
              <a:rPr lang="es-MX" sz="3200" b="1" dirty="0">
                <a:solidFill>
                  <a:schemeClr val="bg1"/>
                </a:solidFill>
              </a:rPr>
              <a:t>Modelado de </a:t>
            </a:r>
            <a:r>
              <a:rPr lang="es-MX" sz="3200" b="1" dirty="0" smtClean="0">
                <a:solidFill>
                  <a:schemeClr val="bg1"/>
                </a:solidFill>
              </a:rPr>
              <a:t>negocio</a:t>
            </a:r>
            <a:endParaRPr lang="es-MX" sz="3200" dirty="0">
              <a:solidFill>
                <a:schemeClr val="bg1"/>
              </a:solidFill>
            </a:endParaRPr>
          </a:p>
        </p:txBody>
      </p:sp>
      <p:sp>
        <p:nvSpPr>
          <p:cNvPr id="93" name="Google Shape;93;p2"/>
          <p:cNvSpPr txBox="1">
            <a:spLocks noGrp="1"/>
          </p:cNvSpPr>
          <p:nvPr>
            <p:ph type="body" idx="1"/>
          </p:nvPr>
        </p:nvSpPr>
        <p:spPr>
          <a:xfrm>
            <a:off x="323528" y="1050067"/>
            <a:ext cx="8820472" cy="5334118"/>
          </a:xfrm>
          <a:prstGeom prst="rect">
            <a:avLst/>
          </a:prstGeom>
          <a:noFill/>
          <a:ln>
            <a:noFill/>
          </a:ln>
        </p:spPr>
        <p:txBody>
          <a:bodyPr spcFirstLastPara="1" wrap="square" lIns="91425" tIns="45700" rIns="91425" bIns="45700" anchor="t" anchorCtr="0">
            <a:normAutofit/>
          </a:bodyPr>
          <a:lstStyle/>
          <a:p>
            <a:pPr marL="114300" indent="0">
              <a:lnSpc>
                <a:spcPct val="150000"/>
              </a:lnSpc>
              <a:buNone/>
            </a:pPr>
            <a:r>
              <a:rPr lang="es-MX" sz="2800" b="1" dirty="0"/>
              <a:t>Casos de uso del negocio</a:t>
            </a:r>
            <a:endParaRPr lang="es-MX" sz="2800" dirty="0"/>
          </a:p>
          <a:p>
            <a:pPr lvl="0">
              <a:lnSpc>
                <a:spcPct val="150000"/>
              </a:lnSpc>
            </a:pPr>
            <a:r>
              <a:rPr lang="es-ES" sz="1800" dirty="0"/>
              <a:t>Registrar Personas</a:t>
            </a:r>
            <a:endParaRPr lang="es-MX" sz="1800" dirty="0"/>
          </a:p>
          <a:p>
            <a:pPr lvl="0">
              <a:lnSpc>
                <a:spcPct val="150000"/>
              </a:lnSpc>
            </a:pPr>
            <a:r>
              <a:rPr lang="es-MX" sz="1800" dirty="0"/>
              <a:t>Gestionar Personas</a:t>
            </a:r>
          </a:p>
          <a:p>
            <a:pPr lvl="0">
              <a:lnSpc>
                <a:spcPct val="150000"/>
              </a:lnSpc>
            </a:pPr>
            <a:r>
              <a:rPr lang="es-MX" sz="1800" dirty="0"/>
              <a:t>Gestionar Contribuyentes</a:t>
            </a:r>
          </a:p>
          <a:p>
            <a:pPr lvl="0">
              <a:lnSpc>
                <a:spcPct val="150000"/>
              </a:lnSpc>
            </a:pPr>
            <a:r>
              <a:rPr lang="es-MX" sz="1800" dirty="0"/>
              <a:t>Pagar Impuestos</a:t>
            </a:r>
          </a:p>
          <a:p>
            <a:pPr marL="114300" indent="0">
              <a:lnSpc>
                <a:spcPct val="150000"/>
              </a:lnSpc>
              <a:buNone/>
            </a:pPr>
            <a:r>
              <a:rPr lang="es-MX" sz="2800" b="1" dirty="0"/>
              <a:t>Entidades del negocio </a:t>
            </a:r>
            <a:endParaRPr lang="es-MX" sz="2800" dirty="0"/>
          </a:p>
          <a:p>
            <a:pPr lvl="0">
              <a:lnSpc>
                <a:spcPct val="150000"/>
              </a:lnSpc>
            </a:pPr>
            <a:r>
              <a:rPr lang="es-MX" sz="1800" dirty="0"/>
              <a:t>Listado de personas </a:t>
            </a:r>
          </a:p>
          <a:p>
            <a:pPr lvl="0">
              <a:lnSpc>
                <a:spcPct val="150000"/>
              </a:lnSpc>
            </a:pPr>
            <a:r>
              <a:rPr lang="es-MX" sz="1800" dirty="0"/>
              <a:t>Listado de contribuyentes </a:t>
            </a:r>
          </a:p>
          <a:p>
            <a:pPr lvl="0">
              <a:lnSpc>
                <a:spcPct val="150000"/>
              </a:lnSpc>
            </a:pPr>
            <a:r>
              <a:rPr lang="es-MX" sz="1800" dirty="0"/>
              <a:t>Listado de impuestos </a:t>
            </a:r>
          </a:p>
          <a:p>
            <a:pPr lvl="0">
              <a:lnSpc>
                <a:spcPct val="150000"/>
              </a:lnSpc>
            </a:pPr>
            <a:r>
              <a:rPr lang="es-MX" sz="1800" dirty="0"/>
              <a:t>Listado de impuestos por contribuyentes</a:t>
            </a:r>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spTree>
    <p:extLst>
      <p:ext uri="{BB962C8B-B14F-4D97-AF65-F5344CB8AC3E}">
        <p14:creationId xmlns:p14="http://schemas.microsoft.com/office/powerpoint/2010/main" val="4174254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264229" y="-137005"/>
            <a:ext cx="7646125" cy="1143000"/>
          </a:xfrm>
          <a:prstGeom prst="rect">
            <a:avLst/>
          </a:prstGeom>
          <a:noFill/>
          <a:ln>
            <a:noFill/>
          </a:ln>
        </p:spPr>
        <p:txBody>
          <a:bodyPr spcFirstLastPara="1" wrap="square" lIns="91425" tIns="45700" rIns="91425" bIns="45700" anchor="ctr" anchorCtr="0">
            <a:normAutofit/>
          </a:bodyPr>
          <a:lstStyle/>
          <a:p>
            <a:r>
              <a:rPr lang="es-MX" sz="3200" b="1" dirty="0">
                <a:solidFill>
                  <a:schemeClr val="bg1"/>
                </a:solidFill>
              </a:rPr>
              <a:t>Modelado de </a:t>
            </a:r>
            <a:r>
              <a:rPr lang="es-MX" sz="3200" b="1" dirty="0" smtClean="0">
                <a:solidFill>
                  <a:schemeClr val="bg1"/>
                </a:solidFill>
              </a:rPr>
              <a:t>negocio</a:t>
            </a:r>
            <a:endParaRPr lang="es-MX" sz="3200" dirty="0">
              <a:solidFill>
                <a:schemeClr val="bg1"/>
              </a:solidFill>
            </a:endParaRPr>
          </a:p>
        </p:txBody>
      </p:sp>
      <p:sp>
        <p:nvSpPr>
          <p:cNvPr id="93" name="Google Shape;93;p2"/>
          <p:cNvSpPr txBox="1">
            <a:spLocks noGrp="1"/>
          </p:cNvSpPr>
          <p:nvPr>
            <p:ph type="body" idx="1"/>
          </p:nvPr>
        </p:nvSpPr>
        <p:spPr>
          <a:xfrm>
            <a:off x="323528" y="1050067"/>
            <a:ext cx="8820472" cy="5334118"/>
          </a:xfrm>
          <a:prstGeom prst="rect">
            <a:avLst/>
          </a:prstGeom>
          <a:noFill/>
          <a:ln>
            <a:noFill/>
          </a:ln>
        </p:spPr>
        <p:txBody>
          <a:bodyPr spcFirstLastPara="1" wrap="square" lIns="91425" tIns="45700" rIns="91425" bIns="45700" anchor="t" anchorCtr="0">
            <a:normAutofit/>
          </a:bodyPr>
          <a:lstStyle/>
          <a:p>
            <a:pPr marL="114300" indent="0">
              <a:lnSpc>
                <a:spcPct val="150000"/>
              </a:lnSpc>
              <a:buNone/>
            </a:pPr>
            <a:r>
              <a:rPr lang="es-ES" b="1" dirty="0"/>
              <a:t>Diagrama del modelo de objetos</a:t>
            </a:r>
            <a:endParaRPr lang="es-MX" dirty="0"/>
          </a:p>
          <a:p>
            <a:pPr marL="114300" indent="0">
              <a:lnSpc>
                <a:spcPct val="150000"/>
              </a:lnSpc>
              <a:buNone/>
            </a:pPr>
            <a:endParaRPr lang="es-MX" sz="1800" dirty="0"/>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pic>
        <p:nvPicPr>
          <p:cNvPr id="1027" name="Picture 3" descr="ModeloObjetoNegoc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423" y="1910291"/>
            <a:ext cx="6848729" cy="4699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015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264229" y="-137005"/>
            <a:ext cx="7646125" cy="1143000"/>
          </a:xfrm>
          <a:prstGeom prst="rect">
            <a:avLst/>
          </a:prstGeom>
          <a:noFill/>
          <a:ln>
            <a:noFill/>
          </a:ln>
        </p:spPr>
        <p:txBody>
          <a:bodyPr spcFirstLastPara="1" wrap="square" lIns="91425" tIns="45700" rIns="91425" bIns="45700" anchor="ctr" anchorCtr="0">
            <a:normAutofit/>
          </a:bodyPr>
          <a:lstStyle/>
          <a:p>
            <a:r>
              <a:rPr lang="es-MX" sz="3200" b="1" dirty="0">
                <a:solidFill>
                  <a:schemeClr val="bg1"/>
                </a:solidFill>
              </a:rPr>
              <a:t>Modelado de </a:t>
            </a:r>
            <a:r>
              <a:rPr lang="es-MX" sz="3200" b="1" dirty="0" smtClean="0">
                <a:solidFill>
                  <a:schemeClr val="bg1"/>
                </a:solidFill>
              </a:rPr>
              <a:t>negocio</a:t>
            </a:r>
            <a:endParaRPr lang="es-MX" sz="3200" dirty="0">
              <a:solidFill>
                <a:schemeClr val="bg1"/>
              </a:solidFill>
            </a:endParaRPr>
          </a:p>
        </p:txBody>
      </p:sp>
      <p:sp>
        <p:nvSpPr>
          <p:cNvPr id="93" name="Google Shape;93;p2"/>
          <p:cNvSpPr txBox="1">
            <a:spLocks noGrp="1"/>
          </p:cNvSpPr>
          <p:nvPr>
            <p:ph type="body" idx="1"/>
          </p:nvPr>
        </p:nvSpPr>
        <p:spPr>
          <a:xfrm>
            <a:off x="323528" y="1050067"/>
            <a:ext cx="8820472" cy="5334118"/>
          </a:xfrm>
          <a:prstGeom prst="rect">
            <a:avLst/>
          </a:prstGeom>
          <a:noFill/>
          <a:ln>
            <a:noFill/>
          </a:ln>
        </p:spPr>
        <p:txBody>
          <a:bodyPr spcFirstLastPara="1" wrap="square" lIns="91425" tIns="45700" rIns="91425" bIns="45700" anchor="t" anchorCtr="0">
            <a:normAutofit/>
          </a:bodyPr>
          <a:lstStyle/>
          <a:p>
            <a:pPr marL="114300" indent="0">
              <a:buNone/>
            </a:pPr>
            <a:r>
              <a:rPr lang="es-MX" b="1" dirty="0"/>
              <a:t>D</a:t>
            </a:r>
            <a:r>
              <a:rPr lang="es-MX" b="1" dirty="0" smtClean="0"/>
              <a:t>iagrama </a:t>
            </a:r>
            <a:r>
              <a:rPr lang="es-MX" b="1" dirty="0"/>
              <a:t>de casos de uso del negocio</a:t>
            </a:r>
            <a:endParaRPr lang="es-MX" dirty="0"/>
          </a:p>
          <a:p>
            <a:pPr marL="114300" indent="0">
              <a:lnSpc>
                <a:spcPct val="150000"/>
              </a:lnSpc>
              <a:buNone/>
            </a:pPr>
            <a:endParaRPr lang="es-MX" sz="1800" dirty="0"/>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pic>
        <p:nvPicPr>
          <p:cNvPr id="2050" name="Picture 2" descr="DiagramaCasoDeUsoNegoc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9" y="1776984"/>
            <a:ext cx="7970393"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2054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2555776" y="0"/>
            <a:ext cx="6588224" cy="868993"/>
          </a:xfrm>
          <a:prstGeom prst="rect">
            <a:avLst/>
          </a:prstGeom>
          <a:noFill/>
          <a:ln>
            <a:noFill/>
          </a:ln>
        </p:spPr>
      </p:pic>
      <p:sp>
        <p:nvSpPr>
          <p:cNvPr id="92" name="Google Shape;92;p2"/>
          <p:cNvSpPr txBox="1">
            <a:spLocks noGrp="1"/>
          </p:cNvSpPr>
          <p:nvPr>
            <p:ph type="title"/>
          </p:nvPr>
        </p:nvSpPr>
        <p:spPr>
          <a:xfrm>
            <a:off x="2264229" y="-137005"/>
            <a:ext cx="7646125" cy="1143000"/>
          </a:xfrm>
          <a:prstGeom prst="rect">
            <a:avLst/>
          </a:prstGeom>
          <a:noFill/>
          <a:ln>
            <a:noFill/>
          </a:ln>
        </p:spPr>
        <p:txBody>
          <a:bodyPr spcFirstLastPara="1" wrap="square" lIns="91425" tIns="45700" rIns="91425" bIns="45700" anchor="ctr" anchorCtr="0">
            <a:normAutofit/>
          </a:bodyPr>
          <a:lstStyle/>
          <a:p>
            <a:r>
              <a:rPr lang="es-MX" sz="3200" b="1" dirty="0">
                <a:solidFill>
                  <a:schemeClr val="bg1"/>
                </a:solidFill>
              </a:rPr>
              <a:t>Modelado de </a:t>
            </a:r>
            <a:r>
              <a:rPr lang="es-MX" sz="3200" b="1" dirty="0" smtClean="0">
                <a:solidFill>
                  <a:schemeClr val="bg1"/>
                </a:solidFill>
              </a:rPr>
              <a:t>negocio</a:t>
            </a:r>
            <a:endParaRPr lang="es-MX" sz="3200" dirty="0">
              <a:solidFill>
                <a:schemeClr val="bg1"/>
              </a:solidFill>
            </a:endParaRPr>
          </a:p>
        </p:txBody>
      </p:sp>
      <p:sp>
        <p:nvSpPr>
          <p:cNvPr id="93" name="Google Shape;93;p2"/>
          <p:cNvSpPr txBox="1">
            <a:spLocks noGrp="1"/>
          </p:cNvSpPr>
          <p:nvPr>
            <p:ph type="body" idx="1"/>
          </p:nvPr>
        </p:nvSpPr>
        <p:spPr>
          <a:xfrm>
            <a:off x="79411" y="1050067"/>
            <a:ext cx="9830943" cy="5334118"/>
          </a:xfrm>
          <a:prstGeom prst="rect">
            <a:avLst/>
          </a:prstGeom>
          <a:noFill/>
          <a:ln>
            <a:noFill/>
          </a:ln>
        </p:spPr>
        <p:txBody>
          <a:bodyPr spcFirstLastPara="1" wrap="square" lIns="91425" tIns="45700" rIns="91425" bIns="45700" anchor="t" anchorCtr="0">
            <a:normAutofit/>
          </a:bodyPr>
          <a:lstStyle/>
          <a:p>
            <a:pPr marL="114300" indent="0">
              <a:buNone/>
            </a:pPr>
            <a:r>
              <a:rPr lang="es-MX" sz="2800" b="1" dirty="0"/>
              <a:t>Diagrama de actividades de un caso crítico </a:t>
            </a:r>
            <a:r>
              <a:rPr lang="es-MX" sz="2800" b="1" dirty="0" smtClean="0"/>
              <a:t>del negocio</a:t>
            </a:r>
            <a:endParaRPr lang="es-MX" sz="2800" dirty="0"/>
          </a:p>
        </p:txBody>
      </p:sp>
      <p:pic>
        <p:nvPicPr>
          <p:cNvPr id="94" name="Google Shape;94;p2"/>
          <p:cNvPicPr preferRelativeResize="0"/>
          <p:nvPr/>
        </p:nvPicPr>
        <p:blipFill rotWithShape="1">
          <a:blip r:embed="rId4">
            <a:alphaModFix/>
          </a:blip>
          <a:srcRect/>
          <a:stretch/>
        </p:blipFill>
        <p:spPr>
          <a:xfrm>
            <a:off x="79411" y="44072"/>
            <a:ext cx="2476365" cy="780846"/>
          </a:xfrm>
          <a:prstGeom prst="rect">
            <a:avLst/>
          </a:prstGeom>
          <a:noFill/>
          <a:ln>
            <a:noFill/>
          </a:ln>
        </p:spPr>
      </p:pic>
      <p:pic>
        <p:nvPicPr>
          <p:cNvPr id="3074" name="Picture 2" descr="DiagramaActividadesNegoc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661" y="1670304"/>
            <a:ext cx="8243579" cy="503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150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1236</Words>
  <Application>Microsoft Office PowerPoint</Application>
  <PresentationFormat>Presentación en pantalla (4:3)</PresentationFormat>
  <Paragraphs>135</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Times New Roman</vt:lpstr>
      <vt:lpstr>Calibri</vt:lpstr>
      <vt:lpstr>Tema de Office</vt:lpstr>
      <vt:lpstr>Presentación de PowerPoint</vt:lpstr>
      <vt:lpstr>Situación Problémica 1/2</vt:lpstr>
      <vt:lpstr>Situación Problémica 2/2</vt:lpstr>
      <vt:lpstr>Capítulo 1 “Marco Teórico Referencial”</vt:lpstr>
      <vt:lpstr>Modelado de negocio</vt:lpstr>
      <vt:lpstr>Modelado de negocio</vt:lpstr>
      <vt:lpstr>Modelado de negocio</vt:lpstr>
      <vt:lpstr>Modelado de negocio</vt:lpstr>
      <vt:lpstr>Modelado de negocio</vt:lpstr>
      <vt:lpstr>Herramientas utilizadas</vt:lpstr>
      <vt:lpstr>Metodología Aplicada </vt:lpstr>
      <vt:lpstr>Conclusiones del capítulo</vt:lpstr>
      <vt:lpstr>Capítulo 2 “Desarrollo del Prototipo del Sistema”</vt:lpstr>
      <vt:lpstr>Requisitos funcionales del sistema</vt:lpstr>
      <vt:lpstr>Modelado del sistema</vt:lpstr>
      <vt:lpstr>Modelado del sistema</vt:lpstr>
      <vt:lpstr>Descripción en formato de alto nivel de un caso de uso crítico del sistema: </vt:lpstr>
      <vt:lpstr>Prototipos de interfaz de usuario (Vista Inicio)</vt:lpstr>
      <vt:lpstr>Prototipos de interfaz de usuario (Vista Consultas)</vt:lpstr>
      <vt:lpstr>Diagrama de clases</vt:lpstr>
      <vt:lpstr>Diagrama Entidad Relación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Adán Rául</dc:creator>
  <cp:lastModifiedBy>Usuario de Windows</cp:lastModifiedBy>
  <cp:revision>13</cp:revision>
  <dcterms:created xsi:type="dcterms:W3CDTF">2018-09-07T22:19:46Z</dcterms:created>
  <dcterms:modified xsi:type="dcterms:W3CDTF">2024-02-16T15:32:33Z</dcterms:modified>
</cp:coreProperties>
</file>