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22DED-4054-4716-8879-35AE9725E5E7}" type="datetimeFigureOut">
              <a:rPr lang="es-ES" smtClean="0"/>
              <a:pPr/>
              <a:t>06/08/2013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EA899-548C-4F77-A19A-E8BC24B00FA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61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A899-548C-4F77-A19A-E8BC24B00FA3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B4-F389-463E-98E3-3F9577405367}" type="datetimeFigureOut">
              <a:rPr lang="es-ES" smtClean="0"/>
              <a:pPr/>
              <a:t>06/08/2013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183A-2E8F-49C6-B846-8CB8E58F117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B4-F389-463E-98E3-3F9577405367}" type="datetimeFigureOut">
              <a:rPr lang="es-ES" smtClean="0"/>
              <a:pPr/>
              <a:t>06/08/2013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183A-2E8F-49C6-B846-8CB8E58F117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B4-F389-463E-98E3-3F9577405367}" type="datetimeFigureOut">
              <a:rPr lang="es-ES" smtClean="0"/>
              <a:pPr/>
              <a:t>06/08/2013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183A-2E8F-49C6-B846-8CB8E58F117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B4-F389-463E-98E3-3F9577405367}" type="datetimeFigureOut">
              <a:rPr lang="es-ES" smtClean="0"/>
              <a:pPr/>
              <a:t>06/08/2013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183A-2E8F-49C6-B846-8CB8E58F117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B4-F389-463E-98E3-3F9577405367}" type="datetimeFigureOut">
              <a:rPr lang="es-ES" smtClean="0"/>
              <a:pPr/>
              <a:t>06/08/2013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183A-2E8F-49C6-B846-8CB8E58F117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B4-F389-463E-98E3-3F9577405367}" type="datetimeFigureOut">
              <a:rPr lang="es-ES" smtClean="0"/>
              <a:pPr/>
              <a:t>06/08/2013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183A-2E8F-49C6-B846-8CB8E58F117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B4-F389-463E-98E3-3F9577405367}" type="datetimeFigureOut">
              <a:rPr lang="es-ES" smtClean="0"/>
              <a:pPr/>
              <a:t>06/08/2013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183A-2E8F-49C6-B846-8CB8E58F117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B4-F389-463E-98E3-3F9577405367}" type="datetimeFigureOut">
              <a:rPr lang="es-ES" smtClean="0"/>
              <a:pPr/>
              <a:t>06/08/2013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183A-2E8F-49C6-B846-8CB8E58F117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B4-F389-463E-98E3-3F9577405367}" type="datetimeFigureOut">
              <a:rPr lang="es-ES" smtClean="0"/>
              <a:pPr/>
              <a:t>06/08/2013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183A-2E8F-49C6-B846-8CB8E58F117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B4-F389-463E-98E3-3F9577405367}" type="datetimeFigureOut">
              <a:rPr lang="es-ES" smtClean="0"/>
              <a:pPr/>
              <a:t>06/08/2013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183A-2E8F-49C6-B846-8CB8E58F117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2B4-F389-463E-98E3-3F9577405367}" type="datetimeFigureOut">
              <a:rPr lang="es-ES" smtClean="0"/>
              <a:pPr/>
              <a:t>06/08/2013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183A-2E8F-49C6-B846-8CB8E58F117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D2B4-F389-463E-98E3-3F9577405367}" type="datetimeFigureOut">
              <a:rPr lang="es-ES" smtClean="0"/>
              <a:pPr/>
              <a:t>06/08/2013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183A-2E8F-49C6-B846-8CB8E58F117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571736" y="2285992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UVA’s gastrointestinal </a:t>
            </a: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571736" y="3643314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Cambridge’s insulin absorption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786314" y="2928934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Modified Panunzi’s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7 Conector recto de flecha"/>
          <p:cNvCxnSpPr>
            <a:stCxn id="4" idx="3"/>
            <a:endCxn id="6" idx="1"/>
          </p:cNvCxnSpPr>
          <p:nvPr/>
        </p:nvCxnSpPr>
        <p:spPr>
          <a:xfrm>
            <a:off x="4071934" y="2714620"/>
            <a:ext cx="714380" cy="64294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3"/>
            <a:endCxn id="6" idx="1"/>
          </p:cNvCxnSpPr>
          <p:nvPr/>
        </p:nvCxnSpPr>
        <p:spPr>
          <a:xfrm flipV="1">
            <a:off x="4071934" y="3357562"/>
            <a:ext cx="714380" cy="71438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6786578" y="385762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5400000" flipH="1" flipV="1">
            <a:off x="6180149" y="324961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22 Forma libre"/>
          <p:cNvSpPr/>
          <p:nvPr/>
        </p:nvSpPr>
        <p:spPr>
          <a:xfrm>
            <a:off x="6858016" y="3071810"/>
            <a:ext cx="1571636" cy="418571"/>
          </a:xfrm>
          <a:custGeom>
            <a:avLst/>
            <a:gdLst>
              <a:gd name="connsiteX0" fmla="*/ 0 w 1917700"/>
              <a:gd name="connsiteY0" fmla="*/ 366183 h 418571"/>
              <a:gd name="connsiteX1" fmla="*/ 304800 w 1917700"/>
              <a:gd name="connsiteY1" fmla="*/ 350308 h 418571"/>
              <a:gd name="connsiteX2" fmla="*/ 504825 w 1917700"/>
              <a:gd name="connsiteY2" fmla="*/ 1058 h 418571"/>
              <a:gd name="connsiteX3" fmla="*/ 917575 w 1917700"/>
              <a:gd name="connsiteY3" fmla="*/ 356658 h 418571"/>
              <a:gd name="connsiteX4" fmla="*/ 1114425 w 1917700"/>
              <a:gd name="connsiteY4" fmla="*/ 223308 h 418571"/>
              <a:gd name="connsiteX5" fmla="*/ 1343025 w 1917700"/>
              <a:gd name="connsiteY5" fmla="*/ 388408 h 418571"/>
              <a:gd name="connsiteX6" fmla="*/ 1917700 w 1917700"/>
              <a:gd name="connsiteY6" fmla="*/ 404283 h 41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700" h="418571">
                <a:moveTo>
                  <a:pt x="0" y="366183"/>
                </a:moveTo>
                <a:cubicBezTo>
                  <a:pt x="110331" y="388672"/>
                  <a:pt x="220662" y="411162"/>
                  <a:pt x="304800" y="350308"/>
                </a:cubicBezTo>
                <a:cubicBezTo>
                  <a:pt x="388938" y="289454"/>
                  <a:pt x="402696" y="0"/>
                  <a:pt x="504825" y="1058"/>
                </a:cubicBezTo>
                <a:cubicBezTo>
                  <a:pt x="606954" y="2116"/>
                  <a:pt x="815975" y="319616"/>
                  <a:pt x="917575" y="356658"/>
                </a:cubicBezTo>
                <a:cubicBezTo>
                  <a:pt x="1019175" y="393700"/>
                  <a:pt x="1043517" y="218016"/>
                  <a:pt x="1114425" y="223308"/>
                </a:cubicBezTo>
                <a:cubicBezTo>
                  <a:pt x="1185333" y="228600"/>
                  <a:pt x="1209146" y="358246"/>
                  <a:pt x="1343025" y="388408"/>
                </a:cubicBezTo>
                <a:cubicBezTo>
                  <a:pt x="1476904" y="418571"/>
                  <a:pt x="1815571" y="397404"/>
                  <a:pt x="1917700" y="40428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6286512" y="3357562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2214546" y="2714620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2214546" y="4071942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1285852" y="2428868"/>
            <a:ext cx="928694" cy="5715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latin typeface="Times New Roman" pitchFamily="18" charset="0"/>
                <a:cs typeface="Times New Roman" pitchFamily="18" charset="0"/>
              </a:rPr>
              <a:t>Meal size</a:t>
            </a:r>
            <a:endParaRPr lang="es-E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1285852" y="3786190"/>
            <a:ext cx="928694" cy="5715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latin typeface="Times New Roman" pitchFamily="18" charset="0"/>
                <a:cs typeface="Times New Roman" pitchFamily="18" charset="0"/>
              </a:rPr>
              <a:t>Insulin profile</a:t>
            </a:r>
            <a:endParaRPr lang="es-E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33 Llamada rectangular"/>
          <p:cNvSpPr/>
          <p:nvPr/>
        </p:nvSpPr>
        <p:spPr>
          <a:xfrm>
            <a:off x="2857488" y="1785926"/>
            <a:ext cx="1143008" cy="428628"/>
          </a:xfrm>
          <a:prstGeom prst="wedgeRectCallout">
            <a:avLst>
              <a:gd name="adj1" fmla="val -20833"/>
              <a:gd name="adj2" fmla="val 71389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5 parameters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34 Llamada rectangular"/>
          <p:cNvSpPr/>
          <p:nvPr/>
        </p:nvSpPr>
        <p:spPr>
          <a:xfrm>
            <a:off x="2643174" y="4572008"/>
            <a:ext cx="1143008" cy="428628"/>
          </a:xfrm>
          <a:prstGeom prst="wedgeRectCallout">
            <a:avLst>
              <a:gd name="adj1" fmla="val -20834"/>
              <a:gd name="adj2" fmla="val -70833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7 parameters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35 Llamada rectangular"/>
          <p:cNvSpPr/>
          <p:nvPr/>
        </p:nvSpPr>
        <p:spPr>
          <a:xfrm>
            <a:off x="5000628" y="3857628"/>
            <a:ext cx="1143008" cy="428628"/>
          </a:xfrm>
          <a:prstGeom prst="wedgeRectCallout">
            <a:avLst>
              <a:gd name="adj1" fmla="val -20834"/>
              <a:gd name="adj2" fmla="val -70833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4 parameters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571736" y="2285992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imes New Roman" pitchFamily="18" charset="0"/>
                <a:cs typeface="Times New Roman" pitchFamily="18" charset="0"/>
              </a:rPr>
              <a:t>UVA’s gastrointestinal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571736" y="3643314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imes New Roman" pitchFamily="18" charset="0"/>
                <a:cs typeface="Times New Roman" pitchFamily="18" charset="0"/>
              </a:rPr>
              <a:t>Cambridge’s insulin absorption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786314" y="2928934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Modified Panunzi’s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4071934" y="2714620"/>
            <a:ext cx="714380" cy="64294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 flipV="1">
            <a:off x="4071934" y="3357562"/>
            <a:ext cx="714380" cy="71438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6786578" y="385762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5400000" flipH="1" flipV="1">
            <a:off x="6180149" y="324961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10 Forma libre"/>
          <p:cNvSpPr/>
          <p:nvPr/>
        </p:nvSpPr>
        <p:spPr>
          <a:xfrm>
            <a:off x="6858016" y="3071810"/>
            <a:ext cx="1571636" cy="418571"/>
          </a:xfrm>
          <a:custGeom>
            <a:avLst/>
            <a:gdLst>
              <a:gd name="connsiteX0" fmla="*/ 0 w 1917700"/>
              <a:gd name="connsiteY0" fmla="*/ 366183 h 418571"/>
              <a:gd name="connsiteX1" fmla="*/ 304800 w 1917700"/>
              <a:gd name="connsiteY1" fmla="*/ 350308 h 418571"/>
              <a:gd name="connsiteX2" fmla="*/ 504825 w 1917700"/>
              <a:gd name="connsiteY2" fmla="*/ 1058 h 418571"/>
              <a:gd name="connsiteX3" fmla="*/ 917575 w 1917700"/>
              <a:gd name="connsiteY3" fmla="*/ 356658 h 418571"/>
              <a:gd name="connsiteX4" fmla="*/ 1114425 w 1917700"/>
              <a:gd name="connsiteY4" fmla="*/ 223308 h 418571"/>
              <a:gd name="connsiteX5" fmla="*/ 1343025 w 1917700"/>
              <a:gd name="connsiteY5" fmla="*/ 388408 h 418571"/>
              <a:gd name="connsiteX6" fmla="*/ 1917700 w 1917700"/>
              <a:gd name="connsiteY6" fmla="*/ 404283 h 41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700" h="418571">
                <a:moveTo>
                  <a:pt x="0" y="366183"/>
                </a:moveTo>
                <a:cubicBezTo>
                  <a:pt x="110331" y="388672"/>
                  <a:pt x="220662" y="411162"/>
                  <a:pt x="304800" y="350308"/>
                </a:cubicBezTo>
                <a:cubicBezTo>
                  <a:pt x="388938" y="289454"/>
                  <a:pt x="402696" y="0"/>
                  <a:pt x="504825" y="1058"/>
                </a:cubicBezTo>
                <a:cubicBezTo>
                  <a:pt x="606954" y="2116"/>
                  <a:pt x="815975" y="319616"/>
                  <a:pt x="917575" y="356658"/>
                </a:cubicBezTo>
                <a:cubicBezTo>
                  <a:pt x="1019175" y="393700"/>
                  <a:pt x="1043517" y="218016"/>
                  <a:pt x="1114425" y="223308"/>
                </a:cubicBezTo>
                <a:cubicBezTo>
                  <a:pt x="1185333" y="228600"/>
                  <a:pt x="1209146" y="358246"/>
                  <a:pt x="1343025" y="388408"/>
                </a:cubicBezTo>
                <a:cubicBezTo>
                  <a:pt x="1476904" y="418571"/>
                  <a:pt x="1815571" y="397404"/>
                  <a:pt x="1917700" y="40428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6286512" y="3357562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214546" y="2714620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214546" y="4071942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1285852" y="2428868"/>
            <a:ext cx="928694" cy="5715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latin typeface="Times New Roman" pitchFamily="18" charset="0"/>
                <a:cs typeface="Times New Roman" pitchFamily="18" charset="0"/>
              </a:rPr>
              <a:t>Meal size</a:t>
            </a:r>
            <a:endParaRPr lang="es-E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285852" y="3786190"/>
            <a:ext cx="928694" cy="5715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latin typeface="Times New Roman" pitchFamily="18" charset="0"/>
                <a:cs typeface="Times New Roman" pitchFamily="18" charset="0"/>
              </a:rPr>
              <a:t>Insulin profile</a:t>
            </a:r>
            <a:endParaRPr lang="es-E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16 Llamada rectangular"/>
          <p:cNvSpPr/>
          <p:nvPr/>
        </p:nvSpPr>
        <p:spPr>
          <a:xfrm>
            <a:off x="2857488" y="1500174"/>
            <a:ext cx="1143008" cy="714380"/>
          </a:xfrm>
          <a:prstGeom prst="wedgeRectCallout">
            <a:avLst>
              <a:gd name="adj1" fmla="val -20833"/>
              <a:gd name="adj2" fmla="val 71389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5 parameters,</a:t>
            </a:r>
          </a:p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4 identifiable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7 Llamada rectangular"/>
          <p:cNvSpPr/>
          <p:nvPr/>
        </p:nvSpPr>
        <p:spPr>
          <a:xfrm>
            <a:off x="2643174" y="4572008"/>
            <a:ext cx="1143008" cy="714380"/>
          </a:xfrm>
          <a:prstGeom prst="wedgeRectCallout">
            <a:avLst>
              <a:gd name="adj1" fmla="val -20834"/>
              <a:gd name="adj2" fmla="val -70833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7 parameters,</a:t>
            </a:r>
          </a:p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3 identifiable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8 Llamada rectangular"/>
          <p:cNvSpPr/>
          <p:nvPr/>
        </p:nvSpPr>
        <p:spPr>
          <a:xfrm>
            <a:off x="5000628" y="3857628"/>
            <a:ext cx="1143008" cy="785818"/>
          </a:xfrm>
          <a:prstGeom prst="wedgeRectCallout">
            <a:avLst>
              <a:gd name="adj1" fmla="val -20834"/>
              <a:gd name="adj2" fmla="val -70833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4 parameters,</a:t>
            </a:r>
          </a:p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3 identifiable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571736" y="2285992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Dalla Man’s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571736" y="3643314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Willinska’s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786314" y="2928934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Modified Panunzi’s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4071934" y="2714620"/>
            <a:ext cx="714380" cy="64294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 flipV="1">
            <a:off x="4071934" y="3357562"/>
            <a:ext cx="714380" cy="71438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6786578" y="385762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5400000" flipH="1" flipV="1">
            <a:off x="6180149" y="324961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10 Forma libre"/>
          <p:cNvSpPr/>
          <p:nvPr/>
        </p:nvSpPr>
        <p:spPr>
          <a:xfrm>
            <a:off x="6858016" y="3071810"/>
            <a:ext cx="1571636" cy="418571"/>
          </a:xfrm>
          <a:custGeom>
            <a:avLst/>
            <a:gdLst>
              <a:gd name="connsiteX0" fmla="*/ 0 w 1917700"/>
              <a:gd name="connsiteY0" fmla="*/ 366183 h 418571"/>
              <a:gd name="connsiteX1" fmla="*/ 304800 w 1917700"/>
              <a:gd name="connsiteY1" fmla="*/ 350308 h 418571"/>
              <a:gd name="connsiteX2" fmla="*/ 504825 w 1917700"/>
              <a:gd name="connsiteY2" fmla="*/ 1058 h 418571"/>
              <a:gd name="connsiteX3" fmla="*/ 917575 w 1917700"/>
              <a:gd name="connsiteY3" fmla="*/ 356658 h 418571"/>
              <a:gd name="connsiteX4" fmla="*/ 1114425 w 1917700"/>
              <a:gd name="connsiteY4" fmla="*/ 223308 h 418571"/>
              <a:gd name="connsiteX5" fmla="*/ 1343025 w 1917700"/>
              <a:gd name="connsiteY5" fmla="*/ 388408 h 418571"/>
              <a:gd name="connsiteX6" fmla="*/ 1917700 w 1917700"/>
              <a:gd name="connsiteY6" fmla="*/ 404283 h 41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700" h="418571">
                <a:moveTo>
                  <a:pt x="0" y="366183"/>
                </a:moveTo>
                <a:cubicBezTo>
                  <a:pt x="110331" y="388672"/>
                  <a:pt x="220662" y="411162"/>
                  <a:pt x="304800" y="350308"/>
                </a:cubicBezTo>
                <a:cubicBezTo>
                  <a:pt x="388938" y="289454"/>
                  <a:pt x="402696" y="0"/>
                  <a:pt x="504825" y="1058"/>
                </a:cubicBezTo>
                <a:cubicBezTo>
                  <a:pt x="606954" y="2116"/>
                  <a:pt x="815975" y="319616"/>
                  <a:pt x="917575" y="356658"/>
                </a:cubicBezTo>
                <a:cubicBezTo>
                  <a:pt x="1019175" y="393700"/>
                  <a:pt x="1043517" y="218016"/>
                  <a:pt x="1114425" y="223308"/>
                </a:cubicBezTo>
                <a:cubicBezTo>
                  <a:pt x="1185333" y="228600"/>
                  <a:pt x="1209146" y="358246"/>
                  <a:pt x="1343025" y="388408"/>
                </a:cubicBezTo>
                <a:cubicBezTo>
                  <a:pt x="1476904" y="418571"/>
                  <a:pt x="1815571" y="397404"/>
                  <a:pt x="1917700" y="40428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6286512" y="3357562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214546" y="2714620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214546" y="4071942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1285852" y="2428868"/>
            <a:ext cx="928694" cy="5715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latin typeface="Times New Roman" pitchFamily="18" charset="0"/>
                <a:cs typeface="Times New Roman" pitchFamily="18" charset="0"/>
              </a:rPr>
              <a:t>Meal size</a:t>
            </a:r>
            <a:endParaRPr lang="es-E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285852" y="3786190"/>
            <a:ext cx="928694" cy="5715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latin typeface="Times New Roman" pitchFamily="18" charset="0"/>
                <a:cs typeface="Times New Roman" pitchFamily="18" charset="0"/>
              </a:rPr>
              <a:t>Insulin profile</a:t>
            </a:r>
            <a:endParaRPr lang="es-E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16 Llamada rectangular"/>
          <p:cNvSpPr/>
          <p:nvPr/>
        </p:nvSpPr>
        <p:spPr>
          <a:xfrm>
            <a:off x="2857488" y="1500174"/>
            <a:ext cx="1143008" cy="714380"/>
          </a:xfrm>
          <a:prstGeom prst="wedgeRectCallout">
            <a:avLst>
              <a:gd name="adj1" fmla="val -20833"/>
              <a:gd name="adj2" fmla="val 71389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5 parameters,</a:t>
            </a:r>
          </a:p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5 identifiable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7 Llamada rectangular"/>
          <p:cNvSpPr/>
          <p:nvPr/>
        </p:nvSpPr>
        <p:spPr>
          <a:xfrm>
            <a:off x="2643174" y="4572008"/>
            <a:ext cx="1143008" cy="714380"/>
          </a:xfrm>
          <a:prstGeom prst="wedgeRectCallout">
            <a:avLst>
              <a:gd name="adj1" fmla="val -20834"/>
              <a:gd name="adj2" fmla="val -70833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7 parameters,</a:t>
            </a:r>
          </a:p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2 identifiable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8 Llamada rectangular"/>
          <p:cNvSpPr/>
          <p:nvPr/>
        </p:nvSpPr>
        <p:spPr>
          <a:xfrm>
            <a:off x="5000628" y="3857628"/>
            <a:ext cx="1143008" cy="785818"/>
          </a:xfrm>
          <a:prstGeom prst="wedgeRectCallout">
            <a:avLst>
              <a:gd name="adj1" fmla="val -20834"/>
              <a:gd name="adj2" fmla="val -70833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4 parameters,</a:t>
            </a:r>
          </a:p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2 identifiable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19 Llamada de flecha a la izquierda"/>
          <p:cNvSpPr/>
          <p:nvPr/>
        </p:nvSpPr>
        <p:spPr>
          <a:xfrm>
            <a:off x="3857620" y="1571612"/>
            <a:ext cx="2500330" cy="57150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114"/>
            </a:avLst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Forcing the</a:t>
            </a:r>
            <a:r>
              <a:rPr lang="es-E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identification of the absorption rate (K</a:t>
            </a:r>
            <a:r>
              <a:rPr lang="es-ES" sz="1400" baseline="-25000" dirty="0" smtClean="0">
                <a:latin typeface="Times New Roman" pitchFamily="18" charset="0"/>
                <a:cs typeface="Times New Roman" pitchFamily="18" charset="0"/>
              </a:rPr>
              <a:t>abs</a:t>
            </a: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571736" y="2285992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Dalla Man’s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571736" y="3643314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Willinska’s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786314" y="2928934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Bergman’s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7 Conector recto de flecha"/>
          <p:cNvCxnSpPr>
            <a:stCxn id="4" idx="3"/>
            <a:endCxn id="6" idx="1"/>
          </p:cNvCxnSpPr>
          <p:nvPr/>
        </p:nvCxnSpPr>
        <p:spPr>
          <a:xfrm>
            <a:off x="4071934" y="2714620"/>
            <a:ext cx="714380" cy="64294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3"/>
            <a:endCxn id="6" idx="1"/>
          </p:cNvCxnSpPr>
          <p:nvPr/>
        </p:nvCxnSpPr>
        <p:spPr>
          <a:xfrm flipV="1">
            <a:off x="4071934" y="3357562"/>
            <a:ext cx="714380" cy="71438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6786578" y="385762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5400000" flipH="1" flipV="1">
            <a:off x="6180149" y="324961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22 Forma libre"/>
          <p:cNvSpPr/>
          <p:nvPr/>
        </p:nvSpPr>
        <p:spPr>
          <a:xfrm>
            <a:off x="6858016" y="3071810"/>
            <a:ext cx="1571636" cy="418571"/>
          </a:xfrm>
          <a:custGeom>
            <a:avLst/>
            <a:gdLst>
              <a:gd name="connsiteX0" fmla="*/ 0 w 1917700"/>
              <a:gd name="connsiteY0" fmla="*/ 366183 h 418571"/>
              <a:gd name="connsiteX1" fmla="*/ 304800 w 1917700"/>
              <a:gd name="connsiteY1" fmla="*/ 350308 h 418571"/>
              <a:gd name="connsiteX2" fmla="*/ 504825 w 1917700"/>
              <a:gd name="connsiteY2" fmla="*/ 1058 h 418571"/>
              <a:gd name="connsiteX3" fmla="*/ 917575 w 1917700"/>
              <a:gd name="connsiteY3" fmla="*/ 356658 h 418571"/>
              <a:gd name="connsiteX4" fmla="*/ 1114425 w 1917700"/>
              <a:gd name="connsiteY4" fmla="*/ 223308 h 418571"/>
              <a:gd name="connsiteX5" fmla="*/ 1343025 w 1917700"/>
              <a:gd name="connsiteY5" fmla="*/ 388408 h 418571"/>
              <a:gd name="connsiteX6" fmla="*/ 1917700 w 1917700"/>
              <a:gd name="connsiteY6" fmla="*/ 404283 h 41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700" h="418571">
                <a:moveTo>
                  <a:pt x="0" y="366183"/>
                </a:moveTo>
                <a:cubicBezTo>
                  <a:pt x="110331" y="388672"/>
                  <a:pt x="220662" y="411162"/>
                  <a:pt x="304800" y="350308"/>
                </a:cubicBezTo>
                <a:cubicBezTo>
                  <a:pt x="388938" y="289454"/>
                  <a:pt x="402696" y="0"/>
                  <a:pt x="504825" y="1058"/>
                </a:cubicBezTo>
                <a:cubicBezTo>
                  <a:pt x="606954" y="2116"/>
                  <a:pt x="815975" y="319616"/>
                  <a:pt x="917575" y="356658"/>
                </a:cubicBezTo>
                <a:cubicBezTo>
                  <a:pt x="1019175" y="393700"/>
                  <a:pt x="1043517" y="218016"/>
                  <a:pt x="1114425" y="223308"/>
                </a:cubicBezTo>
                <a:cubicBezTo>
                  <a:pt x="1185333" y="228600"/>
                  <a:pt x="1209146" y="358246"/>
                  <a:pt x="1343025" y="388408"/>
                </a:cubicBezTo>
                <a:cubicBezTo>
                  <a:pt x="1476904" y="418571"/>
                  <a:pt x="1815571" y="397404"/>
                  <a:pt x="1917700" y="40428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6286512" y="3357562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2214546" y="2714620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2214546" y="4071942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1285852" y="2428868"/>
            <a:ext cx="928694" cy="5715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latin typeface="Times New Roman" pitchFamily="18" charset="0"/>
                <a:cs typeface="Times New Roman" pitchFamily="18" charset="0"/>
              </a:rPr>
              <a:t>Meal size</a:t>
            </a:r>
            <a:endParaRPr lang="es-E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1285852" y="3786190"/>
            <a:ext cx="928694" cy="5715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latin typeface="Times New Roman" pitchFamily="18" charset="0"/>
                <a:cs typeface="Times New Roman" pitchFamily="18" charset="0"/>
              </a:rPr>
              <a:t>Insulin profile</a:t>
            </a:r>
            <a:endParaRPr lang="es-E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33 Llamada rectangular"/>
          <p:cNvSpPr/>
          <p:nvPr/>
        </p:nvSpPr>
        <p:spPr>
          <a:xfrm>
            <a:off x="2857488" y="1785926"/>
            <a:ext cx="1143008" cy="428628"/>
          </a:xfrm>
          <a:prstGeom prst="wedgeRectCallout">
            <a:avLst>
              <a:gd name="adj1" fmla="val -20833"/>
              <a:gd name="adj2" fmla="val 71389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5 parameters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34 Llamada rectangular"/>
          <p:cNvSpPr/>
          <p:nvPr/>
        </p:nvSpPr>
        <p:spPr>
          <a:xfrm>
            <a:off x="2643174" y="4572008"/>
            <a:ext cx="1143008" cy="428628"/>
          </a:xfrm>
          <a:prstGeom prst="wedgeRectCallout">
            <a:avLst>
              <a:gd name="adj1" fmla="val -20834"/>
              <a:gd name="adj2" fmla="val -70833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7 parameters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35 Llamada rectangular"/>
          <p:cNvSpPr/>
          <p:nvPr/>
        </p:nvSpPr>
        <p:spPr>
          <a:xfrm>
            <a:off x="5000628" y="3857628"/>
            <a:ext cx="1143008" cy="428628"/>
          </a:xfrm>
          <a:prstGeom prst="wedgeRectCallout">
            <a:avLst>
              <a:gd name="adj1" fmla="val -20834"/>
              <a:gd name="adj2" fmla="val -70833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5 parameters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571736" y="2285992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imes New Roman" pitchFamily="18" charset="0"/>
                <a:cs typeface="Times New Roman" pitchFamily="18" charset="0"/>
              </a:rPr>
              <a:t>UVA’s gastrointestinal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571736" y="3643314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imes New Roman" pitchFamily="18" charset="0"/>
                <a:cs typeface="Times New Roman" pitchFamily="18" charset="0"/>
              </a:rPr>
              <a:t>Cambridge’s insulin absorption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786314" y="2928934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Bergman’s model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4071934" y="2714620"/>
            <a:ext cx="714380" cy="64294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 flipV="1">
            <a:off x="4071934" y="3357562"/>
            <a:ext cx="714380" cy="71438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6786578" y="385762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5400000" flipH="1" flipV="1">
            <a:off x="6180149" y="324961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10 Forma libre"/>
          <p:cNvSpPr/>
          <p:nvPr/>
        </p:nvSpPr>
        <p:spPr>
          <a:xfrm>
            <a:off x="6858016" y="3071810"/>
            <a:ext cx="1571636" cy="418571"/>
          </a:xfrm>
          <a:custGeom>
            <a:avLst/>
            <a:gdLst>
              <a:gd name="connsiteX0" fmla="*/ 0 w 1917700"/>
              <a:gd name="connsiteY0" fmla="*/ 366183 h 418571"/>
              <a:gd name="connsiteX1" fmla="*/ 304800 w 1917700"/>
              <a:gd name="connsiteY1" fmla="*/ 350308 h 418571"/>
              <a:gd name="connsiteX2" fmla="*/ 504825 w 1917700"/>
              <a:gd name="connsiteY2" fmla="*/ 1058 h 418571"/>
              <a:gd name="connsiteX3" fmla="*/ 917575 w 1917700"/>
              <a:gd name="connsiteY3" fmla="*/ 356658 h 418571"/>
              <a:gd name="connsiteX4" fmla="*/ 1114425 w 1917700"/>
              <a:gd name="connsiteY4" fmla="*/ 223308 h 418571"/>
              <a:gd name="connsiteX5" fmla="*/ 1343025 w 1917700"/>
              <a:gd name="connsiteY5" fmla="*/ 388408 h 418571"/>
              <a:gd name="connsiteX6" fmla="*/ 1917700 w 1917700"/>
              <a:gd name="connsiteY6" fmla="*/ 404283 h 41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7700" h="418571">
                <a:moveTo>
                  <a:pt x="0" y="366183"/>
                </a:moveTo>
                <a:cubicBezTo>
                  <a:pt x="110331" y="388672"/>
                  <a:pt x="220662" y="411162"/>
                  <a:pt x="304800" y="350308"/>
                </a:cubicBezTo>
                <a:cubicBezTo>
                  <a:pt x="388938" y="289454"/>
                  <a:pt x="402696" y="0"/>
                  <a:pt x="504825" y="1058"/>
                </a:cubicBezTo>
                <a:cubicBezTo>
                  <a:pt x="606954" y="2116"/>
                  <a:pt x="815975" y="319616"/>
                  <a:pt x="917575" y="356658"/>
                </a:cubicBezTo>
                <a:cubicBezTo>
                  <a:pt x="1019175" y="393700"/>
                  <a:pt x="1043517" y="218016"/>
                  <a:pt x="1114425" y="223308"/>
                </a:cubicBezTo>
                <a:cubicBezTo>
                  <a:pt x="1185333" y="228600"/>
                  <a:pt x="1209146" y="358246"/>
                  <a:pt x="1343025" y="388408"/>
                </a:cubicBezTo>
                <a:cubicBezTo>
                  <a:pt x="1476904" y="418571"/>
                  <a:pt x="1815571" y="397404"/>
                  <a:pt x="1917700" y="40428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6286512" y="3357562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214546" y="2714620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214546" y="4071942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1285852" y="2428868"/>
            <a:ext cx="928694" cy="5715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latin typeface="Times New Roman" pitchFamily="18" charset="0"/>
                <a:cs typeface="Times New Roman" pitchFamily="18" charset="0"/>
              </a:rPr>
              <a:t>Meal size</a:t>
            </a:r>
            <a:endParaRPr lang="es-E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285852" y="3786190"/>
            <a:ext cx="928694" cy="5715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latin typeface="Times New Roman" pitchFamily="18" charset="0"/>
                <a:cs typeface="Times New Roman" pitchFamily="18" charset="0"/>
              </a:rPr>
              <a:t>Insulin profile</a:t>
            </a:r>
            <a:endParaRPr lang="es-E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16 Llamada rectangular"/>
          <p:cNvSpPr/>
          <p:nvPr/>
        </p:nvSpPr>
        <p:spPr>
          <a:xfrm>
            <a:off x="2857488" y="1500174"/>
            <a:ext cx="1143008" cy="714380"/>
          </a:xfrm>
          <a:prstGeom prst="wedgeRectCallout">
            <a:avLst>
              <a:gd name="adj1" fmla="val -20833"/>
              <a:gd name="adj2" fmla="val 71389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5 parameters,</a:t>
            </a:r>
          </a:p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3 identifiable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7 Llamada rectangular"/>
          <p:cNvSpPr/>
          <p:nvPr/>
        </p:nvSpPr>
        <p:spPr>
          <a:xfrm>
            <a:off x="2643174" y="4572008"/>
            <a:ext cx="1143008" cy="714380"/>
          </a:xfrm>
          <a:prstGeom prst="wedgeRectCallout">
            <a:avLst>
              <a:gd name="adj1" fmla="val -20834"/>
              <a:gd name="adj2" fmla="val -70833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7 parameters,</a:t>
            </a:r>
          </a:p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2 identifiable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8 Llamada rectangular"/>
          <p:cNvSpPr/>
          <p:nvPr/>
        </p:nvSpPr>
        <p:spPr>
          <a:xfrm>
            <a:off x="5000628" y="3857628"/>
            <a:ext cx="1143008" cy="785818"/>
          </a:xfrm>
          <a:prstGeom prst="wedgeRectCallout">
            <a:avLst>
              <a:gd name="adj1" fmla="val -20834"/>
              <a:gd name="adj2" fmla="val -70833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5 parameters,</a:t>
            </a:r>
          </a:p>
          <a:p>
            <a:pPr algn="ctr"/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2 identifiable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14348" y="927876"/>
            <a:ext cx="150019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Initial set: All the parameters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714348" y="2285198"/>
            <a:ext cx="1500198" cy="78581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‘p’ parameters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5 Conector recto de flecha"/>
          <p:cNvCxnSpPr>
            <a:stCxn id="4" idx="2"/>
            <a:endCxn id="5" idx="0"/>
          </p:cNvCxnSpPr>
          <p:nvPr/>
        </p:nvCxnSpPr>
        <p:spPr>
          <a:xfrm rot="5400000">
            <a:off x="1214414" y="2035165"/>
            <a:ext cx="500066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17" idx="1"/>
          </p:cNvCxnSpPr>
          <p:nvPr/>
        </p:nvCxnSpPr>
        <p:spPr>
          <a:xfrm>
            <a:off x="2214546" y="2712238"/>
            <a:ext cx="214314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Decisión"/>
          <p:cNvSpPr/>
          <p:nvPr/>
        </p:nvSpPr>
        <p:spPr>
          <a:xfrm>
            <a:off x="2428860" y="2356636"/>
            <a:ext cx="1428760" cy="714380"/>
          </a:xfrm>
          <a:prstGeom prst="flowChartDecis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Is the FIM singular?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rot="5400000">
            <a:off x="2894001" y="3320255"/>
            <a:ext cx="500066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endCxn id="25" idx="1"/>
          </p:cNvCxnSpPr>
          <p:nvPr/>
        </p:nvCxnSpPr>
        <p:spPr>
          <a:xfrm>
            <a:off x="3857620" y="2713826"/>
            <a:ext cx="214314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Decisión"/>
          <p:cNvSpPr/>
          <p:nvPr/>
        </p:nvSpPr>
        <p:spPr>
          <a:xfrm>
            <a:off x="4071934" y="2358224"/>
            <a:ext cx="1428760" cy="714380"/>
          </a:xfrm>
          <a:prstGeom prst="flowChartDecis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Is there any CV&gt;0.3?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25 Conector recto de flecha"/>
          <p:cNvCxnSpPr>
            <a:endCxn id="27" idx="1"/>
          </p:cNvCxnSpPr>
          <p:nvPr/>
        </p:nvCxnSpPr>
        <p:spPr>
          <a:xfrm>
            <a:off x="5500694" y="2712238"/>
            <a:ext cx="214314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26 Decisión"/>
          <p:cNvSpPr/>
          <p:nvPr/>
        </p:nvSpPr>
        <p:spPr>
          <a:xfrm>
            <a:off x="5715008" y="2356636"/>
            <a:ext cx="1571636" cy="714380"/>
          </a:xfrm>
          <a:prstGeom prst="flowChartDecis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Is there any correlation&gt;0.98? 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 rot="5400000">
            <a:off x="4537075" y="3320255"/>
            <a:ext cx="500066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7" idx="2"/>
          </p:cNvCxnSpPr>
          <p:nvPr/>
        </p:nvCxnSpPr>
        <p:spPr>
          <a:xfrm rot="5400000">
            <a:off x="6249998" y="3321050"/>
            <a:ext cx="500862" cy="79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endCxn id="47" idx="1"/>
          </p:cNvCxnSpPr>
          <p:nvPr/>
        </p:nvCxnSpPr>
        <p:spPr>
          <a:xfrm>
            <a:off x="7286644" y="2713826"/>
            <a:ext cx="285752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3714744" y="235663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429256" y="235663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7072330" y="235663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124630" y="3048991"/>
            <a:ext cx="447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786314" y="3071016"/>
            <a:ext cx="447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6500826" y="3142454"/>
            <a:ext cx="447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7572396" y="2285198"/>
            <a:ext cx="1285884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algn="ctr"/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‘p’ parameters are identifiable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51 Rectángulo"/>
          <p:cNvSpPr/>
          <p:nvPr/>
        </p:nvSpPr>
        <p:spPr>
          <a:xfrm>
            <a:off x="2357422" y="3571082"/>
            <a:ext cx="1571636" cy="71438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Find the less influent parameter in the smallest singular value’s eigenvector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52 Rectángulo"/>
          <p:cNvSpPr/>
          <p:nvPr/>
        </p:nvSpPr>
        <p:spPr>
          <a:xfrm>
            <a:off x="4000496" y="3571082"/>
            <a:ext cx="1571636" cy="71438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Locate the parameter with </a:t>
            </a:r>
            <a:r>
              <a:rPr lang="en-US" sz="1100" smtClean="0">
                <a:latin typeface="Times New Roman" pitchFamily="18" charset="0"/>
                <a:cs typeface="Times New Roman" pitchFamily="18" charset="0"/>
              </a:rPr>
              <a:t>greater CV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53 Rectángulo"/>
          <p:cNvSpPr/>
          <p:nvPr/>
        </p:nvSpPr>
        <p:spPr>
          <a:xfrm>
            <a:off x="5715008" y="3571082"/>
            <a:ext cx="1571636" cy="71438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Of the two parameters with greater correlation, select the lowest in the ranking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54 Rectángulo"/>
          <p:cNvSpPr/>
          <p:nvPr/>
        </p:nvSpPr>
        <p:spPr>
          <a:xfrm>
            <a:off x="785786" y="3713958"/>
            <a:ext cx="135732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Fix the parameter to its nominal value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55 Conector recto de flecha"/>
          <p:cNvCxnSpPr>
            <a:stCxn id="55" idx="0"/>
            <a:endCxn id="5" idx="4"/>
          </p:cNvCxnSpPr>
          <p:nvPr/>
        </p:nvCxnSpPr>
        <p:spPr>
          <a:xfrm rot="5400000" flipH="1" flipV="1">
            <a:off x="1142976" y="3392487"/>
            <a:ext cx="642942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52" idx="1"/>
            <a:endCxn id="55" idx="3"/>
          </p:cNvCxnSpPr>
          <p:nvPr/>
        </p:nvCxnSpPr>
        <p:spPr>
          <a:xfrm rot="10800000">
            <a:off x="2143108" y="3928272"/>
            <a:ext cx="214314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rot="5400000">
            <a:off x="4643041" y="4428735"/>
            <a:ext cx="286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rot="5400000">
            <a:off x="6286115" y="4500173"/>
            <a:ext cx="429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 rot="10800000">
            <a:off x="1643042" y="4572008"/>
            <a:ext cx="3143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rot="5400000" flipH="1" flipV="1">
            <a:off x="1429125" y="4357297"/>
            <a:ext cx="428628" cy="79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 rot="10800000">
            <a:off x="1214414" y="4714884"/>
            <a:ext cx="5286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 rot="5400000" flipH="1" flipV="1">
            <a:off x="929059" y="4428735"/>
            <a:ext cx="571504" cy="79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95 Rectángulo"/>
          <p:cNvSpPr/>
          <p:nvPr/>
        </p:nvSpPr>
        <p:spPr>
          <a:xfrm>
            <a:off x="1500166" y="3214686"/>
            <a:ext cx="714380" cy="357190"/>
          </a:xfrm>
          <a:prstGeom prst="rect">
            <a:avLst/>
          </a:prstGeom>
          <a:ln w="12700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 = p-1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500034" y="1643050"/>
            <a:ext cx="1643074" cy="714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Known parameters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Multidocumento"/>
          <p:cNvSpPr/>
          <p:nvPr/>
        </p:nvSpPr>
        <p:spPr>
          <a:xfrm>
            <a:off x="4000496" y="1571612"/>
            <a:ext cx="1156490" cy="857256"/>
          </a:xfrm>
          <a:prstGeom prst="flowChartMultidocumen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Noise addition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Documento"/>
          <p:cNvSpPr/>
          <p:nvPr/>
        </p:nvSpPr>
        <p:spPr>
          <a:xfrm>
            <a:off x="2285984" y="1714488"/>
            <a:ext cx="942988" cy="571504"/>
          </a:xfrm>
          <a:prstGeom prst="flowChartDocumen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Model simulation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7 Conector recto de flecha"/>
          <p:cNvCxnSpPr>
            <a:stCxn id="4" idx="6"/>
            <a:endCxn id="7" idx="1"/>
          </p:cNvCxnSpPr>
          <p:nvPr/>
        </p:nvCxnSpPr>
        <p:spPr>
          <a:xfrm>
            <a:off x="2143108" y="2000240"/>
            <a:ext cx="142876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7" idx="3"/>
            <a:endCxn id="5" idx="1"/>
          </p:cNvCxnSpPr>
          <p:nvPr/>
        </p:nvCxnSpPr>
        <p:spPr>
          <a:xfrm>
            <a:off x="3228972" y="2000240"/>
            <a:ext cx="771524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29 Grupo"/>
          <p:cNvGrpSpPr/>
          <p:nvPr/>
        </p:nvGrpSpPr>
        <p:grpSpPr>
          <a:xfrm>
            <a:off x="3286116" y="1500174"/>
            <a:ext cx="642942" cy="428628"/>
            <a:chOff x="6786578" y="2643182"/>
            <a:chExt cx="2000264" cy="1216034"/>
          </a:xfrm>
        </p:grpSpPr>
        <p:cxnSp>
          <p:nvCxnSpPr>
            <p:cNvPr id="25" name="24 Conector recto de flecha"/>
            <p:cNvCxnSpPr/>
            <p:nvPr/>
          </p:nvCxnSpPr>
          <p:spPr>
            <a:xfrm>
              <a:off x="6786578" y="3857628"/>
              <a:ext cx="20002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/>
            <p:nvPr/>
          </p:nvCxnSpPr>
          <p:spPr>
            <a:xfrm rot="5400000" flipH="1" flipV="1">
              <a:off x="6180149" y="324961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26 Forma libre"/>
            <p:cNvSpPr/>
            <p:nvPr/>
          </p:nvSpPr>
          <p:spPr>
            <a:xfrm>
              <a:off x="6858015" y="3071807"/>
              <a:ext cx="1571637" cy="584733"/>
            </a:xfrm>
            <a:custGeom>
              <a:avLst/>
              <a:gdLst>
                <a:gd name="connsiteX0" fmla="*/ 0 w 1917700"/>
                <a:gd name="connsiteY0" fmla="*/ 366183 h 418571"/>
                <a:gd name="connsiteX1" fmla="*/ 304800 w 1917700"/>
                <a:gd name="connsiteY1" fmla="*/ 350308 h 418571"/>
                <a:gd name="connsiteX2" fmla="*/ 504825 w 1917700"/>
                <a:gd name="connsiteY2" fmla="*/ 1058 h 418571"/>
                <a:gd name="connsiteX3" fmla="*/ 917575 w 1917700"/>
                <a:gd name="connsiteY3" fmla="*/ 356658 h 418571"/>
                <a:gd name="connsiteX4" fmla="*/ 1114425 w 1917700"/>
                <a:gd name="connsiteY4" fmla="*/ 223308 h 418571"/>
                <a:gd name="connsiteX5" fmla="*/ 1343025 w 1917700"/>
                <a:gd name="connsiteY5" fmla="*/ 388408 h 418571"/>
                <a:gd name="connsiteX6" fmla="*/ 1917700 w 1917700"/>
                <a:gd name="connsiteY6" fmla="*/ 404283 h 41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7700" h="418571">
                  <a:moveTo>
                    <a:pt x="0" y="366183"/>
                  </a:moveTo>
                  <a:cubicBezTo>
                    <a:pt x="110331" y="388672"/>
                    <a:pt x="220662" y="411162"/>
                    <a:pt x="304800" y="350308"/>
                  </a:cubicBezTo>
                  <a:cubicBezTo>
                    <a:pt x="388938" y="289454"/>
                    <a:pt x="402696" y="0"/>
                    <a:pt x="504825" y="1058"/>
                  </a:cubicBezTo>
                  <a:cubicBezTo>
                    <a:pt x="606954" y="2116"/>
                    <a:pt x="815975" y="319616"/>
                    <a:pt x="917575" y="356658"/>
                  </a:cubicBezTo>
                  <a:cubicBezTo>
                    <a:pt x="1019175" y="393700"/>
                    <a:pt x="1043517" y="218016"/>
                    <a:pt x="1114425" y="223308"/>
                  </a:cubicBezTo>
                  <a:cubicBezTo>
                    <a:pt x="1185333" y="228600"/>
                    <a:pt x="1209146" y="358246"/>
                    <a:pt x="1343025" y="388408"/>
                  </a:cubicBezTo>
                  <a:cubicBezTo>
                    <a:pt x="1476904" y="418571"/>
                    <a:pt x="1815571" y="397404"/>
                    <a:pt x="1917700" y="404283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30 Conector recto de flecha"/>
          <p:cNvCxnSpPr/>
          <p:nvPr/>
        </p:nvCxnSpPr>
        <p:spPr>
          <a:xfrm rot="5400000">
            <a:off x="4429124" y="1427148"/>
            <a:ext cx="28734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41 Grupo"/>
          <p:cNvGrpSpPr/>
          <p:nvPr/>
        </p:nvGrpSpPr>
        <p:grpSpPr>
          <a:xfrm>
            <a:off x="4212973" y="777041"/>
            <a:ext cx="714380" cy="428628"/>
            <a:chOff x="4429124" y="1285860"/>
            <a:chExt cx="642942" cy="428628"/>
          </a:xfrm>
        </p:grpSpPr>
        <p:cxnSp>
          <p:nvCxnSpPr>
            <p:cNvPr id="34" name="33 Conector recto de flecha"/>
            <p:cNvCxnSpPr/>
            <p:nvPr/>
          </p:nvCxnSpPr>
          <p:spPr>
            <a:xfrm>
              <a:off x="4429124" y="1713928"/>
              <a:ext cx="642942" cy="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/>
            <p:nvPr/>
          </p:nvCxnSpPr>
          <p:spPr>
            <a:xfrm rot="5400000" flipH="1" flipV="1">
              <a:off x="4215345" y="1499639"/>
              <a:ext cx="428068" cy="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40 Forma libre"/>
            <p:cNvSpPr/>
            <p:nvPr/>
          </p:nvSpPr>
          <p:spPr>
            <a:xfrm>
              <a:off x="4500562" y="1285860"/>
              <a:ext cx="500066" cy="399269"/>
            </a:xfrm>
            <a:custGeom>
              <a:avLst/>
              <a:gdLst>
                <a:gd name="connsiteX0" fmla="*/ 0 w 3048000"/>
                <a:gd name="connsiteY0" fmla="*/ 1121569 h 1787525"/>
                <a:gd name="connsiteX1" fmla="*/ 33337 w 3048000"/>
                <a:gd name="connsiteY1" fmla="*/ 354806 h 1787525"/>
                <a:gd name="connsiteX2" fmla="*/ 28575 w 3048000"/>
                <a:gd name="connsiteY2" fmla="*/ 1535906 h 1787525"/>
                <a:gd name="connsiteX3" fmla="*/ 80962 w 3048000"/>
                <a:gd name="connsiteY3" fmla="*/ 645319 h 1787525"/>
                <a:gd name="connsiteX4" fmla="*/ 100012 w 3048000"/>
                <a:gd name="connsiteY4" fmla="*/ 1469231 h 1787525"/>
                <a:gd name="connsiteX5" fmla="*/ 161925 w 3048000"/>
                <a:gd name="connsiteY5" fmla="*/ 345281 h 1787525"/>
                <a:gd name="connsiteX6" fmla="*/ 171450 w 3048000"/>
                <a:gd name="connsiteY6" fmla="*/ 1516856 h 1787525"/>
                <a:gd name="connsiteX7" fmla="*/ 242887 w 3048000"/>
                <a:gd name="connsiteY7" fmla="*/ 754856 h 1787525"/>
                <a:gd name="connsiteX8" fmla="*/ 300037 w 3048000"/>
                <a:gd name="connsiteY8" fmla="*/ 1412081 h 1787525"/>
                <a:gd name="connsiteX9" fmla="*/ 376237 w 3048000"/>
                <a:gd name="connsiteY9" fmla="*/ 516731 h 1787525"/>
                <a:gd name="connsiteX10" fmla="*/ 471487 w 3048000"/>
                <a:gd name="connsiteY10" fmla="*/ 1326356 h 1787525"/>
                <a:gd name="connsiteX11" fmla="*/ 495300 w 3048000"/>
                <a:gd name="connsiteY11" fmla="*/ 254794 h 1787525"/>
                <a:gd name="connsiteX12" fmla="*/ 547687 w 3048000"/>
                <a:gd name="connsiteY12" fmla="*/ 631031 h 1787525"/>
                <a:gd name="connsiteX13" fmla="*/ 576262 w 3048000"/>
                <a:gd name="connsiteY13" fmla="*/ 178594 h 1787525"/>
                <a:gd name="connsiteX14" fmla="*/ 619125 w 3048000"/>
                <a:gd name="connsiteY14" fmla="*/ 1702594 h 1787525"/>
                <a:gd name="connsiteX15" fmla="*/ 661987 w 3048000"/>
                <a:gd name="connsiteY15" fmla="*/ 164306 h 1787525"/>
                <a:gd name="connsiteX16" fmla="*/ 676275 w 3048000"/>
                <a:gd name="connsiteY16" fmla="*/ 1683544 h 1787525"/>
                <a:gd name="connsiteX17" fmla="*/ 714375 w 3048000"/>
                <a:gd name="connsiteY17" fmla="*/ 369094 h 1787525"/>
                <a:gd name="connsiteX18" fmla="*/ 742950 w 3048000"/>
                <a:gd name="connsiteY18" fmla="*/ 1073944 h 1787525"/>
                <a:gd name="connsiteX19" fmla="*/ 771525 w 3048000"/>
                <a:gd name="connsiteY19" fmla="*/ 954881 h 1787525"/>
                <a:gd name="connsiteX20" fmla="*/ 781050 w 3048000"/>
                <a:gd name="connsiteY20" fmla="*/ 1659731 h 1787525"/>
                <a:gd name="connsiteX21" fmla="*/ 814387 w 3048000"/>
                <a:gd name="connsiteY21" fmla="*/ 1535906 h 1787525"/>
                <a:gd name="connsiteX22" fmla="*/ 828675 w 3048000"/>
                <a:gd name="connsiteY22" fmla="*/ 1612106 h 1787525"/>
                <a:gd name="connsiteX23" fmla="*/ 847725 w 3048000"/>
                <a:gd name="connsiteY23" fmla="*/ 483394 h 1787525"/>
                <a:gd name="connsiteX24" fmla="*/ 847725 w 3048000"/>
                <a:gd name="connsiteY24" fmla="*/ 483394 h 1787525"/>
                <a:gd name="connsiteX25" fmla="*/ 862012 w 3048000"/>
                <a:gd name="connsiteY25" fmla="*/ 973931 h 1787525"/>
                <a:gd name="connsiteX26" fmla="*/ 876300 w 3048000"/>
                <a:gd name="connsiteY26" fmla="*/ 173831 h 1787525"/>
                <a:gd name="connsiteX27" fmla="*/ 904875 w 3048000"/>
                <a:gd name="connsiteY27" fmla="*/ 1450181 h 1787525"/>
                <a:gd name="connsiteX28" fmla="*/ 947737 w 3048000"/>
                <a:gd name="connsiteY28" fmla="*/ 169069 h 1787525"/>
                <a:gd name="connsiteX29" fmla="*/ 981075 w 3048000"/>
                <a:gd name="connsiteY29" fmla="*/ 1640681 h 1787525"/>
                <a:gd name="connsiteX30" fmla="*/ 1009650 w 3048000"/>
                <a:gd name="connsiteY30" fmla="*/ 278606 h 1787525"/>
                <a:gd name="connsiteX31" fmla="*/ 1038225 w 3048000"/>
                <a:gd name="connsiteY31" fmla="*/ 1112044 h 1787525"/>
                <a:gd name="connsiteX32" fmla="*/ 1071562 w 3048000"/>
                <a:gd name="connsiteY32" fmla="*/ 440531 h 1787525"/>
                <a:gd name="connsiteX33" fmla="*/ 1081087 w 3048000"/>
                <a:gd name="connsiteY33" fmla="*/ 1659731 h 1787525"/>
                <a:gd name="connsiteX34" fmla="*/ 1138237 w 3048000"/>
                <a:gd name="connsiteY34" fmla="*/ 202406 h 1787525"/>
                <a:gd name="connsiteX35" fmla="*/ 1166812 w 3048000"/>
                <a:gd name="connsiteY35" fmla="*/ 1369219 h 1787525"/>
                <a:gd name="connsiteX36" fmla="*/ 1276350 w 3048000"/>
                <a:gd name="connsiteY36" fmla="*/ 173831 h 1787525"/>
                <a:gd name="connsiteX37" fmla="*/ 1357312 w 3048000"/>
                <a:gd name="connsiteY37" fmla="*/ 1526381 h 1787525"/>
                <a:gd name="connsiteX38" fmla="*/ 1362075 w 3048000"/>
                <a:gd name="connsiteY38" fmla="*/ 154781 h 1787525"/>
                <a:gd name="connsiteX39" fmla="*/ 1404937 w 3048000"/>
                <a:gd name="connsiteY39" fmla="*/ 1259681 h 1787525"/>
                <a:gd name="connsiteX40" fmla="*/ 1428750 w 3048000"/>
                <a:gd name="connsiteY40" fmla="*/ 421481 h 1787525"/>
                <a:gd name="connsiteX41" fmla="*/ 1457325 w 3048000"/>
                <a:gd name="connsiteY41" fmla="*/ 1531144 h 1787525"/>
                <a:gd name="connsiteX42" fmla="*/ 1585912 w 3048000"/>
                <a:gd name="connsiteY42" fmla="*/ 111919 h 1787525"/>
                <a:gd name="connsiteX43" fmla="*/ 1681162 w 3048000"/>
                <a:gd name="connsiteY43" fmla="*/ 1545431 h 1787525"/>
                <a:gd name="connsiteX44" fmla="*/ 1757362 w 3048000"/>
                <a:gd name="connsiteY44" fmla="*/ 207169 h 1787525"/>
                <a:gd name="connsiteX45" fmla="*/ 1828800 w 3048000"/>
                <a:gd name="connsiteY45" fmla="*/ 969169 h 1787525"/>
                <a:gd name="connsiteX46" fmla="*/ 1905000 w 3048000"/>
                <a:gd name="connsiteY46" fmla="*/ 797719 h 1787525"/>
                <a:gd name="connsiteX47" fmla="*/ 2000250 w 3048000"/>
                <a:gd name="connsiteY47" fmla="*/ 1583531 h 1787525"/>
                <a:gd name="connsiteX48" fmla="*/ 2076450 w 3048000"/>
                <a:gd name="connsiteY48" fmla="*/ 230981 h 1787525"/>
                <a:gd name="connsiteX49" fmla="*/ 2124075 w 3048000"/>
                <a:gd name="connsiteY49" fmla="*/ 1354931 h 1787525"/>
                <a:gd name="connsiteX50" fmla="*/ 2309812 w 3048000"/>
                <a:gd name="connsiteY50" fmla="*/ 140494 h 1787525"/>
                <a:gd name="connsiteX51" fmla="*/ 2433637 w 3048000"/>
                <a:gd name="connsiteY51" fmla="*/ 1383506 h 1787525"/>
                <a:gd name="connsiteX52" fmla="*/ 2471737 w 3048000"/>
                <a:gd name="connsiteY52" fmla="*/ 678656 h 1787525"/>
                <a:gd name="connsiteX53" fmla="*/ 2486025 w 3048000"/>
                <a:gd name="connsiteY53" fmla="*/ 1631156 h 1787525"/>
                <a:gd name="connsiteX54" fmla="*/ 2519362 w 3048000"/>
                <a:gd name="connsiteY54" fmla="*/ 1112044 h 1787525"/>
                <a:gd name="connsiteX55" fmla="*/ 2557462 w 3048000"/>
                <a:gd name="connsiteY55" fmla="*/ 1607344 h 1787525"/>
                <a:gd name="connsiteX56" fmla="*/ 2624137 w 3048000"/>
                <a:gd name="connsiteY56" fmla="*/ 402431 h 1787525"/>
                <a:gd name="connsiteX57" fmla="*/ 2705100 w 3048000"/>
                <a:gd name="connsiteY57" fmla="*/ 1526381 h 1787525"/>
                <a:gd name="connsiteX58" fmla="*/ 2805112 w 3048000"/>
                <a:gd name="connsiteY58" fmla="*/ 245269 h 1787525"/>
                <a:gd name="connsiteX59" fmla="*/ 2895600 w 3048000"/>
                <a:gd name="connsiteY59" fmla="*/ 1635919 h 1787525"/>
                <a:gd name="connsiteX60" fmla="*/ 3048000 w 3048000"/>
                <a:gd name="connsiteY60" fmla="*/ 326231 h 178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48000" h="1787525">
                  <a:moveTo>
                    <a:pt x="0" y="1121569"/>
                  </a:moveTo>
                  <a:cubicBezTo>
                    <a:pt x="14287" y="703659"/>
                    <a:pt x="28575" y="285750"/>
                    <a:pt x="33337" y="354806"/>
                  </a:cubicBezTo>
                  <a:cubicBezTo>
                    <a:pt x="38099" y="423862"/>
                    <a:pt x="20638" y="1487487"/>
                    <a:pt x="28575" y="1535906"/>
                  </a:cubicBezTo>
                  <a:cubicBezTo>
                    <a:pt x="36512" y="1584325"/>
                    <a:pt x="69056" y="656431"/>
                    <a:pt x="80962" y="645319"/>
                  </a:cubicBezTo>
                  <a:cubicBezTo>
                    <a:pt x="92868" y="634207"/>
                    <a:pt x="86518" y="1519237"/>
                    <a:pt x="100012" y="1469231"/>
                  </a:cubicBezTo>
                  <a:cubicBezTo>
                    <a:pt x="113506" y="1419225"/>
                    <a:pt x="150019" y="337344"/>
                    <a:pt x="161925" y="345281"/>
                  </a:cubicBezTo>
                  <a:cubicBezTo>
                    <a:pt x="173831" y="353218"/>
                    <a:pt x="157956" y="1448594"/>
                    <a:pt x="171450" y="1516856"/>
                  </a:cubicBezTo>
                  <a:cubicBezTo>
                    <a:pt x="184944" y="1585118"/>
                    <a:pt x="221456" y="772319"/>
                    <a:pt x="242887" y="754856"/>
                  </a:cubicBezTo>
                  <a:cubicBezTo>
                    <a:pt x="264318" y="737393"/>
                    <a:pt x="277812" y="1451768"/>
                    <a:pt x="300037" y="1412081"/>
                  </a:cubicBezTo>
                  <a:cubicBezTo>
                    <a:pt x="322262" y="1372394"/>
                    <a:pt x="347662" y="531018"/>
                    <a:pt x="376237" y="516731"/>
                  </a:cubicBezTo>
                  <a:cubicBezTo>
                    <a:pt x="404812" y="502444"/>
                    <a:pt x="451643" y="1370012"/>
                    <a:pt x="471487" y="1326356"/>
                  </a:cubicBezTo>
                  <a:cubicBezTo>
                    <a:pt x="491331" y="1282700"/>
                    <a:pt x="482600" y="370681"/>
                    <a:pt x="495300" y="254794"/>
                  </a:cubicBezTo>
                  <a:cubicBezTo>
                    <a:pt x="508000" y="138907"/>
                    <a:pt x="534193" y="643731"/>
                    <a:pt x="547687" y="631031"/>
                  </a:cubicBezTo>
                  <a:cubicBezTo>
                    <a:pt x="561181" y="618331"/>
                    <a:pt x="564356" y="0"/>
                    <a:pt x="576262" y="178594"/>
                  </a:cubicBezTo>
                  <a:cubicBezTo>
                    <a:pt x="588168" y="357188"/>
                    <a:pt x="604838" y="1704975"/>
                    <a:pt x="619125" y="1702594"/>
                  </a:cubicBezTo>
                  <a:cubicBezTo>
                    <a:pt x="633412" y="1700213"/>
                    <a:pt x="652462" y="167481"/>
                    <a:pt x="661987" y="164306"/>
                  </a:cubicBezTo>
                  <a:cubicBezTo>
                    <a:pt x="671512" y="161131"/>
                    <a:pt x="667544" y="1649413"/>
                    <a:pt x="676275" y="1683544"/>
                  </a:cubicBezTo>
                  <a:cubicBezTo>
                    <a:pt x="685006" y="1717675"/>
                    <a:pt x="703263" y="470694"/>
                    <a:pt x="714375" y="369094"/>
                  </a:cubicBezTo>
                  <a:cubicBezTo>
                    <a:pt x="725488" y="267494"/>
                    <a:pt x="733425" y="976313"/>
                    <a:pt x="742950" y="1073944"/>
                  </a:cubicBezTo>
                  <a:cubicBezTo>
                    <a:pt x="752475" y="1171575"/>
                    <a:pt x="765175" y="857250"/>
                    <a:pt x="771525" y="954881"/>
                  </a:cubicBezTo>
                  <a:cubicBezTo>
                    <a:pt x="777875" y="1052512"/>
                    <a:pt x="773906" y="1562894"/>
                    <a:pt x="781050" y="1659731"/>
                  </a:cubicBezTo>
                  <a:cubicBezTo>
                    <a:pt x="788194" y="1756568"/>
                    <a:pt x="806450" y="1543843"/>
                    <a:pt x="814387" y="1535906"/>
                  </a:cubicBezTo>
                  <a:cubicBezTo>
                    <a:pt x="822324" y="1527969"/>
                    <a:pt x="823119" y="1787525"/>
                    <a:pt x="828675" y="1612106"/>
                  </a:cubicBezTo>
                  <a:cubicBezTo>
                    <a:pt x="834231" y="1436687"/>
                    <a:pt x="847725" y="483394"/>
                    <a:pt x="847725" y="483394"/>
                  </a:cubicBezTo>
                  <a:lnTo>
                    <a:pt x="847725" y="483394"/>
                  </a:lnTo>
                  <a:cubicBezTo>
                    <a:pt x="850106" y="565150"/>
                    <a:pt x="857250" y="1025525"/>
                    <a:pt x="862012" y="973931"/>
                  </a:cubicBezTo>
                  <a:cubicBezTo>
                    <a:pt x="866774" y="922337"/>
                    <a:pt x="869156" y="94456"/>
                    <a:pt x="876300" y="173831"/>
                  </a:cubicBezTo>
                  <a:cubicBezTo>
                    <a:pt x="883444" y="253206"/>
                    <a:pt x="892969" y="1450975"/>
                    <a:pt x="904875" y="1450181"/>
                  </a:cubicBezTo>
                  <a:cubicBezTo>
                    <a:pt x="916781" y="1449387"/>
                    <a:pt x="935037" y="137319"/>
                    <a:pt x="947737" y="169069"/>
                  </a:cubicBezTo>
                  <a:cubicBezTo>
                    <a:pt x="960437" y="200819"/>
                    <a:pt x="970756" y="1622425"/>
                    <a:pt x="981075" y="1640681"/>
                  </a:cubicBezTo>
                  <a:cubicBezTo>
                    <a:pt x="991394" y="1658937"/>
                    <a:pt x="1000125" y="366712"/>
                    <a:pt x="1009650" y="278606"/>
                  </a:cubicBezTo>
                  <a:cubicBezTo>
                    <a:pt x="1019175" y="190500"/>
                    <a:pt x="1027906" y="1085056"/>
                    <a:pt x="1038225" y="1112044"/>
                  </a:cubicBezTo>
                  <a:cubicBezTo>
                    <a:pt x="1048544" y="1139032"/>
                    <a:pt x="1064418" y="349250"/>
                    <a:pt x="1071562" y="440531"/>
                  </a:cubicBezTo>
                  <a:cubicBezTo>
                    <a:pt x="1078706" y="531812"/>
                    <a:pt x="1069975" y="1699419"/>
                    <a:pt x="1081087" y="1659731"/>
                  </a:cubicBezTo>
                  <a:cubicBezTo>
                    <a:pt x="1092200" y="1620044"/>
                    <a:pt x="1123949" y="250825"/>
                    <a:pt x="1138237" y="202406"/>
                  </a:cubicBezTo>
                  <a:cubicBezTo>
                    <a:pt x="1152525" y="153987"/>
                    <a:pt x="1143793" y="1373982"/>
                    <a:pt x="1166812" y="1369219"/>
                  </a:cubicBezTo>
                  <a:cubicBezTo>
                    <a:pt x="1189831" y="1364457"/>
                    <a:pt x="1244600" y="147637"/>
                    <a:pt x="1276350" y="173831"/>
                  </a:cubicBezTo>
                  <a:cubicBezTo>
                    <a:pt x="1308100" y="200025"/>
                    <a:pt x="1343025" y="1529556"/>
                    <a:pt x="1357312" y="1526381"/>
                  </a:cubicBezTo>
                  <a:cubicBezTo>
                    <a:pt x="1371599" y="1523206"/>
                    <a:pt x="1354138" y="199231"/>
                    <a:pt x="1362075" y="154781"/>
                  </a:cubicBezTo>
                  <a:cubicBezTo>
                    <a:pt x="1370012" y="110331"/>
                    <a:pt x="1393824" y="1215231"/>
                    <a:pt x="1404937" y="1259681"/>
                  </a:cubicBezTo>
                  <a:cubicBezTo>
                    <a:pt x="1416050" y="1304131"/>
                    <a:pt x="1420019" y="376237"/>
                    <a:pt x="1428750" y="421481"/>
                  </a:cubicBezTo>
                  <a:cubicBezTo>
                    <a:pt x="1437481" y="466725"/>
                    <a:pt x="1431131" y="1582738"/>
                    <a:pt x="1457325" y="1531144"/>
                  </a:cubicBezTo>
                  <a:cubicBezTo>
                    <a:pt x="1483519" y="1479550"/>
                    <a:pt x="1548606" y="109538"/>
                    <a:pt x="1585912" y="111919"/>
                  </a:cubicBezTo>
                  <a:cubicBezTo>
                    <a:pt x="1623218" y="114300"/>
                    <a:pt x="1652587" y="1529556"/>
                    <a:pt x="1681162" y="1545431"/>
                  </a:cubicBezTo>
                  <a:cubicBezTo>
                    <a:pt x="1709737" y="1561306"/>
                    <a:pt x="1732756" y="303213"/>
                    <a:pt x="1757362" y="207169"/>
                  </a:cubicBezTo>
                  <a:cubicBezTo>
                    <a:pt x="1781968" y="111125"/>
                    <a:pt x="1804194" y="870744"/>
                    <a:pt x="1828800" y="969169"/>
                  </a:cubicBezTo>
                  <a:cubicBezTo>
                    <a:pt x="1853406" y="1067594"/>
                    <a:pt x="1876425" y="695325"/>
                    <a:pt x="1905000" y="797719"/>
                  </a:cubicBezTo>
                  <a:cubicBezTo>
                    <a:pt x="1933575" y="900113"/>
                    <a:pt x="1971675" y="1677987"/>
                    <a:pt x="2000250" y="1583531"/>
                  </a:cubicBezTo>
                  <a:cubicBezTo>
                    <a:pt x="2028825" y="1489075"/>
                    <a:pt x="2055813" y="269081"/>
                    <a:pt x="2076450" y="230981"/>
                  </a:cubicBezTo>
                  <a:cubicBezTo>
                    <a:pt x="2097087" y="192881"/>
                    <a:pt x="2085181" y="1370012"/>
                    <a:pt x="2124075" y="1354931"/>
                  </a:cubicBezTo>
                  <a:cubicBezTo>
                    <a:pt x="2162969" y="1339850"/>
                    <a:pt x="2258218" y="135732"/>
                    <a:pt x="2309812" y="140494"/>
                  </a:cubicBezTo>
                  <a:cubicBezTo>
                    <a:pt x="2361406" y="145256"/>
                    <a:pt x="2406650" y="1293812"/>
                    <a:pt x="2433637" y="1383506"/>
                  </a:cubicBezTo>
                  <a:cubicBezTo>
                    <a:pt x="2460624" y="1473200"/>
                    <a:pt x="2463006" y="637381"/>
                    <a:pt x="2471737" y="678656"/>
                  </a:cubicBezTo>
                  <a:cubicBezTo>
                    <a:pt x="2480468" y="719931"/>
                    <a:pt x="2478088" y="1558925"/>
                    <a:pt x="2486025" y="1631156"/>
                  </a:cubicBezTo>
                  <a:cubicBezTo>
                    <a:pt x="2493962" y="1703387"/>
                    <a:pt x="2507456" y="1116013"/>
                    <a:pt x="2519362" y="1112044"/>
                  </a:cubicBezTo>
                  <a:cubicBezTo>
                    <a:pt x="2531268" y="1108075"/>
                    <a:pt x="2540000" y="1725613"/>
                    <a:pt x="2557462" y="1607344"/>
                  </a:cubicBezTo>
                  <a:cubicBezTo>
                    <a:pt x="2574924" y="1489075"/>
                    <a:pt x="2599531" y="415925"/>
                    <a:pt x="2624137" y="402431"/>
                  </a:cubicBezTo>
                  <a:cubicBezTo>
                    <a:pt x="2648743" y="388937"/>
                    <a:pt x="2674938" y="1552575"/>
                    <a:pt x="2705100" y="1526381"/>
                  </a:cubicBezTo>
                  <a:cubicBezTo>
                    <a:pt x="2735262" y="1500187"/>
                    <a:pt x="2773362" y="227013"/>
                    <a:pt x="2805112" y="245269"/>
                  </a:cubicBezTo>
                  <a:cubicBezTo>
                    <a:pt x="2836862" y="263525"/>
                    <a:pt x="2855119" y="1622425"/>
                    <a:pt x="2895600" y="1635919"/>
                  </a:cubicBezTo>
                  <a:cubicBezTo>
                    <a:pt x="2936081" y="1649413"/>
                    <a:pt x="3020219" y="539750"/>
                    <a:pt x="3048000" y="326231"/>
                  </a:cubicBezTo>
                </a:path>
              </a:pathLst>
            </a:custGeom>
            <a:ln w="635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4071934" y="500042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White noise</a:t>
            </a:r>
          </a:p>
        </p:txBody>
      </p:sp>
      <p:sp>
        <p:nvSpPr>
          <p:cNvPr id="45" name="44 Llamada rectangular"/>
          <p:cNvSpPr/>
          <p:nvPr/>
        </p:nvSpPr>
        <p:spPr>
          <a:xfrm>
            <a:off x="3786182" y="2571744"/>
            <a:ext cx="1857388" cy="785818"/>
          </a:xfrm>
          <a:prstGeom prst="wedgeRectCallout">
            <a:avLst>
              <a:gd name="adj1" fmla="val -20834"/>
              <a:gd name="adj2" fmla="val -70833"/>
            </a:avLst>
          </a:prstGeom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latin typeface="Times New Roman" pitchFamily="18" charset="0"/>
                <a:cs typeface="Times New Roman" pitchFamily="18" charset="0"/>
              </a:rPr>
              <a:t>Multiple realizations of the noise yield to ‘n’ different outputs of the model</a:t>
            </a:r>
            <a:endParaRPr lang="en-US" sz="11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49 Conector recto de flecha"/>
          <p:cNvCxnSpPr/>
          <p:nvPr/>
        </p:nvCxnSpPr>
        <p:spPr>
          <a:xfrm>
            <a:off x="5157798" y="2000240"/>
            <a:ext cx="771524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57 Grupo"/>
          <p:cNvGrpSpPr/>
          <p:nvPr/>
        </p:nvGrpSpPr>
        <p:grpSpPr>
          <a:xfrm>
            <a:off x="5224466" y="1500174"/>
            <a:ext cx="642942" cy="428628"/>
            <a:chOff x="5510218" y="4857760"/>
            <a:chExt cx="642942" cy="428628"/>
          </a:xfrm>
        </p:grpSpPr>
        <p:sp>
          <p:nvSpPr>
            <p:cNvPr id="53" name="52 Forma libre"/>
            <p:cNvSpPr/>
            <p:nvPr/>
          </p:nvSpPr>
          <p:spPr>
            <a:xfrm>
              <a:off x="5572132" y="5000636"/>
              <a:ext cx="500066" cy="214314"/>
            </a:xfrm>
            <a:custGeom>
              <a:avLst/>
              <a:gdLst>
                <a:gd name="connsiteX0" fmla="*/ 0 w 7082117"/>
                <a:gd name="connsiteY0" fmla="*/ 2297952 h 2696881"/>
                <a:gd name="connsiteX1" fmla="*/ 17929 w 7082117"/>
                <a:gd name="connsiteY1" fmla="*/ 2190376 h 2696881"/>
                <a:gd name="connsiteX2" fmla="*/ 71717 w 7082117"/>
                <a:gd name="connsiteY2" fmla="*/ 2423458 h 2696881"/>
                <a:gd name="connsiteX3" fmla="*/ 116541 w 7082117"/>
                <a:gd name="connsiteY3" fmla="*/ 2262094 h 2696881"/>
                <a:gd name="connsiteX4" fmla="*/ 170329 w 7082117"/>
                <a:gd name="connsiteY4" fmla="*/ 2441388 h 2696881"/>
                <a:gd name="connsiteX5" fmla="*/ 206188 w 7082117"/>
                <a:gd name="connsiteY5" fmla="*/ 2253129 h 2696881"/>
                <a:gd name="connsiteX6" fmla="*/ 268941 w 7082117"/>
                <a:gd name="connsiteY6" fmla="*/ 2477247 h 2696881"/>
                <a:gd name="connsiteX7" fmla="*/ 322729 w 7082117"/>
                <a:gd name="connsiteY7" fmla="*/ 2253129 h 2696881"/>
                <a:gd name="connsiteX8" fmla="*/ 385482 w 7082117"/>
                <a:gd name="connsiteY8" fmla="*/ 2486211 h 2696881"/>
                <a:gd name="connsiteX9" fmla="*/ 412376 w 7082117"/>
                <a:gd name="connsiteY9" fmla="*/ 2315882 h 2696881"/>
                <a:gd name="connsiteX10" fmla="*/ 475129 w 7082117"/>
                <a:gd name="connsiteY10" fmla="*/ 2504141 h 2696881"/>
                <a:gd name="connsiteX11" fmla="*/ 502023 w 7082117"/>
                <a:gd name="connsiteY11" fmla="*/ 2181411 h 2696881"/>
                <a:gd name="connsiteX12" fmla="*/ 546847 w 7082117"/>
                <a:gd name="connsiteY12" fmla="*/ 2513105 h 2696881"/>
                <a:gd name="connsiteX13" fmla="*/ 573741 w 7082117"/>
                <a:gd name="connsiteY13" fmla="*/ 2315882 h 2696881"/>
                <a:gd name="connsiteX14" fmla="*/ 609600 w 7082117"/>
                <a:gd name="connsiteY14" fmla="*/ 2513105 h 2696881"/>
                <a:gd name="connsiteX15" fmla="*/ 645458 w 7082117"/>
                <a:gd name="connsiteY15" fmla="*/ 2244164 h 2696881"/>
                <a:gd name="connsiteX16" fmla="*/ 708211 w 7082117"/>
                <a:gd name="connsiteY16" fmla="*/ 2522070 h 2696881"/>
                <a:gd name="connsiteX17" fmla="*/ 753035 w 7082117"/>
                <a:gd name="connsiteY17" fmla="*/ 2280023 h 2696881"/>
                <a:gd name="connsiteX18" fmla="*/ 860611 w 7082117"/>
                <a:gd name="connsiteY18" fmla="*/ 2477247 h 2696881"/>
                <a:gd name="connsiteX19" fmla="*/ 932329 w 7082117"/>
                <a:gd name="connsiteY19" fmla="*/ 2226235 h 2696881"/>
                <a:gd name="connsiteX20" fmla="*/ 986117 w 7082117"/>
                <a:gd name="connsiteY20" fmla="*/ 2405529 h 2696881"/>
                <a:gd name="connsiteX21" fmla="*/ 1021976 w 7082117"/>
                <a:gd name="connsiteY21" fmla="*/ 2100729 h 2696881"/>
                <a:gd name="connsiteX22" fmla="*/ 1075764 w 7082117"/>
                <a:gd name="connsiteY22" fmla="*/ 2378635 h 2696881"/>
                <a:gd name="connsiteX23" fmla="*/ 1120588 w 7082117"/>
                <a:gd name="connsiteY23" fmla="*/ 2011082 h 2696881"/>
                <a:gd name="connsiteX24" fmla="*/ 1192305 w 7082117"/>
                <a:gd name="connsiteY24" fmla="*/ 2235199 h 2696881"/>
                <a:gd name="connsiteX25" fmla="*/ 1201270 w 7082117"/>
                <a:gd name="connsiteY25" fmla="*/ 1607670 h 2696881"/>
                <a:gd name="connsiteX26" fmla="*/ 1237129 w 7082117"/>
                <a:gd name="connsiteY26" fmla="*/ 1930399 h 2696881"/>
                <a:gd name="connsiteX27" fmla="*/ 1255058 w 7082117"/>
                <a:gd name="connsiteY27" fmla="*/ 1580776 h 2696881"/>
                <a:gd name="connsiteX28" fmla="*/ 1290917 w 7082117"/>
                <a:gd name="connsiteY28" fmla="*/ 1742141 h 2696881"/>
                <a:gd name="connsiteX29" fmla="*/ 1335741 w 7082117"/>
                <a:gd name="connsiteY29" fmla="*/ 1204258 h 2696881"/>
                <a:gd name="connsiteX30" fmla="*/ 1380564 w 7082117"/>
                <a:gd name="connsiteY30" fmla="*/ 1455270 h 2696881"/>
                <a:gd name="connsiteX31" fmla="*/ 1425388 w 7082117"/>
                <a:gd name="connsiteY31" fmla="*/ 989105 h 2696881"/>
                <a:gd name="connsiteX32" fmla="*/ 1479176 w 7082117"/>
                <a:gd name="connsiteY32" fmla="*/ 1222188 h 2696881"/>
                <a:gd name="connsiteX33" fmla="*/ 1532964 w 7082117"/>
                <a:gd name="connsiteY33" fmla="*/ 944282 h 2696881"/>
                <a:gd name="connsiteX34" fmla="*/ 1595717 w 7082117"/>
                <a:gd name="connsiteY34" fmla="*/ 782917 h 2696881"/>
                <a:gd name="connsiteX35" fmla="*/ 1622611 w 7082117"/>
                <a:gd name="connsiteY35" fmla="*/ 406399 h 2696881"/>
                <a:gd name="connsiteX36" fmla="*/ 1640541 w 7082117"/>
                <a:gd name="connsiteY36" fmla="*/ 576729 h 2696881"/>
                <a:gd name="connsiteX37" fmla="*/ 1757082 w 7082117"/>
                <a:gd name="connsiteY37" fmla="*/ 56776 h 2696881"/>
                <a:gd name="connsiteX38" fmla="*/ 1810870 w 7082117"/>
                <a:gd name="connsiteY38" fmla="*/ 236070 h 2696881"/>
                <a:gd name="connsiteX39" fmla="*/ 1855694 w 7082117"/>
                <a:gd name="connsiteY39" fmla="*/ 47811 h 2696881"/>
                <a:gd name="connsiteX40" fmla="*/ 1927411 w 7082117"/>
                <a:gd name="connsiteY40" fmla="*/ 218141 h 2696881"/>
                <a:gd name="connsiteX41" fmla="*/ 2070847 w 7082117"/>
                <a:gd name="connsiteY41" fmla="*/ 110564 h 2696881"/>
                <a:gd name="connsiteX42" fmla="*/ 2142564 w 7082117"/>
                <a:gd name="connsiteY42" fmla="*/ 433294 h 2696881"/>
                <a:gd name="connsiteX43" fmla="*/ 2187388 w 7082117"/>
                <a:gd name="connsiteY43" fmla="*/ 253999 h 2696881"/>
                <a:gd name="connsiteX44" fmla="*/ 2268070 w 7082117"/>
                <a:gd name="connsiteY44" fmla="*/ 648447 h 2696881"/>
                <a:gd name="connsiteX45" fmla="*/ 2348752 w 7082117"/>
                <a:gd name="connsiteY45" fmla="*/ 522941 h 2696881"/>
                <a:gd name="connsiteX46" fmla="*/ 2492188 w 7082117"/>
                <a:gd name="connsiteY46" fmla="*/ 917388 h 2696881"/>
                <a:gd name="connsiteX47" fmla="*/ 2554941 w 7082117"/>
                <a:gd name="connsiteY47" fmla="*/ 890494 h 2696881"/>
                <a:gd name="connsiteX48" fmla="*/ 2689411 w 7082117"/>
                <a:gd name="connsiteY48" fmla="*/ 1302870 h 2696881"/>
                <a:gd name="connsiteX49" fmla="*/ 2734235 w 7082117"/>
                <a:gd name="connsiteY49" fmla="*/ 1177364 h 2696881"/>
                <a:gd name="connsiteX50" fmla="*/ 2805952 w 7082117"/>
                <a:gd name="connsiteY50" fmla="*/ 1571811 h 2696881"/>
                <a:gd name="connsiteX51" fmla="*/ 2859741 w 7082117"/>
                <a:gd name="connsiteY51" fmla="*/ 1392517 h 2696881"/>
                <a:gd name="connsiteX52" fmla="*/ 2931458 w 7082117"/>
                <a:gd name="connsiteY52" fmla="*/ 1751105 h 2696881"/>
                <a:gd name="connsiteX53" fmla="*/ 2967317 w 7082117"/>
                <a:gd name="connsiteY53" fmla="*/ 1553882 h 2696881"/>
                <a:gd name="connsiteX54" fmla="*/ 3065929 w 7082117"/>
                <a:gd name="connsiteY54" fmla="*/ 1975223 h 2696881"/>
                <a:gd name="connsiteX55" fmla="*/ 3092823 w 7082117"/>
                <a:gd name="connsiteY55" fmla="*/ 1795929 h 2696881"/>
                <a:gd name="connsiteX56" fmla="*/ 3200400 w 7082117"/>
                <a:gd name="connsiteY56" fmla="*/ 2163482 h 2696881"/>
                <a:gd name="connsiteX57" fmla="*/ 3209364 w 7082117"/>
                <a:gd name="connsiteY57" fmla="*/ 1912470 h 2696881"/>
                <a:gd name="connsiteX58" fmla="*/ 3325905 w 7082117"/>
                <a:gd name="connsiteY58" fmla="*/ 2253129 h 2696881"/>
                <a:gd name="connsiteX59" fmla="*/ 3361764 w 7082117"/>
                <a:gd name="connsiteY59" fmla="*/ 2091764 h 2696881"/>
                <a:gd name="connsiteX60" fmla="*/ 3415552 w 7082117"/>
                <a:gd name="connsiteY60" fmla="*/ 2306917 h 2696881"/>
                <a:gd name="connsiteX61" fmla="*/ 3469341 w 7082117"/>
                <a:gd name="connsiteY61" fmla="*/ 2136588 h 2696881"/>
                <a:gd name="connsiteX62" fmla="*/ 3523129 w 7082117"/>
                <a:gd name="connsiteY62" fmla="*/ 2324847 h 2696881"/>
                <a:gd name="connsiteX63" fmla="*/ 3576917 w 7082117"/>
                <a:gd name="connsiteY63" fmla="*/ 1975223 h 2696881"/>
                <a:gd name="connsiteX64" fmla="*/ 3648635 w 7082117"/>
                <a:gd name="connsiteY64" fmla="*/ 2262094 h 2696881"/>
                <a:gd name="connsiteX65" fmla="*/ 3684494 w 7082117"/>
                <a:gd name="connsiteY65" fmla="*/ 1966258 h 2696881"/>
                <a:gd name="connsiteX66" fmla="*/ 3756211 w 7082117"/>
                <a:gd name="connsiteY66" fmla="*/ 2172447 h 2696881"/>
                <a:gd name="connsiteX67" fmla="*/ 3774141 w 7082117"/>
                <a:gd name="connsiteY67" fmla="*/ 1786964 h 2696881"/>
                <a:gd name="connsiteX68" fmla="*/ 3881717 w 7082117"/>
                <a:gd name="connsiteY68" fmla="*/ 2064870 h 2696881"/>
                <a:gd name="connsiteX69" fmla="*/ 4016188 w 7082117"/>
                <a:gd name="connsiteY69" fmla="*/ 1419411 h 2696881"/>
                <a:gd name="connsiteX70" fmla="*/ 4069976 w 7082117"/>
                <a:gd name="connsiteY70" fmla="*/ 1661458 h 2696881"/>
                <a:gd name="connsiteX71" fmla="*/ 4132729 w 7082117"/>
                <a:gd name="connsiteY71" fmla="*/ 1374588 h 2696881"/>
                <a:gd name="connsiteX72" fmla="*/ 4150658 w 7082117"/>
                <a:gd name="connsiteY72" fmla="*/ 1562847 h 2696881"/>
                <a:gd name="connsiteX73" fmla="*/ 4249270 w 7082117"/>
                <a:gd name="connsiteY73" fmla="*/ 1482164 h 2696881"/>
                <a:gd name="connsiteX74" fmla="*/ 4303058 w 7082117"/>
                <a:gd name="connsiteY74" fmla="*/ 1697317 h 2696881"/>
                <a:gd name="connsiteX75" fmla="*/ 4338917 w 7082117"/>
                <a:gd name="connsiteY75" fmla="*/ 1625599 h 2696881"/>
                <a:gd name="connsiteX76" fmla="*/ 4428564 w 7082117"/>
                <a:gd name="connsiteY76" fmla="*/ 1921435 h 2696881"/>
                <a:gd name="connsiteX77" fmla="*/ 4473388 w 7082117"/>
                <a:gd name="connsiteY77" fmla="*/ 1804894 h 2696881"/>
                <a:gd name="connsiteX78" fmla="*/ 4518211 w 7082117"/>
                <a:gd name="connsiteY78" fmla="*/ 2100729 h 2696881"/>
                <a:gd name="connsiteX79" fmla="*/ 4572000 w 7082117"/>
                <a:gd name="connsiteY79" fmla="*/ 2020047 h 2696881"/>
                <a:gd name="connsiteX80" fmla="*/ 4733364 w 7082117"/>
                <a:gd name="connsiteY80" fmla="*/ 2369670 h 2696881"/>
                <a:gd name="connsiteX81" fmla="*/ 4840941 w 7082117"/>
                <a:gd name="connsiteY81" fmla="*/ 2288988 h 2696881"/>
                <a:gd name="connsiteX82" fmla="*/ 4912658 w 7082117"/>
                <a:gd name="connsiteY82" fmla="*/ 2495176 h 2696881"/>
                <a:gd name="connsiteX83" fmla="*/ 5020235 w 7082117"/>
                <a:gd name="connsiteY83" fmla="*/ 2387599 h 2696881"/>
                <a:gd name="connsiteX84" fmla="*/ 5118847 w 7082117"/>
                <a:gd name="connsiteY84" fmla="*/ 2531035 h 2696881"/>
                <a:gd name="connsiteX85" fmla="*/ 5253317 w 7082117"/>
                <a:gd name="connsiteY85" fmla="*/ 2432423 h 2696881"/>
                <a:gd name="connsiteX86" fmla="*/ 5298141 w 7082117"/>
                <a:gd name="connsiteY86" fmla="*/ 2513105 h 2696881"/>
                <a:gd name="connsiteX87" fmla="*/ 5342964 w 7082117"/>
                <a:gd name="connsiteY87" fmla="*/ 2333811 h 2696881"/>
                <a:gd name="connsiteX88" fmla="*/ 5423647 w 7082117"/>
                <a:gd name="connsiteY88" fmla="*/ 2593788 h 2696881"/>
                <a:gd name="connsiteX89" fmla="*/ 5477435 w 7082117"/>
                <a:gd name="connsiteY89" fmla="*/ 2450352 h 2696881"/>
                <a:gd name="connsiteX90" fmla="*/ 5495364 w 7082117"/>
                <a:gd name="connsiteY90" fmla="*/ 2602752 h 2696881"/>
                <a:gd name="connsiteX91" fmla="*/ 5558117 w 7082117"/>
                <a:gd name="connsiteY91" fmla="*/ 2396564 h 2696881"/>
                <a:gd name="connsiteX92" fmla="*/ 5620870 w 7082117"/>
                <a:gd name="connsiteY92" fmla="*/ 2593788 h 2696881"/>
                <a:gd name="connsiteX93" fmla="*/ 5656729 w 7082117"/>
                <a:gd name="connsiteY93" fmla="*/ 2414494 h 2696881"/>
                <a:gd name="connsiteX94" fmla="*/ 5683623 w 7082117"/>
                <a:gd name="connsiteY94" fmla="*/ 2692399 h 2696881"/>
                <a:gd name="connsiteX95" fmla="*/ 5728447 w 7082117"/>
                <a:gd name="connsiteY95" fmla="*/ 2441388 h 2696881"/>
                <a:gd name="connsiteX96" fmla="*/ 5764305 w 7082117"/>
                <a:gd name="connsiteY96" fmla="*/ 2602752 h 2696881"/>
                <a:gd name="connsiteX97" fmla="*/ 5880847 w 7082117"/>
                <a:gd name="connsiteY97" fmla="*/ 2387599 h 2696881"/>
                <a:gd name="connsiteX98" fmla="*/ 5934635 w 7082117"/>
                <a:gd name="connsiteY98" fmla="*/ 2602752 h 2696881"/>
                <a:gd name="connsiteX99" fmla="*/ 6051176 w 7082117"/>
                <a:gd name="connsiteY99" fmla="*/ 2387599 h 2696881"/>
                <a:gd name="connsiteX100" fmla="*/ 6131858 w 7082117"/>
                <a:gd name="connsiteY100" fmla="*/ 2611717 h 2696881"/>
                <a:gd name="connsiteX101" fmla="*/ 6176682 w 7082117"/>
                <a:gd name="connsiteY101" fmla="*/ 2432423 h 2696881"/>
                <a:gd name="connsiteX102" fmla="*/ 6185647 w 7082117"/>
                <a:gd name="connsiteY102" fmla="*/ 2629647 h 2696881"/>
                <a:gd name="connsiteX103" fmla="*/ 6266329 w 7082117"/>
                <a:gd name="connsiteY103" fmla="*/ 2369670 h 2696881"/>
                <a:gd name="connsiteX104" fmla="*/ 6311152 w 7082117"/>
                <a:gd name="connsiteY104" fmla="*/ 2620682 h 2696881"/>
                <a:gd name="connsiteX105" fmla="*/ 6391835 w 7082117"/>
                <a:gd name="connsiteY105" fmla="*/ 2450352 h 2696881"/>
                <a:gd name="connsiteX106" fmla="*/ 6517341 w 7082117"/>
                <a:gd name="connsiteY106" fmla="*/ 2629647 h 2696881"/>
                <a:gd name="connsiteX107" fmla="*/ 6598023 w 7082117"/>
                <a:gd name="connsiteY107" fmla="*/ 2315882 h 2696881"/>
                <a:gd name="connsiteX108" fmla="*/ 6660776 w 7082117"/>
                <a:gd name="connsiteY108" fmla="*/ 2647576 h 2696881"/>
                <a:gd name="connsiteX109" fmla="*/ 6714564 w 7082117"/>
                <a:gd name="connsiteY109" fmla="*/ 2468282 h 2696881"/>
                <a:gd name="connsiteX110" fmla="*/ 6813176 w 7082117"/>
                <a:gd name="connsiteY110" fmla="*/ 2629647 h 2696881"/>
                <a:gd name="connsiteX111" fmla="*/ 6893858 w 7082117"/>
                <a:gd name="connsiteY111" fmla="*/ 2459317 h 2696881"/>
                <a:gd name="connsiteX112" fmla="*/ 6965576 w 7082117"/>
                <a:gd name="connsiteY112" fmla="*/ 2602752 h 2696881"/>
                <a:gd name="connsiteX113" fmla="*/ 7037294 w 7082117"/>
                <a:gd name="connsiteY113" fmla="*/ 2423458 h 2696881"/>
                <a:gd name="connsiteX114" fmla="*/ 7082117 w 7082117"/>
                <a:gd name="connsiteY114" fmla="*/ 2611717 h 269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082117" h="2696881">
                  <a:moveTo>
                    <a:pt x="0" y="2297952"/>
                  </a:moveTo>
                  <a:cubicBezTo>
                    <a:pt x="2988" y="2233705"/>
                    <a:pt x="5976" y="2169458"/>
                    <a:pt x="17929" y="2190376"/>
                  </a:cubicBezTo>
                  <a:cubicBezTo>
                    <a:pt x="29882" y="2211294"/>
                    <a:pt x="55282" y="2411505"/>
                    <a:pt x="71717" y="2423458"/>
                  </a:cubicBezTo>
                  <a:cubicBezTo>
                    <a:pt x="88152" y="2435411"/>
                    <a:pt x="100106" y="2259106"/>
                    <a:pt x="116541" y="2262094"/>
                  </a:cubicBezTo>
                  <a:cubicBezTo>
                    <a:pt x="132976" y="2265082"/>
                    <a:pt x="155388" y="2442882"/>
                    <a:pt x="170329" y="2441388"/>
                  </a:cubicBezTo>
                  <a:cubicBezTo>
                    <a:pt x="185270" y="2439894"/>
                    <a:pt x="189753" y="2247153"/>
                    <a:pt x="206188" y="2253129"/>
                  </a:cubicBezTo>
                  <a:cubicBezTo>
                    <a:pt x="222623" y="2259105"/>
                    <a:pt x="249518" y="2477247"/>
                    <a:pt x="268941" y="2477247"/>
                  </a:cubicBezTo>
                  <a:cubicBezTo>
                    <a:pt x="288364" y="2477247"/>
                    <a:pt x="303306" y="2251635"/>
                    <a:pt x="322729" y="2253129"/>
                  </a:cubicBezTo>
                  <a:cubicBezTo>
                    <a:pt x="342152" y="2254623"/>
                    <a:pt x="370541" y="2475752"/>
                    <a:pt x="385482" y="2486211"/>
                  </a:cubicBezTo>
                  <a:cubicBezTo>
                    <a:pt x="400423" y="2496670"/>
                    <a:pt x="397435" y="2312894"/>
                    <a:pt x="412376" y="2315882"/>
                  </a:cubicBezTo>
                  <a:cubicBezTo>
                    <a:pt x="427317" y="2318870"/>
                    <a:pt x="460188" y="2526553"/>
                    <a:pt x="475129" y="2504141"/>
                  </a:cubicBezTo>
                  <a:cubicBezTo>
                    <a:pt x="490070" y="2481729"/>
                    <a:pt x="490070" y="2179917"/>
                    <a:pt x="502023" y="2181411"/>
                  </a:cubicBezTo>
                  <a:cubicBezTo>
                    <a:pt x="513976" y="2182905"/>
                    <a:pt x="534894" y="2490693"/>
                    <a:pt x="546847" y="2513105"/>
                  </a:cubicBezTo>
                  <a:cubicBezTo>
                    <a:pt x="558800" y="2535517"/>
                    <a:pt x="563282" y="2315882"/>
                    <a:pt x="573741" y="2315882"/>
                  </a:cubicBezTo>
                  <a:cubicBezTo>
                    <a:pt x="584200" y="2315882"/>
                    <a:pt x="597647" y="2525058"/>
                    <a:pt x="609600" y="2513105"/>
                  </a:cubicBezTo>
                  <a:cubicBezTo>
                    <a:pt x="621553" y="2501152"/>
                    <a:pt x="629023" y="2242670"/>
                    <a:pt x="645458" y="2244164"/>
                  </a:cubicBezTo>
                  <a:cubicBezTo>
                    <a:pt x="661893" y="2245658"/>
                    <a:pt x="690282" y="2516094"/>
                    <a:pt x="708211" y="2522070"/>
                  </a:cubicBezTo>
                  <a:cubicBezTo>
                    <a:pt x="726141" y="2528047"/>
                    <a:pt x="727635" y="2287493"/>
                    <a:pt x="753035" y="2280023"/>
                  </a:cubicBezTo>
                  <a:cubicBezTo>
                    <a:pt x="778435" y="2272553"/>
                    <a:pt x="830729" y="2486212"/>
                    <a:pt x="860611" y="2477247"/>
                  </a:cubicBezTo>
                  <a:cubicBezTo>
                    <a:pt x="890493" y="2468282"/>
                    <a:pt x="911411" y="2238188"/>
                    <a:pt x="932329" y="2226235"/>
                  </a:cubicBezTo>
                  <a:cubicBezTo>
                    <a:pt x="953247" y="2214282"/>
                    <a:pt x="971176" y="2426447"/>
                    <a:pt x="986117" y="2405529"/>
                  </a:cubicBezTo>
                  <a:cubicBezTo>
                    <a:pt x="1001058" y="2384611"/>
                    <a:pt x="1007035" y="2105211"/>
                    <a:pt x="1021976" y="2100729"/>
                  </a:cubicBezTo>
                  <a:cubicBezTo>
                    <a:pt x="1036917" y="2096247"/>
                    <a:pt x="1059329" y="2393576"/>
                    <a:pt x="1075764" y="2378635"/>
                  </a:cubicBezTo>
                  <a:cubicBezTo>
                    <a:pt x="1092199" y="2363694"/>
                    <a:pt x="1101165" y="2034988"/>
                    <a:pt x="1120588" y="2011082"/>
                  </a:cubicBezTo>
                  <a:cubicBezTo>
                    <a:pt x="1140012" y="1987176"/>
                    <a:pt x="1178858" y="2302434"/>
                    <a:pt x="1192305" y="2235199"/>
                  </a:cubicBezTo>
                  <a:cubicBezTo>
                    <a:pt x="1205752" y="2167964"/>
                    <a:pt x="1193799" y="1658470"/>
                    <a:pt x="1201270" y="1607670"/>
                  </a:cubicBezTo>
                  <a:cubicBezTo>
                    <a:pt x="1208741" y="1556870"/>
                    <a:pt x="1228164" y="1934881"/>
                    <a:pt x="1237129" y="1930399"/>
                  </a:cubicBezTo>
                  <a:cubicBezTo>
                    <a:pt x="1246094" y="1925917"/>
                    <a:pt x="1246093" y="1612152"/>
                    <a:pt x="1255058" y="1580776"/>
                  </a:cubicBezTo>
                  <a:cubicBezTo>
                    <a:pt x="1264023" y="1549400"/>
                    <a:pt x="1277470" y="1804894"/>
                    <a:pt x="1290917" y="1742141"/>
                  </a:cubicBezTo>
                  <a:cubicBezTo>
                    <a:pt x="1304364" y="1679388"/>
                    <a:pt x="1320800" y="1252070"/>
                    <a:pt x="1335741" y="1204258"/>
                  </a:cubicBezTo>
                  <a:cubicBezTo>
                    <a:pt x="1350682" y="1156446"/>
                    <a:pt x="1365623" y="1491129"/>
                    <a:pt x="1380564" y="1455270"/>
                  </a:cubicBezTo>
                  <a:cubicBezTo>
                    <a:pt x="1395505" y="1419411"/>
                    <a:pt x="1408953" y="1027952"/>
                    <a:pt x="1425388" y="989105"/>
                  </a:cubicBezTo>
                  <a:cubicBezTo>
                    <a:pt x="1441823" y="950258"/>
                    <a:pt x="1461247" y="1229659"/>
                    <a:pt x="1479176" y="1222188"/>
                  </a:cubicBezTo>
                  <a:cubicBezTo>
                    <a:pt x="1497105" y="1214718"/>
                    <a:pt x="1513541" y="1017494"/>
                    <a:pt x="1532964" y="944282"/>
                  </a:cubicBezTo>
                  <a:cubicBezTo>
                    <a:pt x="1552387" y="871070"/>
                    <a:pt x="1580776" y="872564"/>
                    <a:pt x="1595717" y="782917"/>
                  </a:cubicBezTo>
                  <a:cubicBezTo>
                    <a:pt x="1610658" y="693270"/>
                    <a:pt x="1615140" y="440764"/>
                    <a:pt x="1622611" y="406399"/>
                  </a:cubicBezTo>
                  <a:cubicBezTo>
                    <a:pt x="1630082" y="372034"/>
                    <a:pt x="1618129" y="634999"/>
                    <a:pt x="1640541" y="576729"/>
                  </a:cubicBezTo>
                  <a:cubicBezTo>
                    <a:pt x="1662953" y="518459"/>
                    <a:pt x="1728694" y="113553"/>
                    <a:pt x="1757082" y="56776"/>
                  </a:cubicBezTo>
                  <a:cubicBezTo>
                    <a:pt x="1785470" y="0"/>
                    <a:pt x="1794435" y="237564"/>
                    <a:pt x="1810870" y="236070"/>
                  </a:cubicBezTo>
                  <a:cubicBezTo>
                    <a:pt x="1827305" y="234576"/>
                    <a:pt x="1836271" y="50799"/>
                    <a:pt x="1855694" y="47811"/>
                  </a:cubicBezTo>
                  <a:cubicBezTo>
                    <a:pt x="1875117" y="44823"/>
                    <a:pt x="1891552" y="207682"/>
                    <a:pt x="1927411" y="218141"/>
                  </a:cubicBezTo>
                  <a:cubicBezTo>
                    <a:pt x="1963270" y="228600"/>
                    <a:pt x="2034988" y="74705"/>
                    <a:pt x="2070847" y="110564"/>
                  </a:cubicBezTo>
                  <a:cubicBezTo>
                    <a:pt x="2106706" y="146423"/>
                    <a:pt x="2123141" y="409388"/>
                    <a:pt x="2142564" y="433294"/>
                  </a:cubicBezTo>
                  <a:cubicBezTo>
                    <a:pt x="2161987" y="457200"/>
                    <a:pt x="2166470" y="218140"/>
                    <a:pt x="2187388" y="253999"/>
                  </a:cubicBezTo>
                  <a:cubicBezTo>
                    <a:pt x="2208306" y="289858"/>
                    <a:pt x="2241176" y="603623"/>
                    <a:pt x="2268070" y="648447"/>
                  </a:cubicBezTo>
                  <a:cubicBezTo>
                    <a:pt x="2294964" y="693271"/>
                    <a:pt x="2311399" y="478118"/>
                    <a:pt x="2348752" y="522941"/>
                  </a:cubicBezTo>
                  <a:cubicBezTo>
                    <a:pt x="2386105" y="567764"/>
                    <a:pt x="2457823" y="856129"/>
                    <a:pt x="2492188" y="917388"/>
                  </a:cubicBezTo>
                  <a:cubicBezTo>
                    <a:pt x="2526553" y="978647"/>
                    <a:pt x="2522071" y="826247"/>
                    <a:pt x="2554941" y="890494"/>
                  </a:cubicBezTo>
                  <a:cubicBezTo>
                    <a:pt x="2587811" y="954741"/>
                    <a:pt x="2659529" y="1255058"/>
                    <a:pt x="2689411" y="1302870"/>
                  </a:cubicBezTo>
                  <a:cubicBezTo>
                    <a:pt x="2719293" y="1350682"/>
                    <a:pt x="2714812" y="1132541"/>
                    <a:pt x="2734235" y="1177364"/>
                  </a:cubicBezTo>
                  <a:cubicBezTo>
                    <a:pt x="2753658" y="1222187"/>
                    <a:pt x="2785034" y="1535952"/>
                    <a:pt x="2805952" y="1571811"/>
                  </a:cubicBezTo>
                  <a:cubicBezTo>
                    <a:pt x="2826870" y="1607670"/>
                    <a:pt x="2838823" y="1362635"/>
                    <a:pt x="2859741" y="1392517"/>
                  </a:cubicBezTo>
                  <a:cubicBezTo>
                    <a:pt x="2880659" y="1422399"/>
                    <a:pt x="2913529" y="1724211"/>
                    <a:pt x="2931458" y="1751105"/>
                  </a:cubicBezTo>
                  <a:cubicBezTo>
                    <a:pt x="2949387" y="1777999"/>
                    <a:pt x="2944905" y="1516529"/>
                    <a:pt x="2967317" y="1553882"/>
                  </a:cubicBezTo>
                  <a:cubicBezTo>
                    <a:pt x="2989729" y="1591235"/>
                    <a:pt x="3045011" y="1934882"/>
                    <a:pt x="3065929" y="1975223"/>
                  </a:cubicBezTo>
                  <a:cubicBezTo>
                    <a:pt x="3086847" y="2015564"/>
                    <a:pt x="3070411" y="1764553"/>
                    <a:pt x="3092823" y="1795929"/>
                  </a:cubicBezTo>
                  <a:cubicBezTo>
                    <a:pt x="3115235" y="1827305"/>
                    <a:pt x="3180977" y="2144059"/>
                    <a:pt x="3200400" y="2163482"/>
                  </a:cubicBezTo>
                  <a:cubicBezTo>
                    <a:pt x="3219823" y="2182905"/>
                    <a:pt x="3188447" y="1897529"/>
                    <a:pt x="3209364" y="1912470"/>
                  </a:cubicBezTo>
                  <a:cubicBezTo>
                    <a:pt x="3230281" y="1927411"/>
                    <a:pt x="3300505" y="2223247"/>
                    <a:pt x="3325905" y="2253129"/>
                  </a:cubicBezTo>
                  <a:cubicBezTo>
                    <a:pt x="3351305" y="2283011"/>
                    <a:pt x="3346823" y="2082799"/>
                    <a:pt x="3361764" y="2091764"/>
                  </a:cubicBezTo>
                  <a:cubicBezTo>
                    <a:pt x="3376705" y="2100729"/>
                    <a:pt x="3397623" y="2299446"/>
                    <a:pt x="3415552" y="2306917"/>
                  </a:cubicBezTo>
                  <a:cubicBezTo>
                    <a:pt x="3433482" y="2314388"/>
                    <a:pt x="3451411" y="2133600"/>
                    <a:pt x="3469341" y="2136588"/>
                  </a:cubicBezTo>
                  <a:cubicBezTo>
                    <a:pt x="3487271" y="2139576"/>
                    <a:pt x="3505200" y="2351741"/>
                    <a:pt x="3523129" y="2324847"/>
                  </a:cubicBezTo>
                  <a:cubicBezTo>
                    <a:pt x="3541058" y="2297953"/>
                    <a:pt x="3555999" y="1985682"/>
                    <a:pt x="3576917" y="1975223"/>
                  </a:cubicBezTo>
                  <a:cubicBezTo>
                    <a:pt x="3597835" y="1964764"/>
                    <a:pt x="3630706" y="2263588"/>
                    <a:pt x="3648635" y="2262094"/>
                  </a:cubicBezTo>
                  <a:cubicBezTo>
                    <a:pt x="3666564" y="2260600"/>
                    <a:pt x="3666565" y="1981199"/>
                    <a:pt x="3684494" y="1966258"/>
                  </a:cubicBezTo>
                  <a:cubicBezTo>
                    <a:pt x="3702423" y="1951317"/>
                    <a:pt x="3741270" y="2202329"/>
                    <a:pt x="3756211" y="2172447"/>
                  </a:cubicBezTo>
                  <a:cubicBezTo>
                    <a:pt x="3771152" y="2142565"/>
                    <a:pt x="3753223" y="1804894"/>
                    <a:pt x="3774141" y="1786964"/>
                  </a:cubicBezTo>
                  <a:cubicBezTo>
                    <a:pt x="3795059" y="1769035"/>
                    <a:pt x="3841376" y="2126129"/>
                    <a:pt x="3881717" y="2064870"/>
                  </a:cubicBezTo>
                  <a:cubicBezTo>
                    <a:pt x="3922058" y="2003611"/>
                    <a:pt x="3984812" y="1486646"/>
                    <a:pt x="4016188" y="1419411"/>
                  </a:cubicBezTo>
                  <a:cubicBezTo>
                    <a:pt x="4047564" y="1352176"/>
                    <a:pt x="4050553" y="1668928"/>
                    <a:pt x="4069976" y="1661458"/>
                  </a:cubicBezTo>
                  <a:cubicBezTo>
                    <a:pt x="4089399" y="1653988"/>
                    <a:pt x="4119282" y="1391023"/>
                    <a:pt x="4132729" y="1374588"/>
                  </a:cubicBezTo>
                  <a:cubicBezTo>
                    <a:pt x="4146176" y="1358153"/>
                    <a:pt x="4131235" y="1544918"/>
                    <a:pt x="4150658" y="1562847"/>
                  </a:cubicBezTo>
                  <a:cubicBezTo>
                    <a:pt x="4170081" y="1580776"/>
                    <a:pt x="4223870" y="1459752"/>
                    <a:pt x="4249270" y="1482164"/>
                  </a:cubicBezTo>
                  <a:cubicBezTo>
                    <a:pt x="4274670" y="1504576"/>
                    <a:pt x="4288117" y="1673411"/>
                    <a:pt x="4303058" y="1697317"/>
                  </a:cubicBezTo>
                  <a:cubicBezTo>
                    <a:pt x="4317999" y="1721223"/>
                    <a:pt x="4317999" y="1588246"/>
                    <a:pt x="4338917" y="1625599"/>
                  </a:cubicBezTo>
                  <a:cubicBezTo>
                    <a:pt x="4359835" y="1662952"/>
                    <a:pt x="4406152" y="1891553"/>
                    <a:pt x="4428564" y="1921435"/>
                  </a:cubicBezTo>
                  <a:cubicBezTo>
                    <a:pt x="4450976" y="1951318"/>
                    <a:pt x="4458447" y="1775012"/>
                    <a:pt x="4473388" y="1804894"/>
                  </a:cubicBezTo>
                  <a:cubicBezTo>
                    <a:pt x="4488329" y="1834776"/>
                    <a:pt x="4501776" y="2064870"/>
                    <a:pt x="4518211" y="2100729"/>
                  </a:cubicBezTo>
                  <a:cubicBezTo>
                    <a:pt x="4534646" y="2136588"/>
                    <a:pt x="4536141" y="1975224"/>
                    <a:pt x="4572000" y="2020047"/>
                  </a:cubicBezTo>
                  <a:cubicBezTo>
                    <a:pt x="4607859" y="2064870"/>
                    <a:pt x="4688541" y="2324847"/>
                    <a:pt x="4733364" y="2369670"/>
                  </a:cubicBezTo>
                  <a:cubicBezTo>
                    <a:pt x="4778187" y="2414493"/>
                    <a:pt x="4811059" y="2268070"/>
                    <a:pt x="4840941" y="2288988"/>
                  </a:cubicBezTo>
                  <a:cubicBezTo>
                    <a:pt x="4870823" y="2309906"/>
                    <a:pt x="4882776" y="2478741"/>
                    <a:pt x="4912658" y="2495176"/>
                  </a:cubicBezTo>
                  <a:cubicBezTo>
                    <a:pt x="4942540" y="2511611"/>
                    <a:pt x="4985870" y="2381623"/>
                    <a:pt x="5020235" y="2387599"/>
                  </a:cubicBezTo>
                  <a:cubicBezTo>
                    <a:pt x="5054600" y="2393575"/>
                    <a:pt x="5080000" y="2523564"/>
                    <a:pt x="5118847" y="2531035"/>
                  </a:cubicBezTo>
                  <a:cubicBezTo>
                    <a:pt x="5157694" y="2538506"/>
                    <a:pt x="5223435" y="2435411"/>
                    <a:pt x="5253317" y="2432423"/>
                  </a:cubicBezTo>
                  <a:cubicBezTo>
                    <a:pt x="5283199" y="2429435"/>
                    <a:pt x="5283200" y="2529540"/>
                    <a:pt x="5298141" y="2513105"/>
                  </a:cubicBezTo>
                  <a:cubicBezTo>
                    <a:pt x="5313082" y="2496670"/>
                    <a:pt x="5322046" y="2320364"/>
                    <a:pt x="5342964" y="2333811"/>
                  </a:cubicBezTo>
                  <a:cubicBezTo>
                    <a:pt x="5363882" y="2347258"/>
                    <a:pt x="5401235" y="2574365"/>
                    <a:pt x="5423647" y="2593788"/>
                  </a:cubicBezTo>
                  <a:cubicBezTo>
                    <a:pt x="5446059" y="2613211"/>
                    <a:pt x="5465482" y="2448858"/>
                    <a:pt x="5477435" y="2450352"/>
                  </a:cubicBezTo>
                  <a:cubicBezTo>
                    <a:pt x="5489388" y="2451846"/>
                    <a:pt x="5481917" y="2611717"/>
                    <a:pt x="5495364" y="2602752"/>
                  </a:cubicBezTo>
                  <a:cubicBezTo>
                    <a:pt x="5508811" y="2593787"/>
                    <a:pt x="5537199" y="2398058"/>
                    <a:pt x="5558117" y="2396564"/>
                  </a:cubicBezTo>
                  <a:cubicBezTo>
                    <a:pt x="5579035" y="2395070"/>
                    <a:pt x="5604435" y="2590800"/>
                    <a:pt x="5620870" y="2593788"/>
                  </a:cubicBezTo>
                  <a:cubicBezTo>
                    <a:pt x="5637305" y="2596776"/>
                    <a:pt x="5646270" y="2398059"/>
                    <a:pt x="5656729" y="2414494"/>
                  </a:cubicBezTo>
                  <a:cubicBezTo>
                    <a:pt x="5667188" y="2430929"/>
                    <a:pt x="5671670" y="2687917"/>
                    <a:pt x="5683623" y="2692399"/>
                  </a:cubicBezTo>
                  <a:cubicBezTo>
                    <a:pt x="5695576" y="2696881"/>
                    <a:pt x="5715000" y="2456329"/>
                    <a:pt x="5728447" y="2441388"/>
                  </a:cubicBezTo>
                  <a:cubicBezTo>
                    <a:pt x="5741894" y="2426447"/>
                    <a:pt x="5738905" y="2611717"/>
                    <a:pt x="5764305" y="2602752"/>
                  </a:cubicBezTo>
                  <a:cubicBezTo>
                    <a:pt x="5789705" y="2593787"/>
                    <a:pt x="5852459" y="2387599"/>
                    <a:pt x="5880847" y="2387599"/>
                  </a:cubicBezTo>
                  <a:cubicBezTo>
                    <a:pt x="5909235" y="2387599"/>
                    <a:pt x="5906247" y="2602752"/>
                    <a:pt x="5934635" y="2602752"/>
                  </a:cubicBezTo>
                  <a:cubicBezTo>
                    <a:pt x="5963023" y="2602752"/>
                    <a:pt x="6018306" y="2386105"/>
                    <a:pt x="6051176" y="2387599"/>
                  </a:cubicBezTo>
                  <a:cubicBezTo>
                    <a:pt x="6084047" y="2389093"/>
                    <a:pt x="6110940" y="2604246"/>
                    <a:pt x="6131858" y="2611717"/>
                  </a:cubicBezTo>
                  <a:cubicBezTo>
                    <a:pt x="6152776" y="2619188"/>
                    <a:pt x="6167717" y="2429435"/>
                    <a:pt x="6176682" y="2432423"/>
                  </a:cubicBezTo>
                  <a:cubicBezTo>
                    <a:pt x="6185647" y="2435411"/>
                    <a:pt x="6170706" y="2640106"/>
                    <a:pt x="6185647" y="2629647"/>
                  </a:cubicBezTo>
                  <a:cubicBezTo>
                    <a:pt x="6200588" y="2619188"/>
                    <a:pt x="6245412" y="2371164"/>
                    <a:pt x="6266329" y="2369670"/>
                  </a:cubicBezTo>
                  <a:cubicBezTo>
                    <a:pt x="6287246" y="2368176"/>
                    <a:pt x="6290234" y="2607235"/>
                    <a:pt x="6311152" y="2620682"/>
                  </a:cubicBezTo>
                  <a:cubicBezTo>
                    <a:pt x="6332070" y="2634129"/>
                    <a:pt x="6357470" y="2448858"/>
                    <a:pt x="6391835" y="2450352"/>
                  </a:cubicBezTo>
                  <a:cubicBezTo>
                    <a:pt x="6426200" y="2451846"/>
                    <a:pt x="6482976" y="2652059"/>
                    <a:pt x="6517341" y="2629647"/>
                  </a:cubicBezTo>
                  <a:cubicBezTo>
                    <a:pt x="6551706" y="2607235"/>
                    <a:pt x="6574117" y="2312894"/>
                    <a:pt x="6598023" y="2315882"/>
                  </a:cubicBezTo>
                  <a:cubicBezTo>
                    <a:pt x="6621929" y="2318870"/>
                    <a:pt x="6641352" y="2622176"/>
                    <a:pt x="6660776" y="2647576"/>
                  </a:cubicBezTo>
                  <a:cubicBezTo>
                    <a:pt x="6680200" y="2672976"/>
                    <a:pt x="6689164" y="2471270"/>
                    <a:pt x="6714564" y="2468282"/>
                  </a:cubicBezTo>
                  <a:cubicBezTo>
                    <a:pt x="6739964" y="2465294"/>
                    <a:pt x="6783294" y="2631141"/>
                    <a:pt x="6813176" y="2629647"/>
                  </a:cubicBezTo>
                  <a:cubicBezTo>
                    <a:pt x="6843058" y="2628153"/>
                    <a:pt x="6868458" y="2463799"/>
                    <a:pt x="6893858" y="2459317"/>
                  </a:cubicBezTo>
                  <a:cubicBezTo>
                    <a:pt x="6919258" y="2454835"/>
                    <a:pt x="6941670" y="2608729"/>
                    <a:pt x="6965576" y="2602752"/>
                  </a:cubicBezTo>
                  <a:cubicBezTo>
                    <a:pt x="6989482" y="2596776"/>
                    <a:pt x="7017870" y="2421964"/>
                    <a:pt x="7037294" y="2423458"/>
                  </a:cubicBezTo>
                  <a:cubicBezTo>
                    <a:pt x="7056718" y="2424952"/>
                    <a:pt x="7073152" y="2577352"/>
                    <a:pt x="7082117" y="261171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4" name="53 Grupo"/>
            <p:cNvGrpSpPr/>
            <p:nvPr/>
          </p:nvGrpSpPr>
          <p:grpSpPr>
            <a:xfrm>
              <a:off x="5510218" y="4857760"/>
              <a:ext cx="642942" cy="428628"/>
              <a:chOff x="6786578" y="2643182"/>
              <a:chExt cx="2000264" cy="1216034"/>
            </a:xfrm>
          </p:grpSpPr>
          <p:cxnSp>
            <p:nvCxnSpPr>
              <p:cNvPr id="55" name="54 Conector recto de flecha"/>
              <p:cNvCxnSpPr/>
              <p:nvPr/>
            </p:nvCxnSpPr>
            <p:spPr>
              <a:xfrm>
                <a:off x="6786578" y="3857628"/>
                <a:ext cx="200026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 de flecha"/>
              <p:cNvCxnSpPr/>
              <p:nvPr/>
            </p:nvCxnSpPr>
            <p:spPr>
              <a:xfrm rot="5400000" flipH="1" flipV="1">
                <a:off x="6180149" y="3249611"/>
                <a:ext cx="121444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60 Multidocumento"/>
          <p:cNvSpPr/>
          <p:nvPr/>
        </p:nvSpPr>
        <p:spPr>
          <a:xfrm>
            <a:off x="5929322" y="1643050"/>
            <a:ext cx="1357322" cy="714380"/>
          </a:xfrm>
          <a:prstGeom prst="flowChartMultidocumen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Identification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63 Conector recto"/>
          <p:cNvCxnSpPr/>
          <p:nvPr/>
        </p:nvCxnSpPr>
        <p:spPr>
          <a:xfrm>
            <a:off x="7286644" y="2000240"/>
            <a:ext cx="500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 rot="5400000" flipH="1" flipV="1">
            <a:off x="6750859" y="3036091"/>
            <a:ext cx="2071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70 Documento"/>
          <p:cNvSpPr/>
          <p:nvPr/>
        </p:nvSpPr>
        <p:spPr>
          <a:xfrm>
            <a:off x="3929058" y="3786190"/>
            <a:ext cx="1144738" cy="571504"/>
          </a:xfrm>
          <a:prstGeom prst="flowChartDocumen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Statistics calculation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71 Conector recto"/>
          <p:cNvCxnSpPr/>
          <p:nvPr/>
        </p:nvCxnSpPr>
        <p:spPr>
          <a:xfrm rot="5400000" flipH="1" flipV="1">
            <a:off x="10429916" y="6643710"/>
            <a:ext cx="2428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endCxn id="71" idx="3"/>
          </p:cNvCxnSpPr>
          <p:nvPr/>
        </p:nvCxnSpPr>
        <p:spPr>
          <a:xfrm rot="10800000">
            <a:off x="5073796" y="4071942"/>
            <a:ext cx="2712914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endCxn id="98" idx="0"/>
          </p:cNvCxnSpPr>
          <p:nvPr/>
        </p:nvCxnSpPr>
        <p:spPr>
          <a:xfrm rot="5400000">
            <a:off x="3357554" y="4357694"/>
            <a:ext cx="428628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6786578" y="2786058"/>
            <a:ext cx="92869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‘n’ sets of identified parameters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2143108" y="3571876"/>
            <a:ext cx="1000132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Mean values</a:t>
            </a:r>
          </a:p>
        </p:txBody>
      </p:sp>
      <p:cxnSp>
        <p:nvCxnSpPr>
          <p:cNvPr id="81" name="80 Conector recto"/>
          <p:cNvCxnSpPr/>
          <p:nvPr/>
        </p:nvCxnSpPr>
        <p:spPr>
          <a:xfrm>
            <a:off x="1357290" y="3929066"/>
            <a:ext cx="2571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81 Rectángulo"/>
          <p:cNvSpPr/>
          <p:nvPr/>
        </p:nvSpPr>
        <p:spPr>
          <a:xfrm>
            <a:off x="785786" y="2857496"/>
            <a:ext cx="1143008" cy="5715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latin typeface="Times New Roman" pitchFamily="18" charset="0"/>
                <a:cs typeface="Times New Roman" pitchFamily="18" charset="0"/>
              </a:rPr>
              <a:t>Must be comparable to </a:t>
            </a:r>
            <a:endParaRPr lang="en-US" sz="11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88 Conector recto de flecha"/>
          <p:cNvCxnSpPr/>
          <p:nvPr/>
        </p:nvCxnSpPr>
        <p:spPr>
          <a:xfrm rot="5400000" flipH="1" flipV="1">
            <a:off x="1108110" y="2606612"/>
            <a:ext cx="500066" cy="1703"/>
          </a:xfrm>
          <a:prstGeom prst="straightConnector1">
            <a:avLst/>
          </a:prstGeom>
          <a:ln>
            <a:prstDash val="dashDot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92 Conector recto"/>
          <p:cNvCxnSpPr/>
          <p:nvPr/>
        </p:nvCxnSpPr>
        <p:spPr>
          <a:xfrm rot="5400000" flipH="1" flipV="1">
            <a:off x="1107257" y="3679033"/>
            <a:ext cx="500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2643174" y="4152133"/>
            <a:ext cx="888132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Deviations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3000364" y="4572008"/>
            <a:ext cx="1143008" cy="5715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latin typeface="Times New Roman" pitchFamily="18" charset="0"/>
                <a:cs typeface="Times New Roman" pitchFamily="18" charset="0"/>
              </a:rPr>
              <a:t>Must be comparable to </a:t>
            </a:r>
            <a:endParaRPr lang="en-US" sz="11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105 Conector recto"/>
          <p:cNvCxnSpPr/>
          <p:nvPr/>
        </p:nvCxnSpPr>
        <p:spPr>
          <a:xfrm>
            <a:off x="3571868" y="4143380"/>
            <a:ext cx="357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112 Conector recto de flecha"/>
          <p:cNvCxnSpPr/>
          <p:nvPr/>
        </p:nvCxnSpPr>
        <p:spPr>
          <a:xfrm rot="5400000">
            <a:off x="3429786" y="5285594"/>
            <a:ext cx="285752" cy="1588"/>
          </a:xfrm>
          <a:prstGeom prst="straightConnector1">
            <a:avLst/>
          </a:prstGeom>
          <a:ln>
            <a:prstDash val="dashDot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115 Elipse"/>
          <p:cNvSpPr/>
          <p:nvPr/>
        </p:nvSpPr>
        <p:spPr>
          <a:xfrm>
            <a:off x="2786050" y="5429264"/>
            <a:ext cx="1571636" cy="714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Cramer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Rao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bounds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258</Words>
  <Application>Microsoft Office PowerPoint</Application>
  <PresentationFormat>Presentación en pantalla (4:3)</PresentationFormat>
  <Paragraphs>82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 JOSE LAGUNA SANZ</dc:creator>
  <cp:lastModifiedBy>ALEJANDRO JOSE LAGUNA SANZ</cp:lastModifiedBy>
  <cp:revision>71</cp:revision>
  <dcterms:created xsi:type="dcterms:W3CDTF">2010-01-26T14:47:38Z</dcterms:created>
  <dcterms:modified xsi:type="dcterms:W3CDTF">2013-08-06T09:48:05Z</dcterms:modified>
</cp:coreProperties>
</file>