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9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2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4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5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DB99-C4AA-47A0-B518-2F4307085A8B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E094-E93D-4095-AB11-C0CDEAD50FA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 rot="18891027">
            <a:off x="2195736" y="2420888"/>
            <a:ext cx="2520280" cy="108012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 rot="18891027" flipV="1">
            <a:off x="2970587" y="1786668"/>
            <a:ext cx="0" cy="13702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4" idx="6"/>
          </p:cNvCxnSpPr>
          <p:nvPr/>
        </p:nvCxnSpPr>
        <p:spPr>
          <a:xfrm flipV="1">
            <a:off x="3455071" y="2067572"/>
            <a:ext cx="889530" cy="894858"/>
          </a:xfrm>
          <a:prstGeom prst="straightConnector1">
            <a:avLst/>
          </a:prstGeom>
          <a:ln>
            <a:prstDash val="lg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 rot="7166">
            <a:off x="2486882" y="1990623"/>
            <a:ext cx="1936378" cy="1943615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2123728" y="1340768"/>
            <a:ext cx="0" cy="303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1979712" y="4221088"/>
            <a:ext cx="2747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301022" y="424751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 smtClean="0"/>
              <a:t>θ</a:t>
            </a:r>
            <a:r>
              <a:rPr lang="es-ES" sz="1100" baseline="-25000" dirty="0" smtClean="0"/>
              <a:t>1</a:t>
            </a:r>
            <a:endParaRPr lang="en-US" sz="11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763688" y="2708920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dirty="0" smtClean="0"/>
              <a:t>θ</a:t>
            </a:r>
            <a:r>
              <a:rPr lang="es-ES" sz="1100" baseline="-25000" dirty="0" smtClean="0"/>
              <a:t>2</a:t>
            </a:r>
            <a:endParaRPr lang="en-US" sz="11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259548" y="1298337"/>
            <a:ext cx="787395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Ellipse of </a:t>
            </a:r>
            <a:r>
              <a:rPr lang="el-GR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α</a:t>
            </a:r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%</a:t>
            </a:r>
          </a:p>
          <a:p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confidence</a:t>
            </a:r>
            <a:endParaRPr lang="en-US" sz="9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4651236" y="2256362"/>
            <a:ext cx="776175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E-</a:t>
            </a:r>
            <a:r>
              <a:rPr lang="es-ES" sz="9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</a:t>
            </a:r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ptimality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640016" y="3307080"/>
            <a:ext cx="792205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D-optimality</a:t>
            </a:r>
            <a:endParaRPr lang="en-US" sz="9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2602027" y="1447677"/>
            <a:ext cx="792205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9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A-optimality</a:t>
            </a:r>
            <a:endParaRPr lang="en-US" sz="9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45" name="44 Conector recto de flecha"/>
          <p:cNvCxnSpPr>
            <a:stCxn id="41" idx="1"/>
          </p:cNvCxnSpPr>
          <p:nvPr/>
        </p:nvCxnSpPr>
        <p:spPr>
          <a:xfrm flipH="1" flipV="1">
            <a:off x="4041775" y="2371725"/>
            <a:ext cx="609461" cy="53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3059832" y="3422496"/>
            <a:ext cx="1579722" cy="5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49 Arco"/>
          <p:cNvSpPr/>
          <p:nvPr/>
        </p:nvSpPr>
        <p:spPr>
          <a:xfrm rot="16008229">
            <a:off x="3356796" y="1776049"/>
            <a:ext cx="1913986" cy="1261126"/>
          </a:xfrm>
          <a:prstGeom prst="arc">
            <a:avLst/>
          </a:prstGeom>
          <a:ln>
            <a:solidFill>
              <a:schemeClr val="tx1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50 Conector recto de flecha"/>
          <p:cNvCxnSpPr>
            <a:stCxn id="43" idx="2"/>
          </p:cNvCxnSpPr>
          <p:nvPr/>
        </p:nvCxnSpPr>
        <p:spPr>
          <a:xfrm flipH="1">
            <a:off x="2759076" y="1678509"/>
            <a:ext cx="239054" cy="582091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92964"/>
              </p:ext>
            </p:extLst>
          </p:nvPr>
        </p:nvGraphicFramePr>
        <p:xfrm>
          <a:off x="1524000" y="1397000"/>
          <a:ext cx="3708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7 Forma libre"/>
          <p:cNvSpPr/>
          <p:nvPr/>
        </p:nvSpPr>
        <p:spPr>
          <a:xfrm>
            <a:off x="1520825" y="1400175"/>
            <a:ext cx="3695700" cy="3695700"/>
          </a:xfrm>
          <a:custGeom>
            <a:avLst/>
            <a:gdLst>
              <a:gd name="connsiteX0" fmla="*/ 0 w 3695700"/>
              <a:gd name="connsiteY0" fmla="*/ 0 h 3695700"/>
              <a:gd name="connsiteX1" fmla="*/ 914400 w 3695700"/>
              <a:gd name="connsiteY1" fmla="*/ 2781300 h 3695700"/>
              <a:gd name="connsiteX2" fmla="*/ 3695700 w 3695700"/>
              <a:gd name="connsiteY2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3695700">
                <a:moveTo>
                  <a:pt x="0" y="0"/>
                </a:moveTo>
                <a:cubicBezTo>
                  <a:pt x="149225" y="1082675"/>
                  <a:pt x="298450" y="2165350"/>
                  <a:pt x="914400" y="2781300"/>
                </a:cubicBezTo>
                <a:cubicBezTo>
                  <a:pt x="1530350" y="3397250"/>
                  <a:pt x="3035300" y="3567113"/>
                  <a:pt x="3695700" y="3695700"/>
                </a:cubicBezTo>
              </a:path>
            </a:pathLst>
          </a:custGeom>
          <a:ln w="19050"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11 Conector recto"/>
          <p:cNvCxnSpPr/>
          <p:nvPr/>
        </p:nvCxnSpPr>
        <p:spPr>
          <a:xfrm flipH="1" flipV="1">
            <a:off x="1435894" y="1400175"/>
            <a:ext cx="84932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1403648" y="2879695"/>
            <a:ext cx="11480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H="1" flipV="1">
            <a:off x="1403648" y="3253552"/>
            <a:ext cx="11480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3749971" y="5095875"/>
            <a:ext cx="0" cy="144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378199" y="5091113"/>
            <a:ext cx="0" cy="144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 flipV="1">
            <a:off x="1429048" y="5104234"/>
            <a:ext cx="11480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525589" y="5039291"/>
            <a:ext cx="0" cy="144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32403" y="5029765"/>
            <a:ext cx="0" cy="1440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95536" y="19168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J(</a:t>
            </a:r>
            <a:r>
              <a:rPr lang="el-GR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Θ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9" name="28 Conector recto de flecha"/>
          <p:cNvCxnSpPr>
            <a:stCxn id="27" idx="3"/>
          </p:cNvCxnSpPr>
          <p:nvPr/>
        </p:nvCxnSpPr>
        <p:spPr>
          <a:xfrm flipV="1">
            <a:off x="1037058" y="1988840"/>
            <a:ext cx="582614" cy="1126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1403648" y="2879697"/>
            <a:ext cx="0" cy="3738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074088" y="28342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ε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H="1">
            <a:off x="3370580" y="5219887"/>
            <a:ext cx="38227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3388601" y="51097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ε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945231" y="11493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es-ES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max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70262" y="486916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es-ES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min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258294" y="52292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</a:t>
            </a:r>
            <a:r>
              <a:rPr lang="es-ES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r>
              <a:rPr lang="es-ES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min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4909863" y="52199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</a:t>
            </a:r>
            <a:r>
              <a:rPr lang="es-ES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r>
              <a:rPr lang="es-ES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max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657269" y="1174246"/>
            <a:ext cx="52931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box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 flipH="1">
            <a:off x="5232404" y="1371600"/>
            <a:ext cx="474976" cy="1719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V="1">
            <a:off x="1037058" y="2958852"/>
            <a:ext cx="699072" cy="7091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 flipV="1">
            <a:off x="1796627" y="2923990"/>
            <a:ext cx="26369" cy="949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8" idx="1"/>
          </p:cNvCxnSpPr>
          <p:nvPr/>
        </p:nvCxnSpPr>
        <p:spPr>
          <a:xfrm flipH="1" flipV="1">
            <a:off x="2430812" y="4176638"/>
            <a:ext cx="4413" cy="483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H="1" flipV="1">
            <a:off x="2123729" y="3763640"/>
            <a:ext cx="26368" cy="47472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H="1">
            <a:off x="2843809" y="4475212"/>
            <a:ext cx="26368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H="1">
            <a:off x="3635897" y="4782050"/>
            <a:ext cx="26368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V="1">
            <a:off x="1037058" y="3763640"/>
            <a:ext cx="1014662" cy="364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CuadroTexto"/>
              <p:cNvSpPr txBox="1"/>
              <p:nvPr/>
            </p:nvSpPr>
            <p:spPr>
              <a:xfrm>
                <a:off x="395536" y="3501008"/>
                <a:ext cx="655885" cy="398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J(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ea typeface="Linux Libertine" panose="02000503000000000000" pitchFamily="2" charset="0"/>
                            <a:cs typeface="Linux Libertine" panose="02000503000000000000" pitchFamily="2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dirty="0" smtClean="0">
                            <a:latin typeface="Linux Libertine" panose="02000503000000000000" pitchFamily="2" charset="0"/>
                            <a:ea typeface="Linux Libertine" panose="02000503000000000000" pitchFamily="2" charset="0"/>
                            <a:cs typeface="Linux Libertine" panose="02000503000000000000" pitchFamily="2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Linux Libertine" panose="02000503000000000000" pitchFamily="2" charset="0"/>
                            <a:ea typeface="Linux Libertine" panose="02000503000000000000" pitchFamily="2" charset="0"/>
                            <a:cs typeface="Linux Libertine" panose="02000503000000000000" pitchFamily="2" charset="0"/>
                          </a:rPr>
                          <m:t>p</m:t>
                        </m:r>
                      </m:sub>
                      <m:sup>
                        <m:r>
                          <a:rPr lang="es-ES" b="0" i="1" smtClean="0">
                            <a:latin typeface="Linux Libertine" panose="02000503000000000000" pitchFamily="2" charset="0"/>
                            <a:ea typeface="Linux Libertine" panose="02000503000000000000" pitchFamily="2" charset="0"/>
                            <a:cs typeface="Linux Libertine" panose="02000503000000000000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ES" dirty="0" smtClean="0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)</a:t>
                </a:r>
                <a:endParaRPr lang="en-US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mc:Choice>
        <mc:Fallback xmlns="">
          <p:sp>
            <p:nvSpPr>
              <p:cNvPr id="77" name="7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01008"/>
                <a:ext cx="655885" cy="398251"/>
              </a:xfrm>
              <a:prstGeom prst="rect">
                <a:avLst/>
              </a:prstGeom>
              <a:blipFill rotWithShape="1">
                <a:blip r:embed="rId2"/>
                <a:stretch>
                  <a:fillRect l="-8411" t="-6061" r="-654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79 CuadroTexto"/>
          <p:cNvSpPr txBox="1"/>
          <p:nvPr/>
        </p:nvSpPr>
        <p:spPr>
          <a:xfrm>
            <a:off x="134387" y="3800073"/>
            <a:ext cx="1053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are the points</a:t>
            </a:r>
            <a:endParaRPr lang="en-U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84" name="83 Conector recto de flecha"/>
          <p:cNvCxnSpPr/>
          <p:nvPr/>
        </p:nvCxnSpPr>
        <p:spPr>
          <a:xfrm flipH="1">
            <a:off x="2540001" y="3066625"/>
            <a:ext cx="3117268" cy="1048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5654281" y="27867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J(</a:t>
            </a:r>
            <a:r>
              <a:rPr lang="el-GR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θ</a:t>
            </a:r>
            <a:r>
              <a:rPr lang="es-ES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5532462" y="2418030"/>
            <a:ext cx="129875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Grey area is </a:t>
            </a:r>
          </a:p>
          <a:p>
            <a:r>
              <a:rPr lang="el-GR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ε</a:t>
            </a:r>
            <a:r>
              <a:rPr lang="es-ES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-dominated by </a:t>
            </a:r>
            <a:r>
              <a:rPr lang="el-GR" sz="1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θ</a:t>
            </a:r>
            <a:r>
              <a:rPr lang="es-ES" sz="1200" baseline="30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endParaRPr lang="en-US" sz="1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2132856"/>
            <a:ext cx="1728192" cy="216024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False</a:t>
            </a:r>
            <a:endParaRPr lang="en-US" sz="1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23728" y="2132856"/>
            <a:ext cx="1728192" cy="10801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23728" y="3212976"/>
            <a:ext cx="1728192" cy="108012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987824" y="2672916"/>
            <a:ext cx="864096" cy="5400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True</a:t>
            </a:r>
            <a:endParaRPr lang="en-US" sz="1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307190" y="356837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Indeterminate</a:t>
            </a:r>
            <a:endParaRPr lang="en-US" sz="1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6530" y="2132856"/>
            <a:ext cx="3455389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5076056" y="2132856"/>
            <a:ext cx="3455389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611102" y="176541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Input 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space</a:t>
            </a:r>
            <a:endParaRPr lang="en-U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27310" y="1757303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Output </a:t>
            </a:r>
            <a:r>
              <a:rPr lang="es-E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space</a:t>
            </a:r>
            <a:endParaRPr lang="es-ES" sz="140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300192" y="2672916"/>
            <a:ext cx="432048" cy="612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7530694" y="3661961"/>
            <a:ext cx="713714" cy="511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5508104" y="3537012"/>
            <a:ext cx="648072" cy="612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19 Elipse"/>
          <p:cNvSpPr/>
          <p:nvPr/>
        </p:nvSpPr>
        <p:spPr>
          <a:xfrm rot="1373148">
            <a:off x="5563934" y="2615153"/>
            <a:ext cx="2737517" cy="102611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26 Arco"/>
          <p:cNvSpPr/>
          <p:nvPr/>
        </p:nvSpPr>
        <p:spPr>
          <a:xfrm>
            <a:off x="2848290" y="1638839"/>
            <a:ext cx="3240360" cy="544706"/>
          </a:xfrm>
          <a:prstGeom prst="arc">
            <a:avLst>
              <a:gd name="adj1" fmla="val 11064502"/>
              <a:gd name="adj2" fmla="val 213162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286970" y="126876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9" name="28 Arco"/>
          <p:cNvSpPr/>
          <p:nvPr/>
        </p:nvSpPr>
        <p:spPr>
          <a:xfrm rot="10800000">
            <a:off x="1003164" y="1693582"/>
            <a:ext cx="5085486" cy="3038788"/>
          </a:xfrm>
          <a:prstGeom prst="arc">
            <a:avLst>
              <a:gd name="adj1" fmla="val 11721083"/>
              <a:gd name="adj2" fmla="val 20390248"/>
            </a:avLst>
          </a:prstGeom>
          <a:ln w="19050"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29 Arco"/>
          <p:cNvSpPr/>
          <p:nvPr/>
        </p:nvSpPr>
        <p:spPr>
          <a:xfrm rot="10800000">
            <a:off x="2533313" y="1765590"/>
            <a:ext cx="5659782" cy="3038788"/>
          </a:xfrm>
          <a:prstGeom prst="arc">
            <a:avLst>
              <a:gd name="adj1" fmla="val 11721083"/>
              <a:gd name="adj2" fmla="val 20390248"/>
            </a:avLst>
          </a:prstGeom>
          <a:ln w="19050">
            <a:solidFill>
              <a:schemeClr val="tx1"/>
            </a:solidFill>
            <a:prstDash val="dash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30 Arco"/>
          <p:cNvSpPr/>
          <p:nvPr/>
        </p:nvSpPr>
        <p:spPr>
          <a:xfrm>
            <a:off x="2987825" y="2348880"/>
            <a:ext cx="3815926" cy="2232248"/>
          </a:xfrm>
          <a:prstGeom prst="arc">
            <a:avLst>
              <a:gd name="adj1" fmla="val 12359706"/>
              <a:gd name="adj2" fmla="val 20390248"/>
            </a:avLst>
          </a:prstGeom>
          <a:ln w="19050">
            <a:solidFill>
              <a:schemeClr val="tx1"/>
            </a:solidFill>
            <a:prstDash val="dashDot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31 CuadroTexto"/>
          <p:cNvSpPr txBox="1"/>
          <p:nvPr/>
        </p:nvSpPr>
        <p:spPr>
          <a:xfrm rot="748182">
            <a:off x="6839930" y="2897377"/>
            <a:ext cx="90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50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Acceptance</a:t>
            </a:r>
            <a:endParaRPr lang="es-ES" sz="1200" dirty="0" smtClean="0">
              <a:solidFill>
                <a:schemeClr val="accent5">
                  <a:lumMod val="50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ctr"/>
            <a:r>
              <a:rPr lang="es-ES" sz="1200" dirty="0" smtClean="0">
                <a:solidFill>
                  <a:schemeClr val="accent5">
                    <a:lumMod val="50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zone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5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3768" y="1268760"/>
            <a:ext cx="1368152" cy="648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endParaRPr lang="en-US" sz="3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6" name="5 Conector recto de flecha"/>
          <p:cNvCxnSpPr>
            <a:stCxn id="4" idx="3"/>
          </p:cNvCxnSpPr>
          <p:nvPr/>
        </p:nvCxnSpPr>
        <p:spPr>
          <a:xfrm>
            <a:off x="3851920" y="1592796"/>
            <a:ext cx="75608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6 Conector recto de flecha"/>
          <p:cNvCxnSpPr>
            <a:endCxn id="4" idx="1"/>
          </p:cNvCxnSpPr>
          <p:nvPr/>
        </p:nvCxnSpPr>
        <p:spPr>
          <a:xfrm>
            <a:off x="1547664" y="1592796"/>
            <a:ext cx="93610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13 Conector recto"/>
          <p:cNvCxnSpPr>
            <a:stCxn id="4" idx="2"/>
          </p:cNvCxnSpPr>
          <p:nvPr/>
        </p:nvCxnSpPr>
        <p:spPr>
          <a:xfrm>
            <a:off x="3167844" y="1916832"/>
            <a:ext cx="0" cy="100811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15 Conector recto de flecha"/>
          <p:cNvCxnSpPr>
            <a:endCxn id="17" idx="2"/>
          </p:cNvCxnSpPr>
          <p:nvPr/>
        </p:nvCxnSpPr>
        <p:spPr>
          <a:xfrm>
            <a:off x="3167844" y="2924944"/>
            <a:ext cx="9001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16 Elipse"/>
          <p:cNvSpPr/>
          <p:nvPr/>
        </p:nvSpPr>
        <p:spPr>
          <a:xfrm>
            <a:off x="4067944" y="2348880"/>
            <a:ext cx="1152128" cy="11521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3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5220072" y="2924944"/>
            <a:ext cx="79208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18 Rectángulo"/>
          <p:cNvSpPr/>
          <p:nvPr/>
        </p:nvSpPr>
        <p:spPr>
          <a:xfrm>
            <a:off x="1223628" y="4934516"/>
            <a:ext cx="1656184" cy="648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Liver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755253" y="4934516"/>
            <a:ext cx="1656184" cy="648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</a:t>
            </a:r>
            <a:endParaRPr lang="en-US" sz="32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345566" y="4934516"/>
            <a:ext cx="1656184" cy="6480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Periphery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2879812" y="5085184"/>
            <a:ext cx="9001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2879812" y="5372484"/>
            <a:ext cx="900101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436588" y="5258552"/>
            <a:ext cx="9001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29 Conector angular"/>
          <p:cNvCxnSpPr/>
          <p:nvPr/>
        </p:nvCxnSpPr>
        <p:spPr>
          <a:xfrm rot="16200000" flipH="1">
            <a:off x="4536858" y="3825906"/>
            <a:ext cx="1784664" cy="1021923"/>
          </a:xfrm>
          <a:prstGeom prst="bentConnector3">
            <a:avLst>
              <a:gd name="adj1" fmla="val 45025"/>
            </a:avLst>
          </a:prstGeom>
          <a:ln w="12700">
            <a:prstDash val="sys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37 Conector angular"/>
          <p:cNvCxnSpPr/>
          <p:nvPr/>
        </p:nvCxnSpPr>
        <p:spPr>
          <a:xfrm rot="5400000">
            <a:off x="3084994" y="3679795"/>
            <a:ext cx="1526956" cy="1056447"/>
          </a:xfrm>
          <a:prstGeom prst="bentConnector3">
            <a:avLst>
              <a:gd name="adj1" fmla="val 52907"/>
            </a:avLst>
          </a:prstGeom>
          <a:ln w="12700">
            <a:prstDash val="sysDash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57 Elipse"/>
          <p:cNvSpPr/>
          <p:nvPr/>
        </p:nvSpPr>
        <p:spPr>
          <a:xfrm>
            <a:off x="3231467" y="4983583"/>
            <a:ext cx="177558" cy="476184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5873325" y="1193792"/>
            <a:ext cx="1386646" cy="4320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s-ES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 </a:t>
            </a:r>
            <a:r>
              <a:rPr lang="es-E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= k</a:t>
            </a:r>
            <a:r>
              <a:rPr lang="es-ES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r>
              <a:rPr lang="es-E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+</a:t>
            </a:r>
            <a:r>
              <a:rPr lang="es-E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s-E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</a:t>
            </a:r>
            <a:r>
              <a:rPr lang="es-ES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endParaRPr lang="en-US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4082325" y="123651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1868079" y="1236518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s-ES" sz="1600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4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5384300" y="256863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s-ES" sz="1600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3474124" y="256863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</a:t>
            </a:r>
            <a:r>
              <a:rPr lang="es-ES" sz="1600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5775698" y="5268442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</a:t>
            </a:r>
            <a:r>
              <a:rPr lang="es-ES" sz="1600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3146961" y="5445224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k</a:t>
            </a:r>
            <a:r>
              <a:rPr lang="es-ES" sz="1600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endParaRPr lang="en-US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0" name="69 Conector recto de flecha"/>
          <p:cNvCxnSpPr>
            <a:endCxn id="20" idx="2"/>
          </p:cNvCxnSpPr>
          <p:nvPr/>
        </p:nvCxnSpPr>
        <p:spPr>
          <a:xfrm flipV="1">
            <a:off x="4583345" y="5582588"/>
            <a:ext cx="0" cy="4387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73 CuadroTexto"/>
          <p:cNvSpPr txBox="1"/>
          <p:nvPr/>
        </p:nvSpPr>
        <p:spPr>
          <a:xfrm>
            <a:off x="1187624" y="136225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r>
              <a:rPr lang="es-ES" sz="1600" b="1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  <a:endParaRPr lang="en-US" sz="1600" b="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4644008" y="5754742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u</a:t>
            </a:r>
            <a:r>
              <a:rPr lang="es-ES" sz="1600" b="1" i="1" baseline="-250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endParaRPr lang="en-US" sz="1600" b="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5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78</Words>
  <Application>Microsoft Office PowerPoint</Application>
  <PresentationFormat>Presentación en pantalla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20</cp:revision>
  <dcterms:created xsi:type="dcterms:W3CDTF">2014-03-03T15:12:06Z</dcterms:created>
  <dcterms:modified xsi:type="dcterms:W3CDTF">2014-03-06T10:49:48Z</dcterms:modified>
</cp:coreProperties>
</file>