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B0604020202020204" charset="0"/>
      <p:regular r:id="rId5"/>
      <p:bold r:id="rId6"/>
    </p:embeddedFont>
    <p:embeddedFont>
      <p:font typeface="Quattrocento Sans" panose="020B0604020202020204" charset="0"/>
      <p:regular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A0"/>
    <a:srgbClr val="664F93"/>
    <a:srgbClr val="5B4D7F"/>
    <a:srgbClr val="604884"/>
    <a:srgbClr val="7C5393"/>
    <a:srgbClr val="506796"/>
    <a:srgbClr val="378B9F"/>
    <a:srgbClr val="3A749C"/>
    <a:srgbClr val="E64B3C"/>
    <a:srgbClr val="C82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18" d="100"/>
          <a:sy n="18" d="100"/>
        </p:scale>
        <p:origin x="1730" y="5"/>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‹Nº›</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‹Nº›</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701178"/>
            <a:ext cx="42519600" cy="6080622"/>
          </a:xfrm>
          <a:prstGeom prst="snip2DiagRect">
            <a:avLst/>
          </a:prstGeom>
          <a:solidFill>
            <a:srgbClr val="E64B3C"/>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s-GT"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6858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s-GT" sz="6600" b="1" dirty="0">
                <a:solidFill>
                  <a:schemeClr val="bg1"/>
                </a:solidFill>
                <a:effectLst/>
                <a:latin typeface="Quattrocento" panose="02020802030000000404" pitchFamily="18" charset="0"/>
              </a:rPr>
              <a:t>Implementación de una red neuronal convolucional</a:t>
            </a:r>
          </a:p>
          <a:p>
            <a:pPr algn="ctr" defTabSz="3761086">
              <a:spcBef>
                <a:spcPct val="20000"/>
              </a:spcBef>
              <a:defRPr/>
            </a:pPr>
            <a:r>
              <a:rPr lang="es-GT" sz="6600" b="1" dirty="0">
                <a:solidFill>
                  <a:schemeClr val="bg1"/>
                </a:solidFill>
                <a:effectLst/>
                <a:latin typeface="Quattrocento" panose="02020802030000000404" pitchFamily="18" charset="0"/>
              </a:rPr>
              <a:t>para predecir si una araña posee importancia médica</a:t>
            </a:r>
          </a:p>
          <a:p>
            <a:pPr algn="ctr" defTabSz="3761086">
              <a:spcBef>
                <a:spcPct val="20000"/>
              </a:spcBef>
              <a:defRPr/>
            </a:pPr>
            <a:r>
              <a:rPr lang="es-GT" sz="6600" b="1" dirty="0">
                <a:solidFill>
                  <a:schemeClr val="bg1"/>
                </a:solidFill>
                <a:effectLst/>
                <a:latin typeface="Quattrocento" panose="02020802030000000404" pitchFamily="18" charset="0"/>
              </a:rPr>
              <a:t>basado en respuestas de una cuenta de Twitter</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267200"/>
            <a:ext cx="36576000" cy="2437590"/>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s-GT" sz="7200" dirty="0">
                <a:solidFill>
                  <a:schemeClr val="bg1"/>
                </a:solidFill>
                <a:effectLst/>
                <a:latin typeface="Quattrocento" panose="02020802030000000404" pitchFamily="18" charset="0"/>
                <a:cs typeface="Arial" panose="020B0604020202020204" pitchFamily="34" charset="0"/>
              </a:rPr>
              <a:t>José Alejandro López Quel</a:t>
            </a:r>
          </a:p>
          <a:p>
            <a:pPr algn="ctr">
              <a:defRPr/>
            </a:pPr>
            <a:r>
              <a:rPr lang="es-GT" sz="7200" dirty="0">
                <a:solidFill>
                  <a:schemeClr val="bg1"/>
                </a:solidFill>
                <a:effectLst/>
                <a:latin typeface="Quattrocento" panose="02020802030000000404" pitchFamily="18" charset="0"/>
                <a:cs typeface="Arial" panose="020B0604020202020204" pitchFamily="34" charset="0"/>
              </a:rPr>
              <a:t>Universidad Galileo</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830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738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Para esta investigación se utiliza una red neuronal compuesta por seis capas intermedias, las cuales se van alternando entre convolución 2D y </a:t>
            </a:r>
            <a:r>
              <a:rPr lang="es-GT" sz="3600" dirty="0" err="1">
                <a:effectLst/>
                <a:latin typeface="Quattrocento Sans" panose="020B0502050000020003" pitchFamily="34" charset="0"/>
                <a:cs typeface="Arial" panose="020B0604020202020204" pitchFamily="34" charset="0"/>
              </a:rPr>
              <a:t>max</a:t>
            </a:r>
            <a:r>
              <a:rPr lang="es-GT" sz="3600" dirty="0">
                <a:effectLst/>
                <a:latin typeface="Quattrocento Sans" panose="020B0502050000020003" pitchFamily="34" charset="0"/>
                <a:cs typeface="Arial" panose="020B0604020202020204" pitchFamily="34" charset="0"/>
              </a:rPr>
              <a:t> </a:t>
            </a:r>
            <a:r>
              <a:rPr lang="es-GT" sz="3600" dirty="0" err="1">
                <a:effectLst/>
                <a:latin typeface="Quattrocento Sans" panose="020B0502050000020003" pitchFamily="34" charset="0"/>
                <a:cs typeface="Arial" panose="020B0604020202020204" pitchFamily="34" charset="0"/>
              </a:rPr>
              <a:t>pooling</a:t>
            </a:r>
            <a:r>
              <a:rPr lang="es-GT" sz="3600" dirty="0">
                <a:effectLst/>
                <a:latin typeface="Quattrocento Sans" panose="020B0502050000020003" pitchFamily="34" charset="0"/>
                <a:cs typeface="Arial" panose="020B0604020202020204" pitchFamily="34" charset="0"/>
              </a:rPr>
              <a:t> 2D, utilizando como función de activación </a:t>
            </a:r>
            <a:r>
              <a:rPr lang="es-GT" sz="3600" dirty="0" err="1">
                <a:effectLst/>
                <a:latin typeface="Quattrocento Sans" panose="020B0502050000020003" pitchFamily="34" charset="0"/>
                <a:cs typeface="Arial" panose="020B0604020202020204" pitchFamily="34" charset="0"/>
              </a:rPr>
              <a:t>ReLU</a:t>
            </a:r>
            <a:r>
              <a:rPr lang="es-GT" sz="3600" dirty="0">
                <a:effectLst/>
                <a:latin typeface="Quattrocento Sans" panose="020B0502050000020003" pitchFamily="34" charset="0"/>
                <a:cs typeface="Arial" panose="020B0604020202020204" pitchFamily="34" charset="0"/>
              </a:rPr>
              <a:t> y reduciendo el número de unidades a utilizar iniciando en 64 unidades hasta reducirse a 16. Luego de ello se agrega una capa de </a:t>
            </a:r>
            <a:r>
              <a:rPr lang="es-GT" sz="3600" dirty="0" err="1">
                <a:effectLst/>
                <a:latin typeface="Quattrocento Sans" panose="020B0502050000020003" pitchFamily="34" charset="0"/>
                <a:cs typeface="Arial" panose="020B0604020202020204" pitchFamily="34" charset="0"/>
              </a:rPr>
              <a:t>dropout</a:t>
            </a:r>
            <a:r>
              <a:rPr lang="es-GT" sz="3600" dirty="0">
                <a:effectLst/>
                <a:latin typeface="Quattrocento Sans" panose="020B0502050000020003" pitchFamily="34" charset="0"/>
                <a:cs typeface="Arial" panose="020B0604020202020204" pitchFamily="34" charset="0"/>
              </a:rPr>
              <a:t> con el 45% de los datos para después emplear la capa de </a:t>
            </a:r>
            <a:r>
              <a:rPr lang="es-GT" sz="3600" dirty="0" err="1">
                <a:effectLst/>
                <a:latin typeface="Quattrocento Sans" panose="020B0502050000020003" pitchFamily="34" charset="0"/>
                <a:cs typeface="Arial" panose="020B0604020202020204" pitchFamily="34" charset="0"/>
              </a:rPr>
              <a:t>Flatten</a:t>
            </a:r>
            <a:r>
              <a:rPr lang="es-GT" sz="3600" dirty="0">
                <a:effectLst/>
                <a:latin typeface="Quattrocento Sans" panose="020B0502050000020003" pitchFamily="34" charset="0"/>
                <a:cs typeface="Arial" panose="020B0604020202020204" pitchFamily="34" charset="0"/>
              </a:rPr>
              <a:t> y por ultimo una capa densa de 128 unidades con activación </a:t>
            </a:r>
            <a:r>
              <a:rPr lang="es-GT" sz="3600" dirty="0" err="1">
                <a:effectLst/>
                <a:latin typeface="Quattrocento Sans" panose="020B0502050000020003" pitchFamily="34" charset="0"/>
                <a:cs typeface="Arial" panose="020B0604020202020204" pitchFamily="34" charset="0"/>
              </a:rPr>
              <a:t>ReLU</a:t>
            </a:r>
            <a:r>
              <a:rPr lang="es-GT" sz="3600" dirty="0">
                <a:effectLst/>
                <a:latin typeface="Quattrocento Sans" panose="020B0502050000020003" pitchFamily="34" charset="0"/>
                <a:cs typeface="Arial" panose="020B0604020202020204" pitchFamily="34" charset="0"/>
              </a:rPr>
              <a:t> para finalizar con una función sigmoidal.</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Metodología</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00999"/>
            <a:ext cx="10058400" cy="11201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1042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Se obtiene que los dos experimentos realizados con el modelo planteado obtienen los mismos resultados de </a:t>
            </a:r>
            <a:r>
              <a:rPr lang="es-GT" sz="3600" dirty="0" err="1">
                <a:effectLst/>
                <a:latin typeface="Quattrocento Sans" panose="020B0502050000020003" pitchFamily="34" charset="0"/>
                <a:cs typeface="Arial" panose="020B0604020202020204" pitchFamily="34" charset="0"/>
              </a:rPr>
              <a:t>accuracy</a:t>
            </a:r>
            <a:r>
              <a:rPr lang="es-GT" sz="3600" dirty="0">
                <a:effectLst/>
                <a:latin typeface="Quattrocento Sans" panose="020B0502050000020003" pitchFamily="34" charset="0"/>
                <a:cs typeface="Arial" panose="020B0604020202020204" pitchFamily="34" charset="0"/>
              </a:rPr>
              <a:t> de 0.9. Por lo que el modelo planteado cumple con identificar los valores de Importancia Médica para las imagines seleccionadas como validación.</a:t>
            </a:r>
          </a:p>
          <a:p>
            <a:pPr algn="just">
              <a:lnSpc>
                <a:spcPct val="110000"/>
              </a:lnSpc>
            </a:pPr>
            <a:endParaRPr lang="es-GT" sz="3600" dirty="0">
              <a:effectLst/>
              <a:latin typeface="Quattrocento Sans" panose="020B0502050000020003" pitchFamily="34" charset="0"/>
              <a:cs typeface="Arial" panose="020B0604020202020204" pitchFamily="34" charset="0"/>
            </a:endParaRPr>
          </a:p>
          <a:p>
            <a:pPr algn="just">
              <a:lnSpc>
                <a:spcPct val="110000"/>
              </a:lnSpc>
            </a:pPr>
            <a:r>
              <a:rPr lang="es-GT" sz="3600" dirty="0">
                <a:effectLst/>
                <a:latin typeface="Quattrocento Sans" panose="020B0502050000020003" pitchFamily="34" charset="0"/>
                <a:cs typeface="Arial" panose="020B0604020202020204" pitchFamily="34" charset="0"/>
              </a:rPr>
              <a:t>Se obtienen buenos resultados dado a que se generan variaciones de la misma imagen para el entrenamiento empleando </a:t>
            </a:r>
            <a:r>
              <a:rPr lang="es-GT" sz="3600" dirty="0" err="1">
                <a:effectLst/>
                <a:latin typeface="Quattrocento Sans" panose="020B0502050000020003" pitchFamily="34" charset="0"/>
                <a:cs typeface="Arial" panose="020B0604020202020204" pitchFamily="34" charset="0"/>
              </a:rPr>
              <a:t>Image</a:t>
            </a:r>
            <a:r>
              <a:rPr lang="es-GT" sz="3600" dirty="0">
                <a:effectLst/>
                <a:latin typeface="Quattrocento Sans" panose="020B0502050000020003" pitchFamily="34" charset="0"/>
                <a:cs typeface="Arial" panose="020B0604020202020204" pitchFamily="34" charset="0"/>
              </a:rPr>
              <a:t> Data Generator y los parámetros:</a:t>
            </a:r>
          </a:p>
          <a:p>
            <a:pPr algn="just">
              <a:lnSpc>
                <a:spcPct val="110000"/>
              </a:lnSpc>
            </a:pPr>
            <a:endParaRPr lang="es-GT" sz="3600" dirty="0">
              <a:effectLst/>
              <a:latin typeface="Quattrocento Sans" panose="020B0502050000020003" pitchFamily="34" charset="0"/>
              <a:cs typeface="Arial" panose="020B0604020202020204" pitchFamily="34" charset="0"/>
            </a:endParaRPr>
          </a:p>
          <a:p>
            <a:pPr marL="571500" indent="-571500">
              <a:lnSpc>
                <a:spcPct val="110000"/>
              </a:lnSpc>
              <a:buFont typeface="Arial" panose="020B0604020202020204" pitchFamily="34" charset="0"/>
              <a:buChar char="•"/>
            </a:pPr>
            <a:r>
              <a:rPr lang="es-GT" sz="3600" dirty="0" err="1">
                <a:effectLst/>
                <a:latin typeface="Quattrocento Sans" panose="020B0502050000020003" pitchFamily="34" charset="0"/>
                <a:cs typeface="Arial" panose="020B0604020202020204" pitchFamily="34" charset="0"/>
              </a:rPr>
              <a:t>rotation_range</a:t>
            </a:r>
            <a:r>
              <a:rPr lang="es-GT" sz="3600" dirty="0">
                <a:effectLst/>
                <a:latin typeface="Quattrocento Sans" panose="020B0502050000020003" pitchFamily="34" charset="0"/>
                <a:cs typeface="Arial" panose="020B0604020202020204" pitchFamily="34" charset="0"/>
              </a:rPr>
              <a:t> </a:t>
            </a:r>
          </a:p>
          <a:p>
            <a:pPr marL="571500" indent="-571500">
              <a:lnSpc>
                <a:spcPct val="110000"/>
              </a:lnSpc>
              <a:buFont typeface="Arial" panose="020B0604020202020204" pitchFamily="34" charset="0"/>
              <a:buChar char="•"/>
            </a:pPr>
            <a:r>
              <a:rPr lang="es-GT" sz="3600" dirty="0" err="1">
                <a:effectLst/>
                <a:latin typeface="Quattrocento Sans" panose="020B0502050000020003" pitchFamily="34" charset="0"/>
                <a:cs typeface="Arial" panose="020B0604020202020204" pitchFamily="34" charset="0"/>
              </a:rPr>
              <a:t>zoom_range</a:t>
            </a:r>
            <a:r>
              <a:rPr lang="es-GT" sz="3600" dirty="0">
                <a:effectLst/>
                <a:latin typeface="Quattrocento Sans" panose="020B0502050000020003" pitchFamily="34" charset="0"/>
                <a:cs typeface="Arial" panose="020B0604020202020204" pitchFamily="34" charset="0"/>
              </a:rPr>
              <a:t> </a:t>
            </a:r>
          </a:p>
          <a:p>
            <a:pPr marL="571500" indent="-571500">
              <a:lnSpc>
                <a:spcPct val="110000"/>
              </a:lnSpc>
              <a:buFont typeface="Arial" panose="020B0604020202020204" pitchFamily="34" charset="0"/>
              <a:buChar char="•"/>
            </a:pPr>
            <a:r>
              <a:rPr lang="es-GT" sz="3600" dirty="0" err="1">
                <a:effectLst/>
                <a:latin typeface="Quattrocento Sans" panose="020B0502050000020003" pitchFamily="34" charset="0"/>
                <a:cs typeface="Arial" panose="020B0604020202020204" pitchFamily="34" charset="0"/>
              </a:rPr>
              <a:t>width_shift_range</a:t>
            </a:r>
            <a:endParaRPr lang="es-GT" sz="3600" dirty="0">
              <a:effectLst/>
              <a:latin typeface="Quattrocento Sans" panose="020B0502050000020003" pitchFamily="34" charset="0"/>
              <a:cs typeface="Arial" panose="020B0604020202020204" pitchFamily="34" charset="0"/>
            </a:endParaRPr>
          </a:p>
          <a:p>
            <a:pPr marL="571500" indent="-571500">
              <a:lnSpc>
                <a:spcPct val="110000"/>
              </a:lnSpc>
              <a:buFont typeface="Arial" panose="020B0604020202020204" pitchFamily="34" charset="0"/>
              <a:buChar char="•"/>
            </a:pPr>
            <a:r>
              <a:rPr lang="es-GT" sz="3600" dirty="0" err="1">
                <a:effectLst/>
                <a:latin typeface="Quattrocento Sans" panose="020B0502050000020003" pitchFamily="34" charset="0"/>
                <a:cs typeface="Arial" panose="020B0604020202020204" pitchFamily="34" charset="0"/>
              </a:rPr>
              <a:t>height_shift_range</a:t>
            </a:r>
            <a:endParaRPr lang="es-GT" sz="3600" dirty="0">
              <a:effectLst/>
              <a:latin typeface="Quattrocento Sans" panose="020B0502050000020003" pitchFamily="34" charset="0"/>
              <a:cs typeface="Arial" panose="020B0604020202020204" pitchFamily="34" charset="0"/>
            </a:endParaRPr>
          </a:p>
          <a:p>
            <a:pPr marL="571500" indent="-571500">
              <a:lnSpc>
                <a:spcPct val="110000"/>
              </a:lnSpc>
              <a:buFont typeface="Arial" panose="020B0604020202020204" pitchFamily="34" charset="0"/>
              <a:buChar char="•"/>
            </a:pPr>
            <a:r>
              <a:rPr lang="es-GT" sz="3600" dirty="0" err="1">
                <a:effectLst/>
                <a:latin typeface="Quattrocento Sans" panose="020B0502050000020003" pitchFamily="34" charset="0"/>
                <a:cs typeface="Arial" panose="020B0604020202020204" pitchFamily="34" charset="0"/>
              </a:rPr>
              <a:t>horizontal_flip</a:t>
            </a:r>
            <a:endParaRPr lang="es-GT" sz="3600" dirty="0">
              <a:effectLst/>
              <a:latin typeface="Quattrocento Sans" panose="020B0502050000020003" pitchFamily="34" charset="0"/>
              <a:cs typeface="Arial" panose="020B0604020202020204"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Resultados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1000"/>
            <a:ext cx="10058400" cy="7991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393529"/>
            <a:ext cx="9598176" cy="738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Se comprueba que al utilizar la función de </a:t>
            </a:r>
            <a:r>
              <a:rPr lang="es-GT" sz="3600" dirty="0" err="1">
                <a:effectLst/>
                <a:latin typeface="Quattrocento Sans" panose="020B0502050000020003" pitchFamily="34" charset="0"/>
                <a:cs typeface="Arial" panose="020B0604020202020204" pitchFamily="34" charset="0"/>
              </a:rPr>
              <a:t>ImageDataGenerator</a:t>
            </a:r>
            <a:r>
              <a:rPr lang="es-GT" sz="3600" dirty="0">
                <a:effectLst/>
                <a:latin typeface="Quattrocento Sans" panose="020B0502050000020003" pitchFamily="34" charset="0"/>
                <a:cs typeface="Arial" panose="020B0604020202020204" pitchFamily="34" charset="0"/>
              </a:rPr>
              <a:t> de </a:t>
            </a:r>
            <a:r>
              <a:rPr lang="es-GT" sz="3600" dirty="0" err="1">
                <a:effectLst/>
                <a:latin typeface="Quattrocento Sans" panose="020B0502050000020003" pitchFamily="34" charset="0"/>
                <a:cs typeface="Arial" panose="020B0604020202020204" pitchFamily="34" charset="0"/>
              </a:rPr>
              <a:t>Keras</a:t>
            </a:r>
            <a:r>
              <a:rPr lang="es-GT" sz="3600" dirty="0">
                <a:effectLst/>
                <a:latin typeface="Quattrocento Sans" panose="020B0502050000020003" pitchFamily="34" charset="0"/>
                <a:cs typeface="Arial" panose="020B0604020202020204" pitchFamily="34" charset="0"/>
              </a:rPr>
              <a:t> se pueden llegar a generar más variaciones de las imágenes lo cual ayuda al modelo a tener más datos para entrenar, lo cual hace más robusto su entrenamiento y proporciona mejores resultados. </a:t>
            </a:r>
          </a:p>
          <a:p>
            <a:pPr algn="just">
              <a:lnSpc>
                <a:spcPct val="110000"/>
              </a:lnSpc>
            </a:pPr>
            <a:endParaRPr lang="es-GT" sz="3600" dirty="0">
              <a:effectLst/>
              <a:latin typeface="Quattrocento Sans" panose="020B0502050000020003" pitchFamily="34" charset="0"/>
              <a:cs typeface="Arial" panose="020B0604020202020204" pitchFamily="34" charset="0"/>
            </a:endParaRPr>
          </a:p>
          <a:p>
            <a:pPr algn="just">
              <a:lnSpc>
                <a:spcPct val="110000"/>
              </a:lnSpc>
            </a:pPr>
            <a:r>
              <a:rPr lang="es-GT" sz="3600" dirty="0">
                <a:effectLst/>
                <a:latin typeface="Quattrocento Sans" panose="020B0502050000020003" pitchFamily="34" charset="0"/>
                <a:cs typeface="Arial" panose="020B0604020202020204" pitchFamily="34" charset="0"/>
              </a:rPr>
              <a:t>Los resultados demuestran que se puede entrenar un modelo empleando CNN para clasificar arañas y predecir si estas son de importancia médica o no.</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Conclusiones</a:t>
            </a:r>
            <a:endParaRPr lang="es-GT" sz="3600" b="1" dirty="0">
              <a:solidFill>
                <a:schemeClr val="bg1"/>
              </a:solidFill>
              <a:effectLst/>
              <a:latin typeface="Quattrocento" panose="02020802030000000404" pitchFamily="18" charset="0"/>
            </a:endParaRPr>
          </a:p>
        </p:txBody>
      </p:sp>
      <p:sp>
        <p:nvSpPr>
          <p:cNvPr id="88" name="Rectangle 87">
            <a:extLst>
              <a:ext uri="{FF2B5EF4-FFF2-40B4-BE49-F238E27FC236}">
                <a16:creationId xmlns:a16="http://schemas.microsoft.com/office/drawing/2014/main" id="{236036AE-C83F-4AC9-800C-C6574727635F}"/>
              </a:ext>
            </a:extLst>
          </p:cNvPr>
          <p:cNvSpPr/>
          <p:nvPr/>
        </p:nvSpPr>
        <p:spPr>
          <a:xfrm>
            <a:off x="685800" y="8220135"/>
            <a:ext cx="10058400" cy="6334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8608292"/>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Se presenta un caso de predicción de la importancia médica de una araña basada en las respuestas de un aracnólogo en su cuenta de Twitter de imágenes de arañas compartidas. Se extrae los datos de la cuenta de Twitter y se etiqueta cada una de ellas para realizar entrenar una red neuronal convolucional. Por lo que se analiza en este trabajo el mejor método para realizar dicha clasificación.</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707409" y="7419313"/>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Introducción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5115754"/>
            <a:ext cx="10058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5450800"/>
            <a:ext cx="9598176" cy="332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200" dirty="0" err="1">
                <a:effectLst/>
                <a:latin typeface="Quattrocento Sans" panose="020B0502050000020003" pitchFamily="34" charset="0"/>
                <a:cs typeface="Arial" panose="020B0604020202020204" pitchFamily="34" charset="0"/>
              </a:rPr>
              <a:t>Feurer</a:t>
            </a:r>
            <a:r>
              <a:rPr lang="es-GT" sz="3200" dirty="0">
                <a:effectLst/>
                <a:latin typeface="Quattrocento Sans" panose="020B0502050000020003" pitchFamily="34" charset="0"/>
                <a:cs typeface="Arial" panose="020B0604020202020204" pitchFamily="34" charset="0"/>
              </a:rPr>
              <a:t> M., Klein A., </a:t>
            </a:r>
            <a:r>
              <a:rPr lang="es-GT" sz="3200" dirty="0" err="1">
                <a:effectLst/>
                <a:latin typeface="Quattrocento Sans" panose="020B0502050000020003" pitchFamily="34" charset="0"/>
                <a:cs typeface="Arial" panose="020B0604020202020204" pitchFamily="34" charset="0"/>
              </a:rPr>
              <a:t>Eggensperger</a:t>
            </a:r>
            <a:r>
              <a:rPr lang="es-GT" sz="3200" dirty="0">
                <a:effectLst/>
                <a:latin typeface="Quattrocento Sans" panose="020B0502050000020003" pitchFamily="34" charset="0"/>
                <a:cs typeface="Arial" panose="020B0604020202020204" pitchFamily="34" charset="0"/>
              </a:rPr>
              <a:t> K., </a:t>
            </a:r>
            <a:r>
              <a:rPr lang="es-GT" sz="3200" dirty="0" err="1">
                <a:effectLst/>
                <a:latin typeface="Quattrocento Sans" panose="020B0502050000020003" pitchFamily="34" charset="0"/>
                <a:cs typeface="Arial" panose="020B0604020202020204" pitchFamily="34" charset="0"/>
              </a:rPr>
              <a:t>Springenberg</a:t>
            </a:r>
            <a:r>
              <a:rPr lang="es-GT" sz="3200" dirty="0">
                <a:effectLst/>
                <a:latin typeface="Quattrocento Sans" panose="020B0502050000020003" pitchFamily="34" charset="0"/>
                <a:cs typeface="Arial" panose="020B0604020202020204" pitchFamily="34" charset="0"/>
              </a:rPr>
              <a:t> J.T., Blum M., </a:t>
            </a:r>
            <a:r>
              <a:rPr lang="es-GT" sz="3200" dirty="0" err="1">
                <a:effectLst/>
                <a:latin typeface="Quattrocento Sans" panose="020B0502050000020003" pitchFamily="34" charset="0"/>
                <a:cs typeface="Arial" panose="020B0604020202020204" pitchFamily="34" charset="0"/>
              </a:rPr>
              <a:t>Hutter</a:t>
            </a:r>
            <a:r>
              <a:rPr lang="es-GT" sz="3200" dirty="0">
                <a:effectLst/>
                <a:latin typeface="Quattrocento Sans" panose="020B0502050000020003" pitchFamily="34" charset="0"/>
                <a:cs typeface="Arial" panose="020B0604020202020204" pitchFamily="34" charset="0"/>
              </a:rPr>
              <a:t> F. (2019). </a:t>
            </a:r>
            <a:r>
              <a:rPr lang="es-GT" sz="3200" dirty="0" err="1">
                <a:effectLst/>
                <a:latin typeface="Quattrocento Sans" panose="020B0502050000020003" pitchFamily="34" charset="0"/>
                <a:cs typeface="Arial" panose="020B0604020202020204" pitchFamily="34" charset="0"/>
              </a:rPr>
              <a:t>Auto-sklearn:Efficient</a:t>
            </a:r>
            <a:r>
              <a:rPr lang="es-GT" sz="3200" dirty="0">
                <a:effectLst/>
                <a:latin typeface="Quattrocento Sans" panose="020B0502050000020003" pitchFamily="34" charset="0"/>
                <a:cs typeface="Arial" panose="020B0604020202020204" pitchFamily="34" charset="0"/>
              </a:rPr>
              <a:t> and </a:t>
            </a:r>
            <a:r>
              <a:rPr lang="es-GT" sz="3200" dirty="0" err="1">
                <a:effectLst/>
                <a:latin typeface="Quattrocento Sans" panose="020B0502050000020003" pitchFamily="34" charset="0"/>
                <a:cs typeface="Arial" panose="020B0604020202020204" pitchFamily="34" charset="0"/>
              </a:rPr>
              <a:t>Robust</a:t>
            </a:r>
            <a:r>
              <a:rPr lang="es-GT" sz="3200" dirty="0">
                <a:effectLst/>
                <a:latin typeface="Quattrocento Sans" panose="020B0502050000020003" pitchFamily="34" charset="0"/>
                <a:cs typeface="Arial" panose="020B0604020202020204" pitchFamily="34" charset="0"/>
              </a:rPr>
              <a:t> </a:t>
            </a:r>
            <a:r>
              <a:rPr lang="es-GT" sz="3200" dirty="0" err="1">
                <a:effectLst/>
                <a:latin typeface="Quattrocento Sans" panose="020B0502050000020003" pitchFamily="34" charset="0"/>
                <a:cs typeface="Arial" panose="020B0604020202020204" pitchFamily="34" charset="0"/>
              </a:rPr>
              <a:t>Automated</a:t>
            </a:r>
            <a:r>
              <a:rPr lang="es-GT" sz="3200" dirty="0">
                <a:effectLst/>
                <a:latin typeface="Quattrocento Sans" panose="020B0502050000020003" pitchFamily="34" charset="0"/>
                <a:cs typeface="Arial" panose="020B0604020202020204" pitchFamily="34" charset="0"/>
              </a:rPr>
              <a:t> Machine Learning. In: </a:t>
            </a:r>
            <a:r>
              <a:rPr lang="es-GT" sz="3200" dirty="0" err="1">
                <a:effectLst/>
                <a:latin typeface="Quattrocento Sans" panose="020B0502050000020003" pitchFamily="34" charset="0"/>
                <a:cs typeface="Arial" panose="020B0604020202020204" pitchFamily="34" charset="0"/>
              </a:rPr>
              <a:t>Hutter</a:t>
            </a:r>
            <a:r>
              <a:rPr lang="es-GT" sz="3200" dirty="0">
                <a:effectLst/>
                <a:latin typeface="Quattrocento Sans" panose="020B0502050000020003" pitchFamily="34" charset="0"/>
                <a:cs typeface="Arial" panose="020B0604020202020204" pitchFamily="34" charset="0"/>
              </a:rPr>
              <a:t> F., </a:t>
            </a:r>
            <a:r>
              <a:rPr lang="es-GT" sz="3200" dirty="0" err="1">
                <a:effectLst/>
                <a:latin typeface="Quattrocento Sans" panose="020B0502050000020003" pitchFamily="34" charset="0"/>
                <a:cs typeface="Arial" panose="020B0604020202020204" pitchFamily="34" charset="0"/>
              </a:rPr>
              <a:t>Kotthoff</a:t>
            </a:r>
            <a:r>
              <a:rPr lang="es-GT" sz="3200" dirty="0">
                <a:effectLst/>
                <a:latin typeface="Quattrocento Sans" panose="020B0502050000020003" pitchFamily="34" charset="0"/>
                <a:cs typeface="Arial" panose="020B0604020202020204" pitchFamily="34" charset="0"/>
              </a:rPr>
              <a:t> L., </a:t>
            </a:r>
            <a:r>
              <a:rPr lang="es-GT" sz="3200" dirty="0" err="1">
                <a:effectLst/>
                <a:latin typeface="Quattrocento Sans" panose="020B0502050000020003" pitchFamily="34" charset="0"/>
                <a:cs typeface="Arial" panose="020B0604020202020204" pitchFamily="34" charset="0"/>
              </a:rPr>
              <a:t>Vanschoren</a:t>
            </a:r>
            <a:r>
              <a:rPr lang="es-GT" sz="3200" dirty="0">
                <a:effectLst/>
                <a:latin typeface="Quattrocento Sans" panose="020B0502050000020003" pitchFamily="34" charset="0"/>
                <a:cs typeface="Arial" panose="020B0604020202020204" pitchFamily="34" charset="0"/>
              </a:rPr>
              <a:t> J. (</a:t>
            </a:r>
            <a:r>
              <a:rPr lang="es-GT" sz="3200" dirty="0" err="1">
                <a:effectLst/>
                <a:latin typeface="Quattrocento Sans" panose="020B0502050000020003" pitchFamily="34" charset="0"/>
                <a:cs typeface="Arial" panose="020B0604020202020204" pitchFamily="34" charset="0"/>
              </a:rPr>
              <a:t>eds</a:t>
            </a:r>
            <a:r>
              <a:rPr lang="es-GT" sz="3200" dirty="0">
                <a:effectLst/>
                <a:latin typeface="Quattrocento Sans" panose="020B0502050000020003" pitchFamily="34" charset="0"/>
                <a:cs typeface="Arial" panose="020B0604020202020204" pitchFamily="34" charset="0"/>
              </a:rPr>
              <a:t>) </a:t>
            </a:r>
            <a:r>
              <a:rPr lang="es-GT" sz="3200" dirty="0" err="1">
                <a:effectLst/>
                <a:latin typeface="Quattrocento Sans" panose="020B0502050000020003" pitchFamily="34" charset="0"/>
                <a:cs typeface="Arial" panose="020B0604020202020204" pitchFamily="34" charset="0"/>
              </a:rPr>
              <a:t>Automated</a:t>
            </a:r>
            <a:r>
              <a:rPr lang="es-GT" sz="3200" dirty="0">
                <a:effectLst/>
                <a:latin typeface="Quattrocento Sans" panose="020B0502050000020003" pitchFamily="34" charset="0"/>
                <a:cs typeface="Arial" panose="020B0604020202020204" pitchFamily="34" charset="0"/>
              </a:rPr>
              <a:t> Machine Learning. </a:t>
            </a:r>
            <a:r>
              <a:rPr lang="es-GT" sz="3200" dirty="0" err="1">
                <a:effectLst/>
                <a:latin typeface="Quattrocento Sans" panose="020B0502050000020003" pitchFamily="34" charset="0"/>
                <a:cs typeface="Arial" panose="020B0604020202020204" pitchFamily="34" charset="0"/>
              </a:rPr>
              <a:t>The</a:t>
            </a:r>
            <a:r>
              <a:rPr lang="es-GT" sz="3200" dirty="0">
                <a:effectLst/>
                <a:latin typeface="Quattrocento Sans" panose="020B0502050000020003" pitchFamily="34" charset="0"/>
                <a:cs typeface="Arial" panose="020B0604020202020204" pitchFamily="34" charset="0"/>
              </a:rPr>
              <a:t> Springer Series </a:t>
            </a:r>
            <a:r>
              <a:rPr lang="es-GT" sz="3200" dirty="0" err="1">
                <a:effectLst/>
                <a:latin typeface="Quattrocento Sans" panose="020B0502050000020003" pitchFamily="34" charset="0"/>
                <a:cs typeface="Arial" panose="020B0604020202020204" pitchFamily="34" charset="0"/>
              </a:rPr>
              <a:t>on</a:t>
            </a:r>
            <a:r>
              <a:rPr lang="es-GT" sz="3200" dirty="0">
                <a:effectLst/>
                <a:latin typeface="Quattrocento Sans" panose="020B0502050000020003" pitchFamily="34" charset="0"/>
                <a:cs typeface="Arial" panose="020B0604020202020204" pitchFamily="34" charset="0"/>
              </a:rPr>
              <a:t> </a:t>
            </a:r>
            <a:r>
              <a:rPr lang="es-GT" sz="3200" dirty="0" err="1">
                <a:effectLst/>
                <a:latin typeface="Quattrocento Sans" panose="020B0502050000020003" pitchFamily="34" charset="0"/>
                <a:cs typeface="Arial" panose="020B0604020202020204" pitchFamily="34" charset="0"/>
              </a:rPr>
              <a:t>Challenges</a:t>
            </a:r>
            <a:r>
              <a:rPr lang="es-GT" sz="3200" dirty="0">
                <a:effectLst/>
                <a:latin typeface="Quattrocento Sans" panose="020B0502050000020003" pitchFamily="34" charset="0"/>
                <a:cs typeface="Arial" panose="020B0604020202020204" pitchFamily="34" charset="0"/>
              </a:rPr>
              <a:t> in Machine Learning. Springer, Cham.</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4384000"/>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smtId="4294967295"/>
            </a:defPPr>
          </a:lstStyle>
          <a:p>
            <a:pPr defTabSz="4702588">
              <a:defRPr/>
            </a:pPr>
            <a:r>
              <a:rPr lang="es-GT" sz="3600" b="1" dirty="0">
                <a:solidFill>
                  <a:schemeClr val="bg1"/>
                </a:solidFill>
                <a:effectLst/>
                <a:latin typeface="Quattrocento" panose="02020802030000000404" pitchFamily="18" charset="0"/>
              </a:rPr>
              <a:t>Bibliografía</a:t>
            </a:r>
          </a:p>
        </p:txBody>
      </p:sp>
      <p:pic>
        <p:nvPicPr>
          <p:cNvPr id="8" name="Imagen 7" descr="Logotipo&#10;&#10;Descripción generada automáticamente">
            <a:extLst>
              <a:ext uri="{FF2B5EF4-FFF2-40B4-BE49-F238E27FC236}">
                <a16:creationId xmlns:a16="http://schemas.microsoft.com/office/drawing/2014/main" id="{779A51EC-EEF0-434F-9705-932F8C8AF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858067"/>
            <a:ext cx="7619047" cy="3022222"/>
          </a:xfrm>
          <a:prstGeom prst="rect">
            <a:avLst/>
          </a:prstGeom>
        </p:spPr>
      </p:pic>
      <p:pic>
        <p:nvPicPr>
          <p:cNvPr id="27" name="Imagen 26" descr="Logotipo&#10;&#10;Descripción generada automáticamente">
            <a:extLst>
              <a:ext uri="{FF2B5EF4-FFF2-40B4-BE49-F238E27FC236}">
                <a16:creationId xmlns:a16="http://schemas.microsoft.com/office/drawing/2014/main" id="{C132B140-8BA2-4477-88A4-AD71F3BEC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2730" y="2795432"/>
            <a:ext cx="7619047" cy="3022222"/>
          </a:xfrm>
          <a:prstGeom prst="rect">
            <a:avLst/>
          </a:prstGeom>
        </p:spPr>
      </p:pic>
      <p:pic>
        <p:nvPicPr>
          <p:cNvPr id="23" name="Imagen 22">
            <a:extLst>
              <a:ext uri="{FF2B5EF4-FFF2-40B4-BE49-F238E27FC236}">
                <a16:creationId xmlns:a16="http://schemas.microsoft.com/office/drawing/2014/main" id="{A2563CE0-E0D3-49E7-A63D-8CB0CBD9DAC1}"/>
              </a:ext>
            </a:extLst>
          </p:cNvPr>
          <p:cNvPicPr>
            <a:picLocks noChangeAspect="1"/>
          </p:cNvPicPr>
          <p:nvPr/>
        </p:nvPicPr>
        <p:blipFill>
          <a:blip r:embed="rId4"/>
          <a:stretch>
            <a:fillRect/>
          </a:stretch>
        </p:blipFill>
        <p:spPr>
          <a:xfrm>
            <a:off x="36347400" y="29140005"/>
            <a:ext cx="3505200" cy="3549795"/>
          </a:xfrm>
          <a:prstGeom prst="rect">
            <a:avLst/>
          </a:prstGeom>
        </p:spPr>
      </p:pic>
      <p:sp>
        <p:nvSpPr>
          <p:cNvPr id="31" name="Rectangle 87">
            <a:extLst>
              <a:ext uri="{FF2B5EF4-FFF2-40B4-BE49-F238E27FC236}">
                <a16:creationId xmlns:a16="http://schemas.microsoft.com/office/drawing/2014/main" id="{09B9219E-5828-4680-BF52-B1F772B3D22E}"/>
              </a:ext>
            </a:extLst>
          </p:cNvPr>
          <p:cNvSpPr/>
          <p:nvPr/>
        </p:nvSpPr>
        <p:spPr>
          <a:xfrm>
            <a:off x="670058" y="15920056"/>
            <a:ext cx="10058400" cy="6334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32" name="TextBox 19">
            <a:extLst>
              <a:ext uri="{FF2B5EF4-FFF2-40B4-BE49-F238E27FC236}">
                <a16:creationId xmlns:a16="http://schemas.microsoft.com/office/drawing/2014/main" id="{538C49E1-8D4F-486F-B551-C7B3A3F23694}"/>
              </a:ext>
            </a:extLst>
          </p:cNvPr>
          <p:cNvSpPr txBox="1">
            <a:spLocks noChangeArrowheads="1"/>
          </p:cNvSpPr>
          <p:nvPr/>
        </p:nvSpPr>
        <p:spPr bwMode="auto">
          <a:xfrm>
            <a:off x="874852" y="16308213"/>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Para obtener los datos se emplea la librería de </a:t>
            </a:r>
            <a:r>
              <a:rPr lang="es-GT" sz="3600" dirty="0" err="1">
                <a:effectLst/>
                <a:latin typeface="Quattrocento Sans" panose="020B0502050000020003" pitchFamily="34" charset="0"/>
                <a:cs typeface="Arial" panose="020B0604020202020204" pitchFamily="34" charset="0"/>
              </a:rPr>
              <a:t>python</a:t>
            </a:r>
            <a:r>
              <a:rPr lang="es-GT" sz="3600" dirty="0">
                <a:effectLst/>
                <a:latin typeface="Quattrocento Sans" panose="020B0502050000020003" pitchFamily="34" charset="0"/>
                <a:cs typeface="Arial" panose="020B0604020202020204" pitchFamily="34" charset="0"/>
              </a:rPr>
              <a:t> llamada </a:t>
            </a:r>
            <a:r>
              <a:rPr lang="es-GT" sz="3600" dirty="0" err="1">
                <a:effectLst/>
                <a:latin typeface="Quattrocento Sans" panose="020B0502050000020003" pitchFamily="34" charset="0"/>
                <a:cs typeface="Arial" panose="020B0604020202020204" pitchFamily="34" charset="0"/>
              </a:rPr>
              <a:t>Tweepy</a:t>
            </a:r>
            <a:r>
              <a:rPr lang="es-GT" sz="3600" dirty="0">
                <a:effectLst/>
                <a:latin typeface="Quattrocento Sans" panose="020B0502050000020003" pitchFamily="34" charset="0"/>
                <a:cs typeface="Arial" panose="020B0604020202020204" pitchFamily="34" charset="0"/>
              </a:rPr>
              <a:t> la cual emplea el API de Twitter para leer los datos de la plataforma, en este caso se analiza la cuenta de @Arachno_Cosas. Se lee las respuestas con mención que realiza el autor de la cuenta que contienen una imagen, por lo que se extrae el texto de la respuesta brindada y la imagen de la interacción.</a:t>
            </a:r>
          </a:p>
        </p:txBody>
      </p:sp>
      <p:sp>
        <p:nvSpPr>
          <p:cNvPr id="33" name="Rectangle 10">
            <a:extLst>
              <a:ext uri="{FF2B5EF4-FFF2-40B4-BE49-F238E27FC236}">
                <a16:creationId xmlns:a16="http://schemas.microsoft.com/office/drawing/2014/main" id="{92AD546B-3A1D-4525-A7DF-67EB5CE72E4F}"/>
              </a:ext>
            </a:extLst>
          </p:cNvPr>
          <p:cNvSpPr>
            <a:spLocks noChangeArrowheads="1"/>
          </p:cNvSpPr>
          <p:nvPr/>
        </p:nvSpPr>
        <p:spPr bwMode="auto">
          <a:xfrm>
            <a:off x="691667" y="15119234"/>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Obtención de datos</a:t>
            </a:r>
          </a:p>
        </p:txBody>
      </p:sp>
      <p:pic>
        <p:nvPicPr>
          <p:cNvPr id="3" name="Imagen 2">
            <a:extLst>
              <a:ext uri="{FF2B5EF4-FFF2-40B4-BE49-F238E27FC236}">
                <a16:creationId xmlns:a16="http://schemas.microsoft.com/office/drawing/2014/main" id="{A313ED06-CE7D-4A6D-BA30-C2F4C7C657AD}"/>
              </a:ext>
            </a:extLst>
          </p:cNvPr>
          <p:cNvPicPr>
            <a:picLocks noChangeAspect="1"/>
          </p:cNvPicPr>
          <p:nvPr/>
        </p:nvPicPr>
        <p:blipFill>
          <a:blip r:embed="rId5"/>
          <a:stretch>
            <a:fillRect/>
          </a:stretch>
        </p:blipFill>
        <p:spPr>
          <a:xfrm>
            <a:off x="684345" y="22819155"/>
            <a:ext cx="10029825" cy="9418519"/>
          </a:xfrm>
          <a:prstGeom prst="rect">
            <a:avLst/>
          </a:prstGeom>
        </p:spPr>
      </p:pic>
      <p:pic>
        <p:nvPicPr>
          <p:cNvPr id="6" name="Imagen 5">
            <a:extLst>
              <a:ext uri="{FF2B5EF4-FFF2-40B4-BE49-F238E27FC236}">
                <a16:creationId xmlns:a16="http://schemas.microsoft.com/office/drawing/2014/main" id="{0C650F85-5C91-42DA-B0AD-23C0C750DF45}"/>
              </a:ext>
            </a:extLst>
          </p:cNvPr>
          <p:cNvPicPr>
            <a:picLocks noChangeAspect="1"/>
          </p:cNvPicPr>
          <p:nvPr/>
        </p:nvPicPr>
        <p:blipFill>
          <a:blip r:embed="rId6"/>
          <a:stretch>
            <a:fillRect/>
          </a:stretch>
        </p:blipFill>
        <p:spPr>
          <a:xfrm>
            <a:off x="11414383" y="17487900"/>
            <a:ext cx="10277475" cy="9791700"/>
          </a:xfrm>
          <a:prstGeom prst="rect">
            <a:avLst/>
          </a:prstGeom>
        </p:spPr>
      </p:pic>
      <p:pic>
        <p:nvPicPr>
          <p:cNvPr id="10" name="Imagen 9">
            <a:extLst>
              <a:ext uri="{FF2B5EF4-FFF2-40B4-BE49-F238E27FC236}">
                <a16:creationId xmlns:a16="http://schemas.microsoft.com/office/drawing/2014/main" id="{01608022-BE13-4659-9055-A4E900AE6382}"/>
              </a:ext>
            </a:extLst>
          </p:cNvPr>
          <p:cNvPicPr>
            <a:picLocks noChangeAspect="1"/>
          </p:cNvPicPr>
          <p:nvPr/>
        </p:nvPicPr>
        <p:blipFill>
          <a:blip r:embed="rId7"/>
          <a:stretch>
            <a:fillRect/>
          </a:stretch>
        </p:blipFill>
        <p:spPr>
          <a:xfrm>
            <a:off x="11415823" y="28641933"/>
            <a:ext cx="20959100" cy="3209667"/>
          </a:xfrm>
          <a:prstGeom prst="rect">
            <a:avLst/>
          </a:prstGeom>
        </p:spPr>
      </p:pic>
      <p:pic>
        <p:nvPicPr>
          <p:cNvPr id="14" name="Imagen 13" descr="Imagen que contiene animal&#10;&#10;Descripción generada automáticamente">
            <a:extLst>
              <a:ext uri="{FF2B5EF4-FFF2-40B4-BE49-F238E27FC236}">
                <a16:creationId xmlns:a16="http://schemas.microsoft.com/office/drawing/2014/main" id="{4D51BDCC-7212-4E36-B5B4-248DFEE1DE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8600" y="19804592"/>
            <a:ext cx="8280400" cy="7723822"/>
          </a:xfrm>
          <a:prstGeom prst="rect">
            <a:avLst/>
          </a:prstGeom>
        </p:spPr>
      </p:pic>
      <p:pic>
        <p:nvPicPr>
          <p:cNvPr id="18" name="Imagen 17" descr="Imagen que contiene animal&#10;&#10;Descripción generada automáticamente">
            <a:extLst>
              <a:ext uri="{FF2B5EF4-FFF2-40B4-BE49-F238E27FC236}">
                <a16:creationId xmlns:a16="http://schemas.microsoft.com/office/drawing/2014/main" id="{8A6E9A80-EFCF-4229-820D-71C5C019D2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21332" y="16279178"/>
            <a:ext cx="8280400" cy="772382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TotalTime>
  <Words>494</Words>
  <Application>Microsoft Office PowerPoint</Application>
  <PresentationFormat>Personalizado</PresentationFormat>
  <Paragraphs>28</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Times New Roman</vt:lpstr>
      <vt:lpstr>Quattrocento</vt:lpstr>
      <vt:lpstr>Quattrocento Sans</vt:lpstr>
      <vt:lpstr>Default Design</vt:lpstr>
      <vt:lpstr>Presentación de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Alejandro López</cp:lastModifiedBy>
  <cp:revision>110</cp:revision>
  <cp:lastPrinted>2000-08-03T00:31:24Z</cp:lastPrinted>
  <dcterms:modified xsi:type="dcterms:W3CDTF">2021-09-25T00:57:27Z</dcterms:modified>
  <cp:category>research posters template</cp:category>
</cp:coreProperties>
</file>