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39250" cy="11982450"/>
  <p:embeddedFontLst>
    <p:embeddedFont>
      <p:font typeface="Quattrocento" panose="020B0604020202020204" charset="0"/>
      <p:regular r:id="rId5"/>
      <p:bold r:id="rId6"/>
    </p:embeddedFont>
    <p:embeddedFont>
      <p:font typeface="Quattrocento Sans" panose="020B0604020202020204" charset="0"/>
      <p:regular r:id="rId7"/>
    </p:embeddedFont>
  </p:embeddedFontLst>
  <p:custDataLst>
    <p:tags r:id="rId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88">
          <p15:clr>
            <a:srgbClr val="A4A3A4"/>
          </p15:clr>
        </p15:guide>
        <p15:guide id="2" pos="13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84A0"/>
    <a:srgbClr val="664F93"/>
    <a:srgbClr val="5B4D7F"/>
    <a:srgbClr val="604884"/>
    <a:srgbClr val="7C5393"/>
    <a:srgbClr val="506796"/>
    <a:srgbClr val="378B9F"/>
    <a:srgbClr val="3A749C"/>
    <a:srgbClr val="E64B3C"/>
    <a:srgbClr val="C82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654" autoAdjust="0"/>
  </p:normalViewPr>
  <p:slideViewPr>
    <p:cSldViewPr>
      <p:cViewPr>
        <p:scale>
          <a:sx n="18" d="100"/>
          <a:sy n="18" d="100"/>
        </p:scale>
        <p:origin x="1730" y="5"/>
      </p:cViewPr>
      <p:guideLst>
        <p:guide orient="horz" pos="11088"/>
        <p:guide pos="13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3984" y="72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handoutMaster" Target="handoutMasters/handout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fld id="{56A6134A-9986-4884-ADAB-C57241D32564}" type="slidenum">
              <a:rPr lang="zh-CN" altLang="en-US"/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82738" y="889000"/>
            <a:ext cx="6059487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fld id="{23124DF2-DDA8-402F-81DD-AC1D1E5694AB}" type="slidenum">
              <a:rPr lang="zh-CN" altLang="en-US"/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9" y="7680325"/>
            <a:ext cx="39502643" cy="2172493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8" y="1317625"/>
            <a:ext cx="9874956" cy="2808763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8" y="1317625"/>
            <a:ext cx="29492222" cy="28087638"/>
          </a:xfrm>
          <a:prstGeom prst="rect">
            <a:avLst/>
          </a:prstGeo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279" y="7680325"/>
            <a:ext cx="39502643" cy="21724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  <a:prstGeom prst="rect">
            <a:avLst/>
          </a:prstGeo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279" y="7680325"/>
            <a:ext cx="19683588" cy="21724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0325"/>
            <a:ext cx="19683589" cy="2172493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1"/>
            <a:ext cx="19401368" cy="1896586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  <a:prstGeom prst="rect">
            <a:avLst/>
          </a:prstGeo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7" cy="19750088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ponderingpeacock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2pPr>
      <a:lvl3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3pPr>
      <a:lvl4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4pPr>
      <a:lvl5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5pPr>
      <a:lvl6pPr marL="4572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6pPr>
      <a:lvl7pPr marL="9144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7pPr>
      <a:lvl8pPr marL="13716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8pPr>
      <a:lvl9pPr marL="18288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 smtId="4294967295"/>
      </a:defPPr>
      <a:lvl1pPr marL="1150938" indent="-1150938" algn="l" defTabSz="3074988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+mn-ea"/>
          <a:cs typeface="+mn-cs"/>
        </a:defRPr>
      </a:lvl1pPr>
      <a:lvl2pPr marL="2497138" indent="-960438" algn="l" defTabSz="3074988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2pPr>
      <a:lvl3pPr marL="3843338" indent="-768350" algn="l" defTabSz="3074988" rtl="0" eaLnBrk="0" fontAlgn="base" hangingPunct="0">
        <a:spcBef>
          <a:spcPct val="20000"/>
        </a:spcBef>
        <a:spcAft>
          <a:spcPct val="0"/>
        </a:spcAft>
        <a:buChar char="•"/>
        <a:defRPr sz="8100">
          <a:solidFill>
            <a:schemeClr val="tx1"/>
          </a:solidFill>
          <a:latin typeface="+mn-lt"/>
        </a:defRPr>
      </a:lvl3pPr>
      <a:lvl4pPr marL="5384800" indent="-773113" algn="l" defTabSz="3074988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9215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3787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8359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2931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7503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2D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41"/>
          <p:cNvSpPr txBox="1">
            <a:spLocks noChangeArrowheads="1"/>
          </p:cNvSpPr>
          <p:nvPr/>
        </p:nvSpPr>
        <p:spPr bwMode="auto">
          <a:xfrm>
            <a:off x="685800" y="701178"/>
            <a:ext cx="42519600" cy="6080622"/>
          </a:xfrm>
          <a:prstGeom prst="snip2DiagRect">
            <a:avLst/>
          </a:prstGeom>
          <a:solidFill>
            <a:srgbClr val="E64B3C"/>
          </a:solidFill>
          <a:ln w="25400">
            <a:noFill/>
            <a:miter lim="800000"/>
          </a:ln>
        </p:spPr>
        <p:txBody>
          <a:bodyPr lIns="61170" tIns="30584" rIns="61170" bIns="30584" anchor="ctr"/>
          <a:lstStyle>
            <a:defPPr>
              <a:defRPr kern="1200" smtId="4294967295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GT" altLang="zh-CN" sz="4200" b="1" i="1" u="sng" dirty="0">
              <a:solidFill>
                <a:schemeClr val="bg1"/>
              </a:solidFill>
              <a:latin typeface="Arial"/>
              <a:ea typeface="SimSun" pitchFamily="2" charset="-122"/>
            </a:endParaRPr>
          </a:p>
        </p:txBody>
      </p:sp>
      <p:sp>
        <p:nvSpPr>
          <p:cNvPr id="70" name="Text Placeholder 5">
            <a:extLst>
              <a:ext uri="{FF2B5EF4-FFF2-40B4-BE49-F238E27FC236}">
                <a16:creationId xmlns:a16="http://schemas.microsoft.com/office/drawing/2014/main" id="{425621FB-070F-446E-BA36-4A66EBF8DEF2}"/>
              </a:ext>
            </a:extLst>
          </p:cNvPr>
          <p:cNvSpPr txBox="1"/>
          <p:nvPr/>
        </p:nvSpPr>
        <p:spPr>
          <a:xfrm>
            <a:off x="3657600" y="685800"/>
            <a:ext cx="36576000" cy="2937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s-GT" sz="6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Implementación de una red neuronal recurrente para</a:t>
            </a:r>
          </a:p>
          <a:p>
            <a:pPr algn="ctr" defTabSz="3761086">
              <a:spcBef>
                <a:spcPct val="20000"/>
              </a:spcBef>
              <a:defRPr/>
            </a:pPr>
            <a:r>
              <a:rPr lang="es-GT" sz="6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generar descripción y clasificación de arañas basado</a:t>
            </a:r>
          </a:p>
          <a:p>
            <a:pPr algn="ctr" defTabSz="3761086">
              <a:spcBef>
                <a:spcPct val="20000"/>
              </a:spcBef>
              <a:defRPr/>
            </a:pPr>
            <a:r>
              <a:rPr lang="es-GT" sz="6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en respuestas de una cuenta de Twitter.</a:t>
            </a:r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3A3E55C8-5130-4258-80B1-064CE3FDB621}"/>
              </a:ext>
            </a:extLst>
          </p:cNvPr>
          <p:cNvSpPr txBox="1"/>
          <p:nvPr/>
        </p:nvSpPr>
        <p:spPr>
          <a:xfrm>
            <a:off x="3657600" y="4267200"/>
            <a:ext cx="36576000" cy="243759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GT" sz="72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José Alejandro López Quel</a:t>
            </a:r>
          </a:p>
          <a:p>
            <a:pPr algn="ctr">
              <a:defRPr/>
            </a:pPr>
            <a:r>
              <a:rPr lang="es-GT" sz="72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Universidad Galileo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F831EE1-8866-4A3E-8CAB-8624A11FF145}"/>
              </a:ext>
            </a:extLst>
          </p:cNvPr>
          <p:cNvSpPr/>
          <p:nvPr/>
        </p:nvSpPr>
        <p:spPr>
          <a:xfrm>
            <a:off x="11488502" y="8000999"/>
            <a:ext cx="10058400" cy="9220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s-GT" sz="9600" dirty="0">
              <a:latin typeface="+mj-lt"/>
            </a:endParaRPr>
          </a:p>
        </p:txBody>
      </p:sp>
      <p:sp>
        <p:nvSpPr>
          <p:cNvPr id="80" name="TextBox 19">
            <a:extLst>
              <a:ext uri="{FF2B5EF4-FFF2-40B4-BE49-F238E27FC236}">
                <a16:creationId xmlns:a16="http://schemas.microsoft.com/office/drawing/2014/main" id="{45A199C6-0BDE-461E-8044-A335463A4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8614" y="8610600"/>
            <a:ext cx="9598176" cy="799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La metodología para este problema de </a:t>
            </a:r>
            <a:r>
              <a:rPr lang="es-GT" sz="36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image</a:t>
            </a: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</a:t>
            </a:r>
            <a:r>
              <a:rPr lang="es-GT" sz="36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captioning</a:t>
            </a: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consta de tres modelos:</a:t>
            </a:r>
          </a:p>
          <a:p>
            <a:pPr algn="just">
              <a:lnSpc>
                <a:spcPct val="110000"/>
              </a:lnSpc>
            </a:pPr>
            <a:endParaRPr lang="es-GT" sz="36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CNN: utilizada para extraer las características de la imagen.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GT" sz="36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TransformerEncoder</a:t>
            </a: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: Las características de la imagen extraída se pasan a un codificador basado en </a:t>
            </a:r>
            <a:r>
              <a:rPr lang="es-GT" sz="36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Transformer</a:t>
            </a: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que genera una nueva representación de las entradas.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GT" sz="36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TransformerDecoder</a:t>
            </a: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: Este modelo toma la salida del codificador y los datos de texto (secuencias) como entradas e intenta aprender a generar el pie de foto.</a:t>
            </a:r>
          </a:p>
        </p:txBody>
      </p:sp>
      <p:sp>
        <p:nvSpPr>
          <p:cNvPr id="81" name="Rectangle 10">
            <a:extLst>
              <a:ext uri="{FF2B5EF4-FFF2-40B4-BE49-F238E27FC236}">
                <a16:creationId xmlns:a16="http://schemas.microsoft.com/office/drawing/2014/main" id="{868B6862-5CC5-4906-AC03-EA9661AD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8502" y="7471321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s-GT" sz="44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Metodología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026A6A3-D6D2-4951-8B04-EF51015D25DB}"/>
              </a:ext>
            </a:extLst>
          </p:cNvPr>
          <p:cNvSpPr/>
          <p:nvPr/>
        </p:nvSpPr>
        <p:spPr>
          <a:xfrm>
            <a:off x="22316522" y="8001000"/>
            <a:ext cx="10058400" cy="7380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s-GT" sz="9600" dirty="0">
              <a:latin typeface="+mj-lt"/>
            </a:endParaRPr>
          </a:p>
        </p:txBody>
      </p:sp>
      <p:sp>
        <p:nvSpPr>
          <p:cNvPr id="83" name="TextBox 19">
            <a:extLst>
              <a:ext uri="{FF2B5EF4-FFF2-40B4-BE49-F238E27FC236}">
                <a16:creationId xmlns:a16="http://schemas.microsoft.com/office/drawing/2014/main" id="{16D6CE1D-7E3F-42CA-A7BD-5FA191CFE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6635" y="8610600"/>
            <a:ext cx="9598176" cy="738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Se obtiene que de los experimentos realizados el mejor </a:t>
            </a:r>
            <a:r>
              <a:rPr lang="es-GT" sz="36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accuracy</a:t>
            </a: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obtenido fue de 0.80 el cual se utilizo una la función de </a:t>
            </a:r>
            <a:r>
              <a:rPr lang="es-GT" sz="36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loss</a:t>
            </a: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como </a:t>
            </a:r>
            <a:r>
              <a:rPr lang="es-GT" sz="36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SparseCategoricalCrossentropy</a:t>
            </a: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y como optimizador ADAM. </a:t>
            </a:r>
          </a:p>
          <a:p>
            <a:pPr algn="just">
              <a:lnSpc>
                <a:spcPct val="110000"/>
              </a:lnSpc>
            </a:pPr>
            <a:endParaRPr lang="es-GT" sz="36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Se emplean 100 </a:t>
            </a:r>
            <a:r>
              <a:rPr lang="es-GT" sz="36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epochs</a:t>
            </a: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para el entrenamiento y un </a:t>
            </a:r>
            <a:r>
              <a:rPr lang="es-GT" sz="36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EarlyStopping</a:t>
            </a: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con un parámetro de </a:t>
            </a:r>
            <a:r>
              <a:rPr lang="es-GT" sz="36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patience</a:t>
            </a: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de 20, </a:t>
            </a:r>
            <a:r>
              <a:rPr lang="es-GT" sz="36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guatdando</a:t>
            </a: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los mejores pesos obtenidos.</a:t>
            </a:r>
          </a:p>
          <a:p>
            <a:pPr algn="just">
              <a:lnSpc>
                <a:spcPct val="110000"/>
              </a:lnSpc>
            </a:pPr>
            <a:endParaRPr lang="es-GT" sz="36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es-GT" sz="36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10">
            <a:extLst>
              <a:ext uri="{FF2B5EF4-FFF2-40B4-BE49-F238E27FC236}">
                <a16:creationId xmlns:a16="http://schemas.microsoft.com/office/drawing/2014/main" id="{3D96BB99-3F6E-4E73-BA6B-A122D83B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6522" y="7471321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s-GT" sz="44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Resultados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BFD724-D51D-4DD6-A93A-40ABEA405C90}"/>
              </a:ext>
            </a:extLst>
          </p:cNvPr>
          <p:cNvSpPr/>
          <p:nvPr/>
        </p:nvSpPr>
        <p:spPr>
          <a:xfrm>
            <a:off x="33144541" y="8000999"/>
            <a:ext cx="10058400" cy="7380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s-GT" sz="9600" dirty="0">
              <a:latin typeface="+mj-lt"/>
            </a:endParaRPr>
          </a:p>
        </p:txBody>
      </p:sp>
      <p:sp>
        <p:nvSpPr>
          <p:cNvPr id="86" name="TextBox 19">
            <a:extLst>
              <a:ext uri="{FF2B5EF4-FFF2-40B4-BE49-F238E27FC236}">
                <a16:creationId xmlns:a16="http://schemas.microsoft.com/office/drawing/2014/main" id="{43D130FF-027B-433C-BF4F-A381B032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4654" y="8393529"/>
            <a:ext cx="9598176" cy="494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endParaRPr lang="es-GT" sz="36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es-GT" sz="36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Se comprueba que utilizando un modelo pre- entrenado como los es EfficientNetB0 y a partir de ello implementar un </a:t>
            </a:r>
            <a:r>
              <a:rPr lang="es-GT" sz="36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TransformerEncoder</a:t>
            </a: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y un </a:t>
            </a:r>
            <a:r>
              <a:rPr lang="es-GT" sz="36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TransformeEncoder</a:t>
            </a: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se puede generar un modelo optimo para generar descripciones de arañas .</a:t>
            </a:r>
          </a:p>
        </p:txBody>
      </p:sp>
      <p:sp>
        <p:nvSpPr>
          <p:cNvPr id="87" name="Rectangle 10">
            <a:extLst>
              <a:ext uri="{FF2B5EF4-FFF2-40B4-BE49-F238E27FC236}">
                <a16:creationId xmlns:a16="http://schemas.microsoft.com/office/drawing/2014/main" id="{0BE282AE-183A-4D49-B152-23A5A101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4541" y="7471321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s-GT" sz="44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Conclusiones</a:t>
            </a:r>
            <a:endParaRPr lang="es-GT" sz="3600" b="1" dirty="0">
              <a:solidFill>
                <a:schemeClr val="bg1"/>
              </a:solidFill>
              <a:effectLst/>
              <a:latin typeface="Quattrocento" panose="020208020300000004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36036AE-C83F-4AC9-800C-C6574727635F}"/>
              </a:ext>
            </a:extLst>
          </p:cNvPr>
          <p:cNvSpPr/>
          <p:nvPr/>
        </p:nvSpPr>
        <p:spPr>
          <a:xfrm>
            <a:off x="685800" y="8220135"/>
            <a:ext cx="10058400" cy="716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s-GT" sz="9600" dirty="0">
              <a:latin typeface="+mj-lt"/>
            </a:endParaRPr>
          </a:p>
        </p:txBody>
      </p:sp>
      <p:sp>
        <p:nvSpPr>
          <p:cNvPr id="89" name="TextBox 19">
            <a:extLst>
              <a:ext uri="{FF2B5EF4-FFF2-40B4-BE49-F238E27FC236}">
                <a16:creationId xmlns:a16="http://schemas.microsoft.com/office/drawing/2014/main" id="{9742DD1E-D7E3-4AB1-8A17-D5B59B6AB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94" y="8608292"/>
            <a:ext cx="9598176" cy="677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En este paper, se presenta un caso de generación de texto el cual recibe como parámetro una imagen e indica la especie y si la araña posee importancia médica basada en las respuestas de un aracnólogo en su cuenta de Twitter. Se emplea un modelo de </a:t>
            </a:r>
            <a:r>
              <a:rPr lang="es-GT" sz="36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image</a:t>
            </a: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 </a:t>
            </a:r>
            <a:r>
              <a:rPr lang="es-GT" sz="36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caption</a:t>
            </a: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implementando una red neuronal recurrente. Por lo que se analiza el texto de cada una de las interacciones de la cuenta y se extrae para entrenar el modelo para generar la clasificación.</a:t>
            </a:r>
          </a:p>
        </p:txBody>
      </p:sp>
      <p:sp>
        <p:nvSpPr>
          <p:cNvPr id="90" name="Rectangle 10">
            <a:extLst>
              <a:ext uri="{FF2B5EF4-FFF2-40B4-BE49-F238E27FC236}">
                <a16:creationId xmlns:a16="http://schemas.microsoft.com/office/drawing/2014/main" id="{8C463412-CC68-4A0F-AE72-68EF99E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09" y="7419313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s-GT" sz="44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Introducción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D5CB20-8752-4D75-A601-0EEB3443D27F}"/>
              </a:ext>
            </a:extLst>
          </p:cNvPr>
          <p:cNvSpPr/>
          <p:nvPr/>
        </p:nvSpPr>
        <p:spPr>
          <a:xfrm>
            <a:off x="27182787" y="28270200"/>
            <a:ext cx="10058400" cy="373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s-GT" sz="9600" dirty="0">
              <a:latin typeface="+mj-lt"/>
            </a:endParaRPr>
          </a:p>
        </p:txBody>
      </p:sp>
      <p:sp>
        <p:nvSpPr>
          <p:cNvPr id="92" name="TextBox 19">
            <a:extLst>
              <a:ext uri="{FF2B5EF4-FFF2-40B4-BE49-F238E27FC236}">
                <a16:creationId xmlns:a16="http://schemas.microsoft.com/office/drawing/2014/main" id="{B4F3D693-DA0F-454D-94C0-CEAA07C1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2900" y="28605246"/>
            <a:ext cx="9598176" cy="332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s-GT" sz="32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Feurer</a:t>
            </a:r>
            <a:r>
              <a:rPr lang="es-GT" sz="32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M., Klein A., </a:t>
            </a:r>
            <a:r>
              <a:rPr lang="es-GT" sz="32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Eggensperger</a:t>
            </a:r>
            <a:r>
              <a:rPr lang="es-GT" sz="32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K., </a:t>
            </a:r>
            <a:r>
              <a:rPr lang="es-GT" sz="32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Springenberg</a:t>
            </a:r>
            <a:r>
              <a:rPr lang="es-GT" sz="32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J.T., Blum M., </a:t>
            </a:r>
            <a:r>
              <a:rPr lang="es-GT" sz="32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Hutter</a:t>
            </a:r>
            <a:r>
              <a:rPr lang="es-GT" sz="32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F. (2019). </a:t>
            </a:r>
            <a:r>
              <a:rPr lang="es-GT" sz="32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Auto-sklearn:Efficient</a:t>
            </a:r>
            <a:r>
              <a:rPr lang="es-GT" sz="32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and </a:t>
            </a:r>
            <a:r>
              <a:rPr lang="es-GT" sz="32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Robust</a:t>
            </a:r>
            <a:r>
              <a:rPr lang="es-GT" sz="32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</a:t>
            </a:r>
            <a:r>
              <a:rPr lang="es-GT" sz="32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Automated</a:t>
            </a:r>
            <a:r>
              <a:rPr lang="es-GT" sz="32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Machine Learning. In: </a:t>
            </a:r>
            <a:r>
              <a:rPr lang="es-GT" sz="32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Hutter</a:t>
            </a:r>
            <a:r>
              <a:rPr lang="es-GT" sz="32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F., </a:t>
            </a:r>
            <a:r>
              <a:rPr lang="es-GT" sz="32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Kotthoff</a:t>
            </a:r>
            <a:r>
              <a:rPr lang="es-GT" sz="32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L., </a:t>
            </a:r>
            <a:r>
              <a:rPr lang="es-GT" sz="32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Vanschoren</a:t>
            </a:r>
            <a:r>
              <a:rPr lang="es-GT" sz="32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J. (</a:t>
            </a:r>
            <a:r>
              <a:rPr lang="es-GT" sz="32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eds</a:t>
            </a:r>
            <a:r>
              <a:rPr lang="es-GT" sz="32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) </a:t>
            </a:r>
            <a:r>
              <a:rPr lang="es-GT" sz="32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Automated</a:t>
            </a:r>
            <a:r>
              <a:rPr lang="es-GT" sz="32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Machine Learning. </a:t>
            </a:r>
            <a:r>
              <a:rPr lang="es-GT" sz="32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The</a:t>
            </a:r>
            <a:r>
              <a:rPr lang="es-GT" sz="32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Springer Series </a:t>
            </a:r>
            <a:r>
              <a:rPr lang="es-GT" sz="32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on</a:t>
            </a:r>
            <a:r>
              <a:rPr lang="es-GT" sz="32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</a:t>
            </a:r>
            <a:r>
              <a:rPr lang="es-GT" sz="32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Challenges</a:t>
            </a:r>
            <a:r>
              <a:rPr lang="es-GT" sz="32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in Machine Learning. Springer, Cham.</a:t>
            </a:r>
          </a:p>
        </p:txBody>
      </p:sp>
      <p:sp>
        <p:nvSpPr>
          <p:cNvPr id="93" name="Rectangle 10">
            <a:extLst>
              <a:ext uri="{FF2B5EF4-FFF2-40B4-BE49-F238E27FC236}">
                <a16:creationId xmlns:a16="http://schemas.microsoft.com/office/drawing/2014/main" id="{5EDC1F28-88BB-4DAD-9112-B4904B4A7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2787" y="27538446"/>
            <a:ext cx="10058400" cy="873301"/>
          </a:xfrm>
          <a:prstGeom prst="snipRoundRect">
            <a:avLst>
              <a:gd name="adj1" fmla="val 0"/>
              <a:gd name="adj2" fmla="val 46622"/>
            </a:avLst>
          </a:prstGeom>
          <a:solidFill>
            <a:schemeClr val="bg1">
              <a:lumMod val="50000"/>
            </a:schemeClr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s-GT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Bibliografía</a:t>
            </a:r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779A51EC-EEF0-434F-9705-932F8C8AF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858067"/>
            <a:ext cx="7619047" cy="3022222"/>
          </a:xfrm>
          <a:prstGeom prst="rect">
            <a:avLst/>
          </a:prstGeom>
        </p:spPr>
      </p:pic>
      <p:pic>
        <p:nvPicPr>
          <p:cNvPr id="27" name="Imagen 26" descr="Logotipo&#10;&#10;Descripción generada automáticamente">
            <a:extLst>
              <a:ext uri="{FF2B5EF4-FFF2-40B4-BE49-F238E27FC236}">
                <a16:creationId xmlns:a16="http://schemas.microsoft.com/office/drawing/2014/main" id="{C132B140-8BA2-4477-88A4-AD71F3BEC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730" y="2795432"/>
            <a:ext cx="7619047" cy="302222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2563CE0-E0D3-49E7-A63D-8CB0CBD9D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00" y="28047026"/>
            <a:ext cx="3505200" cy="3549795"/>
          </a:xfrm>
          <a:prstGeom prst="rect">
            <a:avLst/>
          </a:prstGeom>
        </p:spPr>
      </p:pic>
      <p:sp>
        <p:nvSpPr>
          <p:cNvPr id="31" name="Rectangle 87">
            <a:extLst>
              <a:ext uri="{FF2B5EF4-FFF2-40B4-BE49-F238E27FC236}">
                <a16:creationId xmlns:a16="http://schemas.microsoft.com/office/drawing/2014/main" id="{09B9219E-5828-4680-BF52-B1F772B3D22E}"/>
              </a:ext>
            </a:extLst>
          </p:cNvPr>
          <p:cNvSpPr/>
          <p:nvPr/>
        </p:nvSpPr>
        <p:spPr>
          <a:xfrm>
            <a:off x="670058" y="16602135"/>
            <a:ext cx="10058400" cy="6334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s-GT" sz="9600" dirty="0">
              <a:latin typeface="+mj-lt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538C49E1-8D4F-486F-B551-C7B3A3F23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852" y="16990292"/>
            <a:ext cx="9598176" cy="555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Para obtener los datos se emplea la librería de </a:t>
            </a:r>
            <a:r>
              <a:rPr lang="es-GT" sz="36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python</a:t>
            </a: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llamada </a:t>
            </a:r>
            <a:r>
              <a:rPr lang="es-GT" sz="3600" dirty="0" err="1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Tweepy</a:t>
            </a:r>
            <a:r>
              <a:rPr lang="es-GT" sz="36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la cual emplea el API de Twitter para leer los datos de la plataforma, en este caso se analiza la cuenta de @Arachno_Cosas. Se lee las respuestas con mención que realiza el autor de la cuenta que contienen una imagen, por lo que se extrae el texto de la respuesta brindada y la imagen de la interacción.</a:t>
            </a: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92AD546B-3A1D-4525-A7DF-67EB5CE72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67" y="15801313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 smtId="4294967295"/>
            </a:defPPr>
          </a:lstStyle>
          <a:p>
            <a:pPr defTabSz="4702588">
              <a:defRPr/>
            </a:pPr>
            <a:r>
              <a:rPr lang="es-GT" sz="44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Obtención de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13ED06-CE7D-4A6D-BA30-C2F4C7C65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45" y="23737022"/>
            <a:ext cx="10029825" cy="8500652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7DD40347-7BC1-4340-89DC-7BADA2054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6604" y="17828926"/>
            <a:ext cx="14756196" cy="636197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55E4E21A-F1B9-428F-8399-E7710A9653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75370" y="24917400"/>
            <a:ext cx="14637429" cy="6334065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61911C2A-520E-42A8-8521-65A119B69B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82787" y="15931176"/>
            <a:ext cx="15049976" cy="11116089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ponderingpeacock|09-2018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427</Words>
  <Application>Microsoft Office PowerPoint</Application>
  <PresentationFormat>Personalizado</PresentationFormat>
  <Paragraphs>26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Quattrocento</vt:lpstr>
      <vt:lpstr>Quattrocento Sans</vt:lpstr>
      <vt:lpstr>Default Design</vt:lpstr>
      <vt:lpstr>Presentación de PowerPoint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Alejandro López</cp:lastModifiedBy>
  <cp:revision>111</cp:revision>
  <cp:lastPrinted>2000-08-03T00:31:24Z</cp:lastPrinted>
  <dcterms:modified xsi:type="dcterms:W3CDTF">2021-09-25T01:26:37Z</dcterms:modified>
  <cp:category>research posters template</cp:category>
</cp:coreProperties>
</file>