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nton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1d5f303e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c1d5f303e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1d5f303e1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d5f303e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c1d5f303e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c1d5f303e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1d5f303e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c1d5f303e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c1d5f303e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1d5f303e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1d5f303e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1d5f303e1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1d5f303e1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c1d5f303e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1d5f303e1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42050" y="1478350"/>
            <a:ext cx="11707900" cy="3144426"/>
            <a:chOff x="165850" y="1478350"/>
            <a:chExt cx="11707900" cy="3144426"/>
          </a:xfrm>
        </p:grpSpPr>
        <p:pic>
          <p:nvPicPr>
            <p:cNvPr id="130" name="Google Shape;130;p25"/>
            <p:cNvPicPr preferRelativeResize="0"/>
            <p:nvPr/>
          </p:nvPicPr>
          <p:blipFill rotWithShape="1">
            <a:blip r:embed="rId3">
              <a:alphaModFix/>
            </a:blip>
            <a:srcRect b="0" l="15034" r="6943" t="0"/>
            <a:stretch/>
          </p:blipFill>
          <p:spPr>
            <a:xfrm>
              <a:off x="165850" y="1478350"/>
              <a:ext cx="3302750" cy="3144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5"/>
            <p:cNvSpPr txBox="1"/>
            <p:nvPr/>
          </p:nvSpPr>
          <p:spPr>
            <a:xfrm>
              <a:off x="2431850" y="2517750"/>
              <a:ext cx="9441900" cy="18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>
                  <a:latin typeface="Anton"/>
                  <a:ea typeface="Anton"/>
                  <a:cs typeface="Anton"/>
                  <a:sym typeface="Anton"/>
                </a:rPr>
                <a:t>Heart Attack Risk Prediction</a:t>
              </a:r>
              <a:endParaRPr sz="6000">
                <a:latin typeface="Anton"/>
                <a:ea typeface="Anton"/>
                <a:cs typeface="Anton"/>
                <a:sym typeface="Anton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30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¿Qué factores influyen en el Riesgo Cardíaco?</a:t>
              </a:r>
              <a:endParaRPr sz="30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t/>
              </a:r>
              <a:endParaRPr sz="29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US" sz="29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Martinez, Mario Alejandro</a:t>
              </a:r>
              <a:endParaRPr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5">
            <a:alphaModFix/>
          </a:blip>
          <a:srcRect b="30129" l="0" r="0" t="31712"/>
          <a:stretch/>
        </p:blipFill>
        <p:spPr>
          <a:xfrm>
            <a:off x="628775" y="4465925"/>
            <a:ext cx="1938125" cy="7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480875" y="506700"/>
            <a:ext cx="11381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¿Cuál es la relación entre la 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 y el Riesgo de Ataque Cardíaco?</a:t>
            </a:r>
            <a:endParaRPr b="1" i="0" sz="100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052212" y="2869579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8052212" y="4126315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8052212" y="5335688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2898725" y="5435100"/>
            <a:ext cx="65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E691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variable Edad representa una distribución uniforme, no presenta ‘colas’ o ‘picos’ en su visualización; podemos hablar de una distribución de valores ‘similar’ entre los intervalos.</a:t>
            </a:r>
            <a:endParaRPr b="1" i="1" sz="1600">
              <a:solidFill>
                <a:srgbClr val="E691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123950"/>
            <a:ext cx="59157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5">
            <a:alphaModFix/>
          </a:blip>
          <a:srcRect b="7964" l="2600" r="9549" t="7217"/>
          <a:stretch/>
        </p:blipFill>
        <p:spPr>
          <a:xfrm>
            <a:off x="6364200" y="1230350"/>
            <a:ext cx="5498374" cy="37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INSIGHTS &amp;</a:t>
            </a:r>
            <a:endParaRPr sz="60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b="1" lang="en-US" sz="6000"/>
              <a:t>CIONES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4" name="Google Shape;254;p36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36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b="1" lang="en-US" sz="2800"/>
              <a:t>PASOS A SEGUIR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3422025" y="339449"/>
            <a:ext cx="86970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</a:t>
            </a:r>
            <a:r>
              <a:rPr b="1" lang="en-US" u="sng">
                <a:solidFill>
                  <a:schemeClr val="dk1"/>
                </a:solidFill>
                <a:highlight>
                  <a:srgbClr val="C9DAF8"/>
                </a:highlight>
                <a:latin typeface="DM Sans"/>
                <a:ea typeface="DM Sans"/>
                <a:cs typeface="DM Sans"/>
                <a:sym typeface="DM Sans"/>
              </a:rPr>
              <a:t>A PARTIR DE VISUALIZACIONES Y EXPLORACIÓN DE DATOS</a:t>
            </a:r>
            <a:endParaRPr b="1" u="sng">
              <a:solidFill>
                <a:schemeClr val="dk1"/>
              </a:solidFill>
              <a:highlight>
                <a:srgbClr val="C9DAF8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3C78D8"/>
                </a:solidFill>
                <a:latin typeface="DM Sans"/>
                <a:ea typeface="DM Sans"/>
                <a:cs typeface="DM Sans"/>
                <a:sym typeface="DM Sans"/>
              </a:rPr>
              <a:t>Variable Physical Activity Days Per Week, </a:t>
            </a:r>
            <a:r>
              <a:rPr lang="en-US">
                <a:latin typeface="DM Sans"/>
                <a:ea typeface="DM Sans"/>
                <a:cs typeface="DM Sans"/>
                <a:sym typeface="DM Sans"/>
              </a:rPr>
              <a:t>presenta una posible variabilidad en su estudio que la puede indicar como un factor de influencia. Debemos considerarla a futuro en nuestros análisis multivariados -en particular con Continente-.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3C78D8"/>
                </a:solidFill>
                <a:latin typeface="DM Sans"/>
                <a:ea typeface="DM Sans"/>
                <a:cs typeface="DM Sans"/>
                <a:sym typeface="DM Sans"/>
              </a:rPr>
              <a:t>Variable Triglycerides,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comportamiento similar a Días de actividad física.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3C78D8"/>
                </a:solidFill>
                <a:latin typeface="DM Sans"/>
                <a:ea typeface="DM Sans"/>
                <a:cs typeface="DM Sans"/>
                <a:sym typeface="DM Sans"/>
              </a:rPr>
              <a:t>Variable Systolic_pressure,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comportamiento similar a Días de actividad física.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397800" y="2001300"/>
            <a:ext cx="86970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r>
              <a:rPr b="1" lang="en-US">
                <a:solidFill>
                  <a:schemeClr val="dk1"/>
                </a:solidFill>
                <a:highlight>
                  <a:srgbClr val="B6D7A8"/>
                </a:highlight>
                <a:latin typeface="DM Sans"/>
                <a:ea typeface="DM Sans"/>
                <a:cs typeface="DM Sans"/>
                <a:sym typeface="DM Sans"/>
              </a:rPr>
              <a:t> A PARTIR DE INFORME SEGÚN PANDAS PROFILING</a:t>
            </a:r>
            <a:endParaRPr>
              <a:solidFill>
                <a:schemeClr val="dk1"/>
              </a:solidFill>
              <a:highlight>
                <a:srgbClr val="B6D7A8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6AA84F"/>
                </a:solidFill>
                <a:latin typeface="DM Sans"/>
                <a:ea typeface="DM Sans"/>
                <a:cs typeface="DM Sans"/>
                <a:sym typeface="DM Sans"/>
              </a:rPr>
              <a:t>Variable Smoking, </a:t>
            </a:r>
            <a:r>
              <a:rPr lang="en-US">
                <a:latin typeface="DM Sans"/>
                <a:ea typeface="DM Sans"/>
                <a:cs typeface="DM Sans"/>
                <a:sym typeface="DM Sans"/>
              </a:rPr>
              <a:t>presenta una correlación con sexo y edad. Esto podría significar en un análisis multivariado un posible factor de riesgo que en la combinación de factores tenga una mayor incidencia en nuestra predicción.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6AA84F"/>
                </a:solidFill>
                <a:latin typeface="DM Sans"/>
                <a:ea typeface="DM Sans"/>
                <a:cs typeface="DM Sans"/>
                <a:sym typeface="DM Sans"/>
              </a:rPr>
              <a:t>Variable Continent -con one hot encode aplicado,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destaca en varios casos su desbalanceo pero el mismo es explicado a partir de la aplicación del método.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442725" y="5131800"/>
            <a:ext cx="86556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Pasos a Seguir:</a:t>
            </a:r>
            <a:endParaRPr sz="130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Aplicar modelos de mayor complejidad que nos permitan establecer a partir de un</a:t>
            </a:r>
            <a:b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 multivariado la posibilidad de encontrar factores de mayor incidencia en</a:t>
            </a:r>
            <a:b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nuestro dataset.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❑"/>
            </a:pP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Explorar cómo determinar una mejor configuración de nuestros modelos a partir </a:t>
            </a:r>
            <a:b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hiper parámetros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3422025" y="3663150"/>
            <a:ext cx="8697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Insights </a:t>
            </a:r>
            <a:r>
              <a:rPr b="1" lang="en-US">
                <a:solidFill>
                  <a:schemeClr val="dk1"/>
                </a:solidFill>
                <a:highlight>
                  <a:srgbClr val="E6B8AF"/>
                </a:highlight>
                <a:latin typeface="DM Sans"/>
                <a:ea typeface="DM Sans"/>
                <a:cs typeface="DM Sans"/>
                <a:sym typeface="DM Sans"/>
              </a:rPr>
              <a:t>A PARTIR DE SELECCIÓN DE VARIABLES POR MÉTODOS DE ML</a:t>
            </a:r>
            <a:endParaRPr b="1">
              <a:solidFill>
                <a:schemeClr val="dk1"/>
              </a:solidFill>
              <a:highlight>
                <a:srgbClr val="E6B8A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400"/>
              <a:buFont typeface="DM Sans"/>
              <a:buChar char="❑"/>
            </a:pPr>
            <a:r>
              <a:rPr b="1" lang="en-US">
                <a:solidFill>
                  <a:srgbClr val="DD7E6B"/>
                </a:solidFill>
                <a:latin typeface="DM Sans"/>
                <a:ea typeface="DM Sans"/>
                <a:cs typeface="DM Sans"/>
                <a:sym typeface="DM Sans"/>
              </a:rPr>
              <a:t>Variables Diabetes, Systolic_pressure, Cholesterol y Sleep Hours per day, </a:t>
            </a:r>
            <a:r>
              <a:rPr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las resultantes a partir de la iteración aplicada con los métodos de feature selection. En la notebook trabajada encontraremos un summary para entender su incidencia estadística en el modelo de regresión logística planteado.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969376" y="1397483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294939" y="1367048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4125395" y="1367048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/>
        </p:nvSpPr>
        <p:spPr>
          <a:xfrm>
            <a:off x="2969376" y="2414359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3" name="Google Shape;143;p26"/>
          <p:cNvCxnSpPr/>
          <p:nvPr/>
        </p:nvCxnSpPr>
        <p:spPr>
          <a:xfrm>
            <a:off x="4125395" y="2383924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6"/>
          <p:cNvSpPr txBox="1"/>
          <p:nvPr/>
        </p:nvSpPr>
        <p:spPr>
          <a:xfrm>
            <a:off x="2969375" y="431800"/>
            <a:ext cx="5057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latin typeface="Anton"/>
                <a:ea typeface="Anton"/>
                <a:cs typeface="Anton"/>
                <a:sym typeface="Anton"/>
              </a:rPr>
              <a:t>INDICE: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294939" y="3399758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969382" y="34545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>
            <a:off x="4125395" y="3424112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6"/>
          <p:cNvSpPr txBox="1"/>
          <p:nvPr/>
        </p:nvSpPr>
        <p:spPr>
          <a:xfrm>
            <a:off x="4294939" y="2353489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294939" y="4439756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969374" y="449454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4000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4125394" y="4464110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7"/>
          <p:cNvSpPr txBox="1"/>
          <p:nvPr/>
        </p:nvSpPr>
        <p:spPr>
          <a:xfrm>
            <a:off x="384622" y="2758763"/>
            <a:ext cx="2718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/>
              <a:t>OBJETIVOS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622500" y="1036773"/>
            <a:ext cx="81039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infartos, y en general, las enfermedades cardiovasculares son la principal causa de muerte tanto en hombres como en mujeres en todo el mundo.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Una detección temprana de esta cardiopatía aumentaría las posibilidades de tratamiento y de prevención. Estas patologías no se producen por una única causalidad sino que </a:t>
            </a:r>
            <a:r>
              <a:rPr i="1"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muchos factores de riesgo dentro de los cuales podríamos mencionar otras patologías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como la hipertensión arterial o la diabetes, </a:t>
            </a:r>
            <a:r>
              <a:rPr i="1"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antecedentes familiares o propios respecto a cardiopatías y hábitos 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relacionados al ejercicio, el descanso y al día a día de los pacientes.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8E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ataque cardíaco se define como la necrosis isquémica del corazón, generalmente causada por una obstrucción de las arterias que lo irrigan.</a:t>
            </a:r>
            <a:endParaRPr b="1" i="1" sz="1600">
              <a:solidFill>
                <a:srgbClr val="008E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general del proyecto será entonces poder desarrollar un modelo desarrollar un modelo de clasificación para predecir un ataque cardíaco.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/>
              <a:t>INTERÉS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principales o primarias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¿Existen uno o más factores de riesgo en los pacientes que su presencia está relacionada al riesgo de ataque cardíaco?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secundarias (nos ayudaran a contestar las principales)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la distribución de nuestra muestra según el riesgo cardíaco?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¿Puede considerarse el género como una factor de riesgo para el ataque cardíaco?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¿Tiene alguna relación la ubicación geográfica de los pacientes con su patología?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distribuye en cada continente el riesgo de ataque cardíaco?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factores tienen una implicancia directa con el riesgo cardíaco?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¿Existe alguna relación demostrable entre los factores observados en la muestra?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/>
              <a:t>EXPLORATORIO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471473" y="735301"/>
            <a:ext cx="100179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¿Cómo es nuestro ‘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Dataset’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endParaRPr b="1" i="0" sz="1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573075" y="1458450"/>
            <a:ext cx="5036100" cy="51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Posee un total de 8763 registros.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se dividen en un total de 26 columnas de las cuáles hemos ido trabajando y concluyendo que: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 una variable índice;,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 12 variables númericas, cuantitativas tanto enteras como decimales;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 13 variables categóricas tanto binarias como ordinales y nominales. 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Les invitamos a conocer nuestro 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 de datos para un mejor entendimiento de nuestro dataset.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les mostraremos las frecuencias obtenidas para cada valor único presentado de la variable 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‘Heart Attack Prediction’, variable target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indica la condición médica de los pacientes en la muestra: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8052212" y="2869579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8052212" y="4126315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8052212" y="5335688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6560249" y="1060574"/>
            <a:ext cx="34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Clasificación de nuestra variable ‘Target’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4" y="1701250"/>
            <a:ext cx="5365576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480875" y="506700"/>
            <a:ext cx="11381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¿Cuál es la relación entre el 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Género y el Riesgo de Ataque Cardíaco?</a:t>
            </a:r>
            <a:endParaRPr b="1" i="0" sz="100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8052212" y="2869579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8052212" y="4126315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8052212" y="5335688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75" y="1200151"/>
            <a:ext cx="55245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525" y="1200150"/>
            <a:ext cx="5661051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2823000" y="5535900"/>
            <a:ext cx="65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Mientras que el sexo Masculino predomina representando el 69,7% de la muestra, en ambos casos el Riesgo de Ataque Cardíaco </a:t>
            </a:r>
            <a:r>
              <a:rPr b="1" i="1" lang="en-US" sz="1600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aproximadamente el 36%</a:t>
            </a: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(Ver sección Variables Categóricas en relación a variable target para más información)</a:t>
            </a:r>
            <a:endParaRPr b="1" i="1" sz="16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480875" y="506700"/>
            <a:ext cx="11381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¿Cuál es la relación entre el 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Continente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 y el Riesgo de Ataque Cardíaco?</a:t>
            </a:r>
            <a:endParaRPr b="1" i="0" sz="100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2324512" y="2079842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2324512" y="3336578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2324512" y="4545951"/>
            <a:ext cx="67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3494525" y="5099300"/>
            <a:ext cx="5354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bien en un primer análisis observamos que </a:t>
            </a:r>
            <a:endParaRPr b="1" i="1" sz="16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continentes de Asia y Europa tienen una mayor </a:t>
            </a: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presencia</a:t>
            </a: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nuestro dataset, </a:t>
            </a:r>
            <a:r>
              <a:rPr b="1" i="1" lang="en-US" sz="1600">
                <a:solidFill>
                  <a:schemeClr val="accent6"/>
                </a:solidFill>
                <a:highlight>
                  <a:srgbClr val="C9DAF8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 analizar el impacto junto a la variable target nos encontramos que…  </a:t>
            </a:r>
            <a:endParaRPr b="1" i="1" sz="1600">
              <a:solidFill>
                <a:schemeClr val="accent6"/>
              </a:solidFill>
              <a:highlight>
                <a:srgbClr val="C9DAF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86327" t="0"/>
          <a:stretch/>
        </p:blipFill>
        <p:spPr>
          <a:xfrm>
            <a:off x="995225" y="1678688"/>
            <a:ext cx="1637801" cy="28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83071" r="0" t="0"/>
          <a:stretch/>
        </p:blipFill>
        <p:spPr>
          <a:xfrm>
            <a:off x="2754500" y="1678688"/>
            <a:ext cx="2027774" cy="28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074" y="1348800"/>
            <a:ext cx="5788742" cy="359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480875" y="506700"/>
            <a:ext cx="11381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¿Cuál es la relación entre el </a:t>
            </a:r>
            <a:r>
              <a:rPr b="1" lang="en-US" sz="2800">
                <a:latin typeface="Helvetica Neue"/>
                <a:ea typeface="Helvetica Neue"/>
                <a:cs typeface="Helvetica Neue"/>
                <a:sym typeface="Helvetica Neue"/>
              </a:rPr>
              <a:t>Continente y el Riesgo de Ataque Cardíaco?</a:t>
            </a:r>
            <a:endParaRPr b="1" i="0" sz="100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032" y="5642350"/>
            <a:ext cx="949125" cy="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75" y="1496825"/>
            <a:ext cx="6174025" cy="4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6576900" y="1844350"/>
            <a:ext cx="56151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Tabla de porcentajes por Continente:</a:t>
            </a:r>
            <a:endParaRPr b="1"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% Cont_Africa: 36.88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% Cont_Asia: 35.39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% Cont_Europe: </a:t>
            </a:r>
            <a:r>
              <a:rPr b="1" lang="en-US" sz="155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34.58</a:t>
            </a:r>
            <a:endParaRPr b="1" sz="155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Cont_North America: </a:t>
            </a:r>
            <a:r>
              <a:rPr b="1" lang="en-US" sz="155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37.67</a:t>
            </a:r>
            <a:endParaRPr b="1" sz="155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Cont_Oceania: 36.09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Cont_South America: 36.64</a:t>
            </a:r>
            <a:endParaRPr b="1" i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6707250" y="4039000"/>
            <a:ext cx="5354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relación respecto a la variable target tiene un comportamiento muy similar, el porcentaje de casos con riesgo cardíaco en cada continente va desde un 34.58% a un 37.67%</a:t>
            </a:r>
            <a:endParaRPr b="1" i="1" sz="16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