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46"/>
  </p:notesMasterIdLst>
  <p:sldIdLst>
    <p:sldId id="256" r:id="rId2"/>
    <p:sldId id="258" r:id="rId3"/>
    <p:sldId id="285" r:id="rId4"/>
    <p:sldId id="287" r:id="rId5"/>
    <p:sldId id="328" r:id="rId6"/>
    <p:sldId id="288" r:id="rId7"/>
    <p:sldId id="301" r:id="rId8"/>
    <p:sldId id="311" r:id="rId9"/>
    <p:sldId id="312" r:id="rId10"/>
    <p:sldId id="313" r:id="rId11"/>
    <p:sldId id="322" r:id="rId12"/>
    <p:sldId id="324" r:id="rId13"/>
    <p:sldId id="323" r:id="rId14"/>
    <p:sldId id="259" r:id="rId15"/>
    <p:sldId id="303" r:id="rId16"/>
    <p:sldId id="302" r:id="rId17"/>
    <p:sldId id="304" r:id="rId18"/>
    <p:sldId id="305" r:id="rId19"/>
    <p:sldId id="289" r:id="rId20"/>
    <p:sldId id="318" r:id="rId21"/>
    <p:sldId id="325" r:id="rId22"/>
    <p:sldId id="326" r:id="rId23"/>
    <p:sldId id="337" r:id="rId24"/>
    <p:sldId id="330" r:id="rId25"/>
    <p:sldId id="336" r:id="rId26"/>
    <p:sldId id="315" r:id="rId27"/>
    <p:sldId id="316" r:id="rId28"/>
    <p:sldId id="317" r:id="rId29"/>
    <p:sldId id="331" r:id="rId30"/>
    <p:sldId id="334" r:id="rId31"/>
    <p:sldId id="333" r:id="rId32"/>
    <p:sldId id="284" r:id="rId33"/>
    <p:sldId id="319" r:id="rId34"/>
    <p:sldId id="320" r:id="rId35"/>
    <p:sldId id="321" r:id="rId36"/>
    <p:sldId id="290" r:id="rId37"/>
    <p:sldId id="306" r:id="rId38"/>
    <p:sldId id="314" r:id="rId39"/>
    <p:sldId id="307" r:id="rId40"/>
    <p:sldId id="309" r:id="rId41"/>
    <p:sldId id="327" r:id="rId42"/>
    <p:sldId id="308" r:id="rId43"/>
    <p:sldId id="329" r:id="rId44"/>
    <p:sldId id="335" r:id="rId45"/>
  </p:sldIdLst>
  <p:sldSz cx="9144000" cy="5143500" type="screen16x9"/>
  <p:notesSz cx="6858000" cy="9144000"/>
  <p:embeddedFontLst>
    <p:embeddedFont>
      <p:font typeface="Arvo" panose="020B0604020202020204" charset="0"/>
      <p:regular r:id="rId47"/>
      <p:bold r:id="rId48"/>
      <p:italic r:id="rId49"/>
      <p:boldItalic r:id="rId50"/>
    </p:embeddedFont>
    <p:embeddedFont>
      <p:font typeface="Roboto Condensed" panose="020B0604020202020204" charset="0"/>
      <p:regular r:id="rId51"/>
      <p:bold r:id="rId52"/>
      <p:italic r:id="rId53"/>
      <p:boldItalic r:id="rId54"/>
    </p:embeddedFont>
    <p:embeddedFont>
      <p:font typeface="Roboto Condensed Light" panose="020B060402020202020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C631E3-408E-5E71-6BC6-FAEA4BC7AAA5}" v="236" dt="2019-04-08T16:19:20.241"/>
    <p1510:client id="{D71F4EE6-E66B-A851-C603-E4132C690CB8}" v="238" dt="2019-04-08T16:27:51.910"/>
    <p1510:client id="{F54FD649-A2B8-539B-3CFC-04BBDE7761C1}" v="727" dt="2019-04-08T11:36:06.886"/>
    <p1510:client id="{090D4810-9F33-6C08-E362-B479F82E9247}" v="2" dt="2019-04-08T16:50:46.529"/>
    <p1510:client id="{5986942D-6DE9-66FD-08CE-C23B80005FB3}" v="179" dt="2019-04-08T16:30:03.596"/>
    <p1510:client id="{AFAF7EF5-9291-2A4B-1252-F906096FFE5E}" v="451" dt="2019-04-08T16:54:05.621"/>
    <p1510:client id="{B37A13B2-782E-6C10-6C12-1298ED6D4A67}" v="204" dt="2019-04-08T16:54:07.073"/>
  </p1510:revLst>
</p1510:revInfo>
</file>

<file path=ppt/tableStyles.xml><?xml version="1.0" encoding="utf-8"?>
<a:tblStyleLst xmlns:a="http://schemas.openxmlformats.org/drawingml/2006/main" def="{76177FD6-7AD1-4EE0-BA9A-3B9105BB7C1D}">
  <a:tblStyle styleId="{76177FD6-7AD1-4EE0-BA9A-3B9105BB7C1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980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4121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5845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1662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5758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4266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6592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3142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6097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5439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879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1151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7091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sp>
        <p:nvSpPr>
          <p:cNvPr id="43" name="Google Shape;43;p4"/>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44" name="Google Shape;44;p4"/>
          <p:cNvGrpSpPr/>
          <p:nvPr/>
        </p:nvGrpSpPr>
        <p:grpSpPr>
          <a:xfrm>
            <a:off x="0" y="-7088"/>
            <a:ext cx="8661398" cy="5150588"/>
            <a:chOff x="0" y="-7088"/>
            <a:chExt cx="8661398" cy="5150588"/>
          </a:xfrm>
        </p:grpSpPr>
        <p:sp>
          <p:nvSpPr>
            <p:cNvPr id="45" name="Google Shape;45;p4"/>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7" name="Google Shape;47;p4"/>
          <p:cNvGrpSpPr/>
          <p:nvPr/>
        </p:nvGrpSpPr>
        <p:grpSpPr>
          <a:xfrm rot="10800000" flipH="1">
            <a:off x="1" y="1090763"/>
            <a:ext cx="8847502" cy="2961975"/>
            <a:chOff x="-8178042" y="-4493254"/>
            <a:chExt cx="19483598" cy="6522736"/>
          </a:xfrm>
        </p:grpSpPr>
        <p:sp>
          <p:nvSpPr>
            <p:cNvPr id="48" name="Google Shape;48;p4"/>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9" name="Google Shape;49;p4"/>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0" name="Google Shape;50;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1" name="Google Shape;51;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FF9800"/>
                </a:solidFill>
              </a:rPr>
              <a:t>“</a:t>
            </a:r>
            <a:endParaRPr sz="7200" b="1">
              <a:solidFill>
                <a:srgbClr val="FF9800"/>
              </a:solidFill>
            </a:endParaRPr>
          </a:p>
        </p:txBody>
      </p:sp>
      <p:grpSp>
        <p:nvGrpSpPr>
          <p:cNvPr id="52" name="Google Shape;52;p4"/>
          <p:cNvGrpSpPr/>
          <p:nvPr/>
        </p:nvGrpSpPr>
        <p:grpSpPr>
          <a:xfrm>
            <a:off x="6946842" y="4472723"/>
            <a:ext cx="2202830" cy="670795"/>
            <a:chOff x="5575242" y="4472723"/>
            <a:chExt cx="2202830" cy="670795"/>
          </a:xfrm>
        </p:grpSpPr>
        <p:sp>
          <p:nvSpPr>
            <p:cNvPr id="53" name="Google Shape;53;p4"/>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flipH="1">
              <a:off x="5734850" y="4472723"/>
              <a:ext cx="2040837" cy="670795"/>
              <a:chOff x="1297954" y="330075"/>
              <a:chExt cx="5169293" cy="1699506"/>
            </a:xfrm>
          </p:grpSpPr>
          <p:sp>
            <p:nvSpPr>
              <p:cNvPr id="55" name="Google Shape;55;p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4"/>
            <p:cNvGrpSpPr/>
            <p:nvPr/>
          </p:nvGrpSpPr>
          <p:grpSpPr>
            <a:xfrm flipH="1">
              <a:off x="5578209" y="4646738"/>
              <a:ext cx="2199863" cy="304563"/>
              <a:chOff x="-5827153" y="330075"/>
              <a:chExt cx="12276019" cy="1699569"/>
            </a:xfrm>
          </p:grpSpPr>
          <p:sp>
            <p:nvSpPr>
              <p:cNvPr id="58" name="Google Shape;58;p4"/>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1" name="Google Shape;121;p7"/>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2" name="Google Shape;122;p7"/>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3" name="Google Shape;123;p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4732169"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4670984"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9"/>
          <p:cNvSpPr txBox="1">
            <a:spLocks noGrp="1"/>
          </p:cNvSpPr>
          <p:nvPr>
            <p:ph type="body" idx="1"/>
          </p:nvPr>
        </p:nvSpPr>
        <p:spPr>
          <a:xfrm>
            <a:off x="2682800" y="4636500"/>
            <a:ext cx="6004200" cy="315600"/>
          </a:xfrm>
          <a:prstGeom prst="rect">
            <a:avLst/>
          </a:prstGeom>
        </p:spPr>
        <p:txBody>
          <a:bodyPr spcFirstLastPara="1" wrap="square" lIns="91425" tIns="91425" rIns="91425" bIns="91425" anchor="ctr" anchorCtr="0"/>
          <a:lstStyle>
            <a:lvl1pPr marL="457200" lvl="0" indent="-228600">
              <a:spcBef>
                <a:spcPts val="0"/>
              </a:spcBef>
              <a:spcAft>
                <a:spcPts val="0"/>
              </a:spcAft>
              <a:buSzPts val="1300"/>
              <a:buNone/>
              <a:defRPr sz="1300"/>
            </a:lvl1pPr>
          </a:lstStyle>
          <a:p>
            <a:endParaRPr/>
          </a:p>
        </p:txBody>
      </p:sp>
      <p:sp>
        <p:nvSpPr>
          <p:cNvPr id="153" name="Google Shape;153;p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hyperlink" Target="https://www.bugzilla.org/installation-list/" TargetMode="External"/><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mantisbt/mantisbt/tree/master/lang" TargetMode="External"/><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rbnrodriguez/TG2"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r>
              <a:rPr lang="en" b="0"/>
              <a:t>BUG/DEFECT TRACKING TOOLS</a:t>
            </a:r>
            <a:endParaRPr lang="es-ES"/>
          </a:p>
        </p:txBody>
      </p:sp>
      <p:sp>
        <p:nvSpPr>
          <p:cNvPr id="2" name="CuadroTexto 1">
            <a:extLst>
              <a:ext uri="{FF2B5EF4-FFF2-40B4-BE49-F238E27FC236}">
                <a16:creationId xmlns:a16="http://schemas.microsoft.com/office/drawing/2014/main" id="{E9B3666E-0B84-4D9E-8E9E-4BA72A5FC61F}"/>
              </a:ext>
            </a:extLst>
          </p:cNvPr>
          <p:cNvSpPr txBox="1"/>
          <p:nvPr/>
        </p:nvSpPr>
        <p:spPr>
          <a:xfrm>
            <a:off x="5827295" y="2884571"/>
            <a:ext cx="3224463" cy="116955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s-ES">
                <a:latin typeface="Roboto Condensed Light"/>
              </a:rPr>
              <a:t>Marta Pérez Serrano</a:t>
            </a:r>
            <a:endParaRPr lang="es-ES"/>
          </a:p>
          <a:p>
            <a:pPr algn="r"/>
            <a:r>
              <a:rPr lang="es-ES">
                <a:latin typeface="Roboto Condensed Light"/>
                <a:ea typeface="Roboto Condensed Light"/>
              </a:rPr>
              <a:t>Laura Cercas Ramos</a:t>
            </a:r>
          </a:p>
          <a:p>
            <a:pPr algn="r"/>
            <a:r>
              <a:rPr lang="es-ES">
                <a:latin typeface="Roboto Condensed Light"/>
                <a:ea typeface="Roboto Condensed Light"/>
              </a:rPr>
              <a:t>Rubén Rodríguez Cabañas</a:t>
            </a:r>
            <a:endParaRPr lang="es-ES"/>
          </a:p>
          <a:p>
            <a:pPr algn="r"/>
            <a:r>
              <a:rPr lang="es-ES">
                <a:latin typeface="Roboto Condensed Light"/>
              </a:rPr>
              <a:t>Alejandro Meijide Raimondi</a:t>
            </a:r>
          </a:p>
          <a:p>
            <a:pPr algn="r"/>
            <a:r>
              <a:rPr lang="es-ES">
                <a:latin typeface="Roboto Condensed Light"/>
              </a:rPr>
              <a:t>Lucia Hurtado de Mendoza Burguillo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descr="Imagen que contiene imágenes prediseñadas&#10;&#10;Descripción generada con confianza alta">
            <a:extLst>
              <a:ext uri="{FF2B5EF4-FFF2-40B4-BE49-F238E27FC236}">
                <a16:creationId xmlns:a16="http://schemas.microsoft.com/office/drawing/2014/main" id="{0779F75F-D825-4A44-9CE6-655FFE238850}"/>
              </a:ext>
            </a:extLst>
          </p:cNvPr>
          <p:cNvPicPr>
            <a:picLocks noChangeAspect="1"/>
          </p:cNvPicPr>
          <p:nvPr/>
        </p:nvPicPr>
        <p:blipFill rotWithShape="1">
          <a:blip r:embed="rId2"/>
          <a:srcRect l="10256" r="5769" b="-870"/>
          <a:stretch/>
        </p:blipFill>
        <p:spPr>
          <a:xfrm>
            <a:off x="7085054" y="394001"/>
            <a:ext cx="1992103" cy="881168"/>
          </a:xfrm>
          <a:prstGeom prst="rect">
            <a:avLst/>
          </a:prstGeom>
        </p:spPr>
      </p:pic>
      <p:sp>
        <p:nvSpPr>
          <p:cNvPr id="4" name="Marcador de número de diapositiva 3">
            <a:extLst>
              <a:ext uri="{FF2B5EF4-FFF2-40B4-BE49-F238E27FC236}">
                <a16:creationId xmlns:a16="http://schemas.microsoft.com/office/drawing/2014/main" id="{EDB386C8-601D-4017-A58F-8D97B6EC27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a:t>10</a:t>
            </a:fld>
            <a:endParaRPr lang="es-ES"/>
          </a:p>
        </p:txBody>
      </p:sp>
      <p:sp>
        <p:nvSpPr>
          <p:cNvPr id="6" name="Marcador de texto 5">
            <a:extLst>
              <a:ext uri="{FF2B5EF4-FFF2-40B4-BE49-F238E27FC236}">
                <a16:creationId xmlns:a16="http://schemas.microsoft.com/office/drawing/2014/main" id="{22526E3B-5DBF-4520-82E7-90CD05405B62}"/>
              </a:ext>
            </a:extLst>
          </p:cNvPr>
          <p:cNvSpPr>
            <a:spLocks noGrp="1"/>
          </p:cNvSpPr>
          <p:nvPr>
            <p:ph type="body" idx="1"/>
          </p:nvPr>
        </p:nvSpPr>
        <p:spPr>
          <a:xfrm>
            <a:off x="-48366" y="1327350"/>
            <a:ext cx="9087146" cy="3814047"/>
          </a:xfrm>
        </p:spPr>
        <p:txBody>
          <a:bodyPr/>
          <a:lstStyle/>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p:txBody>
      </p:sp>
      <p:sp>
        <p:nvSpPr>
          <p:cNvPr id="8" name="Título 7">
            <a:extLst>
              <a:ext uri="{FF2B5EF4-FFF2-40B4-BE49-F238E27FC236}">
                <a16:creationId xmlns:a16="http://schemas.microsoft.com/office/drawing/2014/main" id="{A93DB16B-10E5-4DF0-AB25-00A1A25B776D}"/>
              </a:ext>
            </a:extLst>
          </p:cNvPr>
          <p:cNvSpPr>
            <a:spLocks noGrp="1"/>
          </p:cNvSpPr>
          <p:nvPr>
            <p:ph type="title"/>
          </p:nvPr>
        </p:nvSpPr>
        <p:spPr>
          <a:xfrm>
            <a:off x="566265" y="392575"/>
            <a:ext cx="5492400" cy="766200"/>
          </a:xfrm>
        </p:spPr>
        <p:txBody>
          <a:bodyPr/>
          <a:lstStyle/>
          <a:p>
            <a:r>
              <a:rPr lang="es-ES">
                <a:latin typeface="Arial"/>
              </a:rPr>
              <a:t>Bugzilla</a:t>
            </a:r>
          </a:p>
        </p:txBody>
      </p:sp>
      <p:sp>
        <p:nvSpPr>
          <p:cNvPr id="5" name="Marcador de texto 5">
            <a:extLst>
              <a:ext uri="{FF2B5EF4-FFF2-40B4-BE49-F238E27FC236}">
                <a16:creationId xmlns:a16="http://schemas.microsoft.com/office/drawing/2014/main" id="{BC3DEE16-B1EF-4833-A24D-B2673271912D}"/>
              </a:ext>
            </a:extLst>
          </p:cNvPr>
          <p:cNvSpPr txBox="1">
            <a:spLocks/>
          </p:cNvSpPr>
          <p:nvPr/>
        </p:nvSpPr>
        <p:spPr>
          <a:xfrm>
            <a:off x="104034" y="1479750"/>
            <a:ext cx="9087146" cy="3814047"/>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r>
              <a:rPr lang="es-ES" sz="1800">
                <a:latin typeface="Arial"/>
              </a:rPr>
              <a:t>Creación de un </a:t>
            </a:r>
            <a:r>
              <a:rPr lang="es-ES" sz="1800" err="1">
                <a:latin typeface="Arial"/>
              </a:rPr>
              <a:t>BugReport</a:t>
            </a:r>
            <a:r>
              <a:rPr lang="es-ES" sz="1800">
                <a:latin typeface="Arial"/>
              </a:rPr>
              <a:t>:</a:t>
            </a: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p:txBody>
      </p:sp>
      <p:sp>
        <p:nvSpPr>
          <p:cNvPr id="14" name="CuadroTexto 13">
            <a:extLst>
              <a:ext uri="{FF2B5EF4-FFF2-40B4-BE49-F238E27FC236}">
                <a16:creationId xmlns:a16="http://schemas.microsoft.com/office/drawing/2014/main" id="{6B7FFF6F-5896-4A3F-B119-75AD6071CF60}"/>
              </a:ext>
            </a:extLst>
          </p:cNvPr>
          <p:cNvSpPr txBox="1"/>
          <p:nvPr/>
        </p:nvSpPr>
        <p:spPr>
          <a:xfrm>
            <a:off x="5853866" y="2329166"/>
            <a:ext cx="3239220" cy="307777"/>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a:cs typeface="Arial"/>
              </a:rPr>
              <a:t>Se crea el error con el ID </a:t>
            </a:r>
            <a:endParaRPr lang="es-ES"/>
          </a:p>
        </p:txBody>
      </p:sp>
      <p:pic>
        <p:nvPicPr>
          <p:cNvPr id="7" name="Imagen 8" descr="Imagen que contiene captura de pantalla&#10;&#10;Descripción generada con confianza muy alta">
            <a:extLst>
              <a:ext uri="{FF2B5EF4-FFF2-40B4-BE49-F238E27FC236}">
                <a16:creationId xmlns:a16="http://schemas.microsoft.com/office/drawing/2014/main" id="{11B9A3EF-4A9A-40CD-95F4-60E61139E745}"/>
              </a:ext>
            </a:extLst>
          </p:cNvPr>
          <p:cNvPicPr>
            <a:picLocks noChangeAspect="1"/>
          </p:cNvPicPr>
          <p:nvPr/>
        </p:nvPicPr>
        <p:blipFill>
          <a:blip r:embed="rId3"/>
          <a:stretch>
            <a:fillRect/>
          </a:stretch>
        </p:blipFill>
        <p:spPr>
          <a:xfrm>
            <a:off x="245853" y="1778587"/>
            <a:ext cx="5438954" cy="3085165"/>
          </a:xfrm>
          <a:prstGeom prst="rect">
            <a:avLst/>
          </a:prstGeom>
        </p:spPr>
      </p:pic>
    </p:spTree>
    <p:extLst>
      <p:ext uri="{BB962C8B-B14F-4D97-AF65-F5344CB8AC3E}">
        <p14:creationId xmlns:p14="http://schemas.microsoft.com/office/powerpoint/2010/main" val="3112644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DB386C8-601D-4017-A58F-8D97B6EC27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a:t>11</a:t>
            </a:fld>
            <a:endParaRPr lang="es-ES"/>
          </a:p>
        </p:txBody>
      </p:sp>
      <p:sp>
        <p:nvSpPr>
          <p:cNvPr id="6" name="Marcador de texto 5">
            <a:extLst>
              <a:ext uri="{FF2B5EF4-FFF2-40B4-BE49-F238E27FC236}">
                <a16:creationId xmlns:a16="http://schemas.microsoft.com/office/drawing/2014/main" id="{22526E3B-5DBF-4520-82E7-90CD05405B62}"/>
              </a:ext>
            </a:extLst>
          </p:cNvPr>
          <p:cNvSpPr>
            <a:spLocks noGrp="1"/>
          </p:cNvSpPr>
          <p:nvPr>
            <p:ph type="body" idx="1"/>
          </p:nvPr>
        </p:nvSpPr>
        <p:spPr>
          <a:xfrm>
            <a:off x="-48366" y="1327350"/>
            <a:ext cx="9087146" cy="3814047"/>
          </a:xfrm>
        </p:spPr>
        <p:txBody>
          <a:bodyPr/>
          <a:lstStyle/>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p:txBody>
      </p:sp>
      <p:sp>
        <p:nvSpPr>
          <p:cNvPr id="8" name="Título 7">
            <a:extLst>
              <a:ext uri="{FF2B5EF4-FFF2-40B4-BE49-F238E27FC236}">
                <a16:creationId xmlns:a16="http://schemas.microsoft.com/office/drawing/2014/main" id="{A93DB16B-10E5-4DF0-AB25-00A1A25B776D}"/>
              </a:ext>
            </a:extLst>
          </p:cNvPr>
          <p:cNvSpPr>
            <a:spLocks noGrp="1"/>
          </p:cNvSpPr>
          <p:nvPr>
            <p:ph type="title"/>
          </p:nvPr>
        </p:nvSpPr>
        <p:spPr>
          <a:xfrm>
            <a:off x="566265" y="392575"/>
            <a:ext cx="5492400" cy="766200"/>
          </a:xfrm>
        </p:spPr>
        <p:txBody>
          <a:bodyPr/>
          <a:lstStyle/>
          <a:p>
            <a:r>
              <a:rPr lang="es-ES">
                <a:latin typeface="Arial"/>
              </a:rPr>
              <a:t>Mantis Bug </a:t>
            </a:r>
            <a:r>
              <a:rPr lang="es-ES" err="1">
                <a:latin typeface="Arial"/>
              </a:rPr>
              <a:t>Tracker</a:t>
            </a:r>
          </a:p>
        </p:txBody>
      </p:sp>
      <p:sp>
        <p:nvSpPr>
          <p:cNvPr id="5" name="Marcador de texto 5">
            <a:extLst>
              <a:ext uri="{FF2B5EF4-FFF2-40B4-BE49-F238E27FC236}">
                <a16:creationId xmlns:a16="http://schemas.microsoft.com/office/drawing/2014/main" id="{BC3DEE16-B1EF-4833-A24D-B2673271912D}"/>
              </a:ext>
            </a:extLst>
          </p:cNvPr>
          <p:cNvSpPr txBox="1">
            <a:spLocks/>
          </p:cNvSpPr>
          <p:nvPr/>
        </p:nvSpPr>
        <p:spPr>
          <a:xfrm>
            <a:off x="-47771" y="2444156"/>
            <a:ext cx="9087146" cy="3814047"/>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cs typeface="Arial"/>
            </a:endParaRPr>
          </a:p>
          <a:p>
            <a:endParaRPr lang="es-ES" sz="1800">
              <a:latin typeface="Arial"/>
              <a:cs typeface="Arial"/>
            </a:endParaRPr>
          </a:p>
          <a:p>
            <a:endParaRPr lang="es-ES" sz="1800">
              <a:latin typeface="Arial"/>
              <a:cs typeface="Arial"/>
            </a:endParaRPr>
          </a:p>
          <a:p>
            <a:endParaRPr lang="es-ES" sz="1800">
              <a:latin typeface="Arial"/>
              <a:cs typeface="Arial"/>
            </a:endParaRPr>
          </a:p>
          <a:p>
            <a:endParaRPr lang="es-ES" sz="1800">
              <a:latin typeface="Arial"/>
              <a:cs typeface="Arial"/>
            </a:endParaRPr>
          </a:p>
          <a:p>
            <a:r>
              <a:rPr lang="es-ES" sz="1800">
                <a:latin typeface="Arial"/>
                <a:cs typeface="Arial"/>
              </a:rPr>
              <a:t>Es un software que constituye una solución completa para gestionar tareas en un equipo de trabajo</a:t>
            </a:r>
            <a:endParaRPr lang="es-ES" sz="1800">
              <a:latin typeface="Arial"/>
            </a:endParaRPr>
          </a:p>
          <a:p>
            <a:r>
              <a:rPr lang="es-ES" sz="1800">
                <a:latin typeface="Arial"/>
                <a:cs typeface="Arial"/>
              </a:rPr>
              <a:t>Aplicación </a:t>
            </a:r>
            <a:r>
              <a:rPr lang="es-ES" sz="1800" err="1">
                <a:latin typeface="Arial"/>
                <a:cs typeface="Arial"/>
              </a:rPr>
              <a:t>OpenSource</a:t>
            </a:r>
            <a:r>
              <a:rPr lang="es-ES" sz="1800">
                <a:latin typeface="Arial"/>
                <a:cs typeface="Arial"/>
              </a:rPr>
              <a:t> desarrollada en </a:t>
            </a:r>
            <a:r>
              <a:rPr lang="es-ES" sz="1800" err="1">
                <a:latin typeface="Arial"/>
                <a:cs typeface="Arial"/>
              </a:rPr>
              <a:t>php</a:t>
            </a:r>
            <a:r>
              <a:rPr lang="es-ES" sz="1800">
                <a:latin typeface="Arial"/>
                <a:cs typeface="Arial"/>
              </a:rPr>
              <a:t> y </a:t>
            </a:r>
            <a:r>
              <a:rPr lang="es-ES" sz="1800" err="1">
                <a:latin typeface="Arial"/>
                <a:cs typeface="Arial"/>
              </a:rPr>
              <a:t>mysql</a:t>
            </a:r>
            <a:r>
              <a:rPr lang="es-ES" sz="1800">
                <a:latin typeface="Arial"/>
                <a:cs typeface="Arial"/>
              </a:rPr>
              <a:t> que destaca por su facilidad y flexibilidad para la instalación y configuración.</a:t>
            </a:r>
          </a:p>
          <a:p>
            <a:r>
              <a:rPr lang="es-ES" sz="1800">
                <a:latin typeface="Arial"/>
                <a:cs typeface="Arial"/>
              </a:rPr>
              <a:t>Algunas características de Mantis:</a:t>
            </a:r>
          </a:p>
          <a:p>
            <a:pPr lvl="1" algn="just"/>
            <a:r>
              <a:rPr lang="es-ES" sz="1800">
                <a:latin typeface="Arial"/>
                <a:cs typeface="Arial"/>
              </a:rPr>
              <a:t>Permite configurar la transición de estados </a:t>
            </a:r>
          </a:p>
          <a:p>
            <a:pPr lvl="1" algn="just"/>
            <a:r>
              <a:rPr lang="es-ES" sz="1800">
                <a:latin typeface="Arial"/>
                <a:cs typeface="Arial"/>
              </a:rPr>
              <a:t>Se puede especificar un número indeterminado de estados para cada tarea </a:t>
            </a:r>
          </a:p>
          <a:p>
            <a:pPr lvl="1" algn="just"/>
            <a:r>
              <a:rPr lang="es-ES" sz="1800">
                <a:latin typeface="Arial"/>
                <a:cs typeface="Arial"/>
              </a:rPr>
              <a:t>Permite introducir diferentes perfiles </a:t>
            </a:r>
          </a:p>
          <a:p>
            <a:pPr lvl="1" algn="just"/>
            <a:r>
              <a:rPr lang="es-ES" sz="1800">
                <a:latin typeface="Arial"/>
                <a:cs typeface="Arial"/>
              </a:rPr>
              <a:t>Se permite la carga de </a:t>
            </a:r>
            <a:r>
              <a:rPr lang="es-ES" sz="1800" i="1" err="1">
                <a:latin typeface="Arial"/>
                <a:cs typeface="Arial"/>
              </a:rPr>
              <a:t>plugins</a:t>
            </a:r>
            <a:r>
              <a:rPr lang="es-ES" sz="1800" i="1">
                <a:latin typeface="Arial"/>
                <a:cs typeface="Arial"/>
              </a:rPr>
              <a:t> programados para esta plataforma</a:t>
            </a:r>
          </a:p>
          <a:p>
            <a:pPr lvl="1"/>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p:txBody>
      </p:sp>
      <p:pic>
        <p:nvPicPr>
          <p:cNvPr id="3" name="Imagen 8">
            <a:extLst>
              <a:ext uri="{FF2B5EF4-FFF2-40B4-BE49-F238E27FC236}">
                <a16:creationId xmlns:a16="http://schemas.microsoft.com/office/drawing/2014/main" id="{68CFC2D0-A1AC-423E-A66C-A2AB443030E6}"/>
              </a:ext>
            </a:extLst>
          </p:cNvPr>
          <p:cNvPicPr>
            <a:picLocks noChangeAspect="1"/>
          </p:cNvPicPr>
          <p:nvPr/>
        </p:nvPicPr>
        <p:blipFill rotWithShape="1">
          <a:blip r:embed="rId2"/>
          <a:srcRect l="7492" r="-326" b="-840"/>
          <a:stretch/>
        </p:blipFill>
        <p:spPr>
          <a:xfrm>
            <a:off x="7058026" y="423964"/>
            <a:ext cx="2001911" cy="804070"/>
          </a:xfrm>
          <a:prstGeom prst="rect">
            <a:avLst/>
          </a:prstGeom>
        </p:spPr>
      </p:pic>
    </p:spTree>
    <p:extLst>
      <p:ext uri="{BB962C8B-B14F-4D97-AF65-F5344CB8AC3E}">
        <p14:creationId xmlns:p14="http://schemas.microsoft.com/office/powerpoint/2010/main" val="2495569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DB386C8-601D-4017-A58F-8D97B6EC27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a:t>12</a:t>
            </a:fld>
            <a:endParaRPr lang="es-ES"/>
          </a:p>
        </p:txBody>
      </p:sp>
      <p:sp>
        <p:nvSpPr>
          <p:cNvPr id="6" name="Marcador de texto 5">
            <a:extLst>
              <a:ext uri="{FF2B5EF4-FFF2-40B4-BE49-F238E27FC236}">
                <a16:creationId xmlns:a16="http://schemas.microsoft.com/office/drawing/2014/main" id="{22526E3B-5DBF-4520-82E7-90CD05405B62}"/>
              </a:ext>
            </a:extLst>
          </p:cNvPr>
          <p:cNvSpPr>
            <a:spLocks noGrp="1"/>
          </p:cNvSpPr>
          <p:nvPr>
            <p:ph type="body" idx="1"/>
          </p:nvPr>
        </p:nvSpPr>
        <p:spPr>
          <a:xfrm>
            <a:off x="-48366" y="1327350"/>
            <a:ext cx="9087146" cy="3814047"/>
          </a:xfrm>
        </p:spPr>
        <p:txBody>
          <a:bodyPr/>
          <a:lstStyle/>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p:txBody>
      </p:sp>
      <p:sp>
        <p:nvSpPr>
          <p:cNvPr id="8" name="Título 7">
            <a:extLst>
              <a:ext uri="{FF2B5EF4-FFF2-40B4-BE49-F238E27FC236}">
                <a16:creationId xmlns:a16="http://schemas.microsoft.com/office/drawing/2014/main" id="{A93DB16B-10E5-4DF0-AB25-00A1A25B776D}"/>
              </a:ext>
            </a:extLst>
          </p:cNvPr>
          <p:cNvSpPr>
            <a:spLocks noGrp="1"/>
          </p:cNvSpPr>
          <p:nvPr>
            <p:ph type="title"/>
          </p:nvPr>
        </p:nvSpPr>
        <p:spPr>
          <a:xfrm>
            <a:off x="566265" y="392575"/>
            <a:ext cx="5492400" cy="766200"/>
          </a:xfrm>
        </p:spPr>
        <p:txBody>
          <a:bodyPr/>
          <a:lstStyle/>
          <a:p>
            <a:r>
              <a:rPr lang="es-ES">
                <a:latin typeface="Arial"/>
              </a:rPr>
              <a:t>Mantis Bug </a:t>
            </a:r>
            <a:r>
              <a:rPr lang="es-ES" err="1">
                <a:latin typeface="Arial"/>
              </a:rPr>
              <a:t>Tracker</a:t>
            </a:r>
          </a:p>
        </p:txBody>
      </p:sp>
      <p:sp>
        <p:nvSpPr>
          <p:cNvPr id="5" name="Marcador de texto 5">
            <a:extLst>
              <a:ext uri="{FF2B5EF4-FFF2-40B4-BE49-F238E27FC236}">
                <a16:creationId xmlns:a16="http://schemas.microsoft.com/office/drawing/2014/main" id="{BC3DEE16-B1EF-4833-A24D-B2673271912D}"/>
              </a:ext>
            </a:extLst>
          </p:cNvPr>
          <p:cNvSpPr txBox="1">
            <a:spLocks/>
          </p:cNvSpPr>
          <p:nvPr/>
        </p:nvSpPr>
        <p:spPr>
          <a:xfrm>
            <a:off x="-47771" y="2444156"/>
            <a:ext cx="5202732" cy="965477"/>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cs typeface="Arial"/>
            </a:endParaRPr>
          </a:p>
          <a:p>
            <a:endParaRPr lang="es-ES" sz="1800">
              <a:latin typeface="Arial"/>
              <a:cs typeface="Arial"/>
            </a:endParaRPr>
          </a:p>
          <a:p>
            <a:endParaRPr lang="es-ES" sz="1800">
              <a:latin typeface="Arial"/>
              <a:cs typeface="Arial"/>
            </a:endParaRPr>
          </a:p>
          <a:p>
            <a:endParaRPr lang="es-ES" sz="1800">
              <a:latin typeface="Arial"/>
              <a:cs typeface="Arial"/>
            </a:endParaRPr>
          </a:p>
          <a:p>
            <a:endParaRPr lang="es-ES" sz="1800">
              <a:latin typeface="Arial"/>
              <a:cs typeface="Arial"/>
            </a:endParaRPr>
          </a:p>
          <a:p>
            <a:r>
              <a:rPr lang="es-ES" sz="1800">
                <a:latin typeface="Arial"/>
                <a:cs typeface="Arial"/>
              </a:rPr>
              <a:t>Informar de un problema:</a:t>
            </a:r>
          </a:p>
          <a:p>
            <a:pPr lvl="1"/>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p:txBody>
      </p:sp>
      <p:pic>
        <p:nvPicPr>
          <p:cNvPr id="3" name="Imagen 8">
            <a:extLst>
              <a:ext uri="{FF2B5EF4-FFF2-40B4-BE49-F238E27FC236}">
                <a16:creationId xmlns:a16="http://schemas.microsoft.com/office/drawing/2014/main" id="{68CFC2D0-A1AC-423E-A66C-A2AB443030E6}"/>
              </a:ext>
            </a:extLst>
          </p:cNvPr>
          <p:cNvPicPr>
            <a:picLocks noChangeAspect="1"/>
          </p:cNvPicPr>
          <p:nvPr/>
        </p:nvPicPr>
        <p:blipFill rotWithShape="1">
          <a:blip r:embed="rId2"/>
          <a:srcRect l="7492" r="-326" b="-840"/>
          <a:stretch/>
        </p:blipFill>
        <p:spPr>
          <a:xfrm>
            <a:off x="7058026" y="423964"/>
            <a:ext cx="2001911" cy="804070"/>
          </a:xfrm>
          <a:prstGeom prst="rect">
            <a:avLst/>
          </a:prstGeom>
        </p:spPr>
      </p:pic>
      <p:pic>
        <p:nvPicPr>
          <p:cNvPr id="2" name="Imagen 6" descr="Imagen que contiene captura de pantalla&#10;&#10;Descripción generada con confianza muy alta">
            <a:extLst>
              <a:ext uri="{FF2B5EF4-FFF2-40B4-BE49-F238E27FC236}">
                <a16:creationId xmlns:a16="http://schemas.microsoft.com/office/drawing/2014/main" id="{44CD207B-AE76-4EB1-86AE-747CFD940A55}"/>
              </a:ext>
            </a:extLst>
          </p:cNvPr>
          <p:cNvPicPr>
            <a:picLocks noChangeAspect="1"/>
          </p:cNvPicPr>
          <p:nvPr/>
        </p:nvPicPr>
        <p:blipFill>
          <a:blip r:embed="rId3"/>
          <a:stretch>
            <a:fillRect/>
          </a:stretch>
        </p:blipFill>
        <p:spPr>
          <a:xfrm>
            <a:off x="994767" y="1850264"/>
            <a:ext cx="4484487" cy="3219979"/>
          </a:xfrm>
          <a:prstGeom prst="rect">
            <a:avLst/>
          </a:prstGeom>
        </p:spPr>
      </p:pic>
      <p:sp>
        <p:nvSpPr>
          <p:cNvPr id="10" name="CuadroTexto 9">
            <a:extLst>
              <a:ext uri="{FF2B5EF4-FFF2-40B4-BE49-F238E27FC236}">
                <a16:creationId xmlns:a16="http://schemas.microsoft.com/office/drawing/2014/main" id="{6FFF0306-9CC1-43F6-BF42-E6EAAC01DC3E}"/>
              </a:ext>
            </a:extLst>
          </p:cNvPr>
          <p:cNvSpPr txBox="1"/>
          <p:nvPr/>
        </p:nvSpPr>
        <p:spPr>
          <a:xfrm>
            <a:off x="5648483" y="1677298"/>
            <a:ext cx="3239220" cy="2677656"/>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a:cs typeface="Arial"/>
              </a:rPr>
              <a:t>Si no se tiene una cuenta hay que registrarse , después de seleccionaremos "</a:t>
            </a:r>
            <a:r>
              <a:rPr lang="es-ES" err="1">
                <a:cs typeface="Arial"/>
              </a:rPr>
              <a:t>Report</a:t>
            </a:r>
            <a:r>
              <a:rPr lang="es-ES">
                <a:cs typeface="Arial"/>
              </a:rPr>
              <a:t> </a:t>
            </a:r>
            <a:r>
              <a:rPr lang="es-ES" err="1">
                <a:cs typeface="Arial"/>
              </a:rPr>
              <a:t>Issue</a:t>
            </a:r>
            <a:r>
              <a:rPr lang="es-ES">
                <a:cs typeface="Arial"/>
              </a:rPr>
              <a:t>" y nos aparecerá esta ventana con los siguientes campos:</a:t>
            </a:r>
          </a:p>
          <a:p>
            <a:pPr algn="ctr"/>
            <a:r>
              <a:rPr lang="es-ES">
                <a:cs typeface="Arial"/>
              </a:rPr>
              <a:t>Entrar en la categoría de error, Entrar reproducibilidad, Entrar severidad, Entrar en prioridad, Ingrese los detalles de la plataforma, Introduzca el resumen del informe de error, Introducir descripción, Introduce los pasos para reproducir el error</a:t>
            </a:r>
            <a:endParaRPr lang="es-ES"/>
          </a:p>
        </p:txBody>
      </p:sp>
    </p:spTree>
    <p:extLst>
      <p:ext uri="{BB962C8B-B14F-4D97-AF65-F5344CB8AC3E}">
        <p14:creationId xmlns:p14="http://schemas.microsoft.com/office/powerpoint/2010/main" val="2982907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DB386C8-601D-4017-A58F-8D97B6EC27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a:t>13</a:t>
            </a:fld>
            <a:endParaRPr lang="es-ES"/>
          </a:p>
        </p:txBody>
      </p:sp>
      <p:sp>
        <p:nvSpPr>
          <p:cNvPr id="6" name="Marcador de texto 5">
            <a:extLst>
              <a:ext uri="{FF2B5EF4-FFF2-40B4-BE49-F238E27FC236}">
                <a16:creationId xmlns:a16="http://schemas.microsoft.com/office/drawing/2014/main" id="{22526E3B-5DBF-4520-82E7-90CD05405B62}"/>
              </a:ext>
            </a:extLst>
          </p:cNvPr>
          <p:cNvSpPr>
            <a:spLocks noGrp="1"/>
          </p:cNvSpPr>
          <p:nvPr>
            <p:ph type="body" idx="1"/>
          </p:nvPr>
        </p:nvSpPr>
        <p:spPr>
          <a:xfrm>
            <a:off x="-48366" y="1327350"/>
            <a:ext cx="9087146" cy="3814047"/>
          </a:xfrm>
        </p:spPr>
        <p:txBody>
          <a:bodyPr/>
          <a:lstStyle/>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p:txBody>
      </p:sp>
      <p:sp>
        <p:nvSpPr>
          <p:cNvPr id="8" name="Título 7">
            <a:extLst>
              <a:ext uri="{FF2B5EF4-FFF2-40B4-BE49-F238E27FC236}">
                <a16:creationId xmlns:a16="http://schemas.microsoft.com/office/drawing/2014/main" id="{A93DB16B-10E5-4DF0-AB25-00A1A25B776D}"/>
              </a:ext>
            </a:extLst>
          </p:cNvPr>
          <p:cNvSpPr>
            <a:spLocks noGrp="1"/>
          </p:cNvSpPr>
          <p:nvPr>
            <p:ph type="title"/>
          </p:nvPr>
        </p:nvSpPr>
        <p:spPr>
          <a:xfrm>
            <a:off x="566265" y="392575"/>
            <a:ext cx="5492400" cy="766200"/>
          </a:xfrm>
        </p:spPr>
        <p:txBody>
          <a:bodyPr/>
          <a:lstStyle/>
          <a:p>
            <a:r>
              <a:rPr lang="es-ES">
                <a:latin typeface="Arial"/>
              </a:rPr>
              <a:t>Mantis Bug </a:t>
            </a:r>
            <a:r>
              <a:rPr lang="es-ES" err="1">
                <a:latin typeface="Arial"/>
              </a:rPr>
              <a:t>Tracker</a:t>
            </a:r>
          </a:p>
        </p:txBody>
      </p:sp>
      <p:sp>
        <p:nvSpPr>
          <p:cNvPr id="5" name="Marcador de texto 5">
            <a:extLst>
              <a:ext uri="{FF2B5EF4-FFF2-40B4-BE49-F238E27FC236}">
                <a16:creationId xmlns:a16="http://schemas.microsoft.com/office/drawing/2014/main" id="{BC3DEE16-B1EF-4833-A24D-B2673271912D}"/>
              </a:ext>
            </a:extLst>
          </p:cNvPr>
          <p:cNvSpPr txBox="1">
            <a:spLocks/>
          </p:cNvSpPr>
          <p:nvPr/>
        </p:nvSpPr>
        <p:spPr>
          <a:xfrm>
            <a:off x="-47771" y="2444156"/>
            <a:ext cx="5202732" cy="965477"/>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cs typeface="Arial"/>
            </a:endParaRPr>
          </a:p>
          <a:p>
            <a:endParaRPr lang="es-ES" sz="1800">
              <a:latin typeface="Arial"/>
              <a:cs typeface="Arial"/>
            </a:endParaRPr>
          </a:p>
          <a:p>
            <a:endParaRPr lang="es-ES" sz="1800">
              <a:latin typeface="Arial"/>
              <a:cs typeface="Arial"/>
            </a:endParaRPr>
          </a:p>
          <a:p>
            <a:endParaRPr lang="es-ES" sz="1800">
              <a:latin typeface="Arial"/>
              <a:cs typeface="Arial"/>
            </a:endParaRPr>
          </a:p>
          <a:p>
            <a:endParaRPr lang="es-ES" sz="1800">
              <a:latin typeface="Arial"/>
              <a:cs typeface="Arial"/>
            </a:endParaRPr>
          </a:p>
          <a:p>
            <a:r>
              <a:rPr lang="es-ES" sz="1800">
                <a:latin typeface="Arial"/>
                <a:cs typeface="Arial"/>
              </a:rPr>
              <a:t>Informar de un problema:</a:t>
            </a:r>
          </a:p>
          <a:p>
            <a:pPr lvl="1"/>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p:txBody>
      </p:sp>
      <p:pic>
        <p:nvPicPr>
          <p:cNvPr id="3" name="Imagen 8">
            <a:extLst>
              <a:ext uri="{FF2B5EF4-FFF2-40B4-BE49-F238E27FC236}">
                <a16:creationId xmlns:a16="http://schemas.microsoft.com/office/drawing/2014/main" id="{68CFC2D0-A1AC-423E-A66C-A2AB443030E6}"/>
              </a:ext>
            </a:extLst>
          </p:cNvPr>
          <p:cNvPicPr>
            <a:picLocks noChangeAspect="1"/>
          </p:cNvPicPr>
          <p:nvPr/>
        </p:nvPicPr>
        <p:blipFill rotWithShape="1">
          <a:blip r:embed="rId2"/>
          <a:srcRect l="7492" r="-326" b="-840"/>
          <a:stretch/>
        </p:blipFill>
        <p:spPr>
          <a:xfrm>
            <a:off x="7058026" y="423964"/>
            <a:ext cx="2001911" cy="804070"/>
          </a:xfrm>
          <a:prstGeom prst="rect">
            <a:avLst/>
          </a:prstGeom>
        </p:spPr>
      </p:pic>
      <p:sp>
        <p:nvSpPr>
          <p:cNvPr id="10" name="CuadroTexto 9">
            <a:extLst>
              <a:ext uri="{FF2B5EF4-FFF2-40B4-BE49-F238E27FC236}">
                <a16:creationId xmlns:a16="http://schemas.microsoft.com/office/drawing/2014/main" id="{6FFF0306-9CC1-43F6-BF42-E6EAAC01DC3E}"/>
              </a:ext>
            </a:extLst>
          </p:cNvPr>
          <p:cNvSpPr txBox="1"/>
          <p:nvPr/>
        </p:nvSpPr>
        <p:spPr>
          <a:xfrm>
            <a:off x="5853866" y="2329166"/>
            <a:ext cx="3239220" cy="1169551"/>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a:cs typeface="Arial"/>
              </a:rPr>
              <a:t>Enviamos un informe y pronto nuestro informe se mostrará en la ventana principal. Aparecerá el estado como nuevo y también la fecha en que se creó</a:t>
            </a:r>
            <a:endParaRPr lang="es-ES"/>
          </a:p>
        </p:txBody>
      </p:sp>
      <p:pic>
        <p:nvPicPr>
          <p:cNvPr id="11" name="Imagen 11" descr="Imagen que contiene captura de pantalla&#10;&#10;Descripción generada con confianza muy alta">
            <a:extLst>
              <a:ext uri="{FF2B5EF4-FFF2-40B4-BE49-F238E27FC236}">
                <a16:creationId xmlns:a16="http://schemas.microsoft.com/office/drawing/2014/main" id="{E91CFC71-1706-4948-96C1-041D092CD3F1}"/>
              </a:ext>
            </a:extLst>
          </p:cNvPr>
          <p:cNvPicPr>
            <a:picLocks noChangeAspect="1"/>
          </p:cNvPicPr>
          <p:nvPr/>
        </p:nvPicPr>
        <p:blipFill>
          <a:blip r:embed="rId3"/>
          <a:stretch>
            <a:fillRect/>
          </a:stretch>
        </p:blipFill>
        <p:spPr>
          <a:xfrm>
            <a:off x="503635" y="1980468"/>
            <a:ext cx="4904184" cy="2620244"/>
          </a:xfrm>
          <a:prstGeom prst="rect">
            <a:avLst/>
          </a:prstGeom>
        </p:spPr>
      </p:pic>
    </p:spTree>
    <p:extLst>
      <p:ext uri="{BB962C8B-B14F-4D97-AF65-F5344CB8AC3E}">
        <p14:creationId xmlns:p14="http://schemas.microsoft.com/office/powerpoint/2010/main" val="1059468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172761" y="3081700"/>
            <a:ext cx="5558241" cy="578275"/>
          </a:xfrm>
          <a:prstGeom prst="rect">
            <a:avLst/>
          </a:prstGeom>
        </p:spPr>
        <p:txBody>
          <a:bodyPr spcFirstLastPara="1" wrap="square" lIns="91425" tIns="91425" rIns="91425" bIns="91425" anchor="b" anchorCtr="0">
            <a:noAutofit/>
          </a:bodyPr>
          <a:lstStyle/>
          <a:p>
            <a:r>
              <a:rPr lang="en"/>
              <a:t>CRITERIOS DE COMPARACIÓN</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224" name="Google Shape;224;p14"/>
          <p:cNvSpPr txBox="1"/>
          <p:nvPr/>
        </p:nvSpPr>
        <p:spPr>
          <a:xfrm>
            <a:off x="283051"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a:solidFill>
                  <a:srgbClr val="3F5378"/>
                </a:solidFill>
                <a:latin typeface="Roboto Condensed"/>
                <a:ea typeface="Roboto Condensed"/>
                <a:cs typeface="Roboto Condensed"/>
              </a:rPr>
              <a:t>3</a:t>
            </a:r>
          </a:p>
        </p:txBody>
      </p:sp>
      <p:sp>
        <p:nvSpPr>
          <p:cNvPr id="3" name="Subtítulo 2">
            <a:extLst>
              <a:ext uri="{FF2B5EF4-FFF2-40B4-BE49-F238E27FC236}">
                <a16:creationId xmlns:a16="http://schemas.microsoft.com/office/drawing/2014/main" id="{365584AD-2B37-4F19-92DE-289602B3C3A9}"/>
              </a:ext>
            </a:extLst>
          </p:cNvPr>
          <p:cNvSpPr>
            <a:spLocks noGrp="1"/>
          </p:cNvSpPr>
          <p:nvPr>
            <p:ph type="subTitle" idx="1"/>
          </p:nvPr>
        </p:nvSpPr>
        <p:spPr/>
        <p:txBody>
          <a:bodyPr/>
          <a:lstStyle/>
          <a:p>
            <a:endParaRPr lang="es-E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3" name="Marcador de texto 2">
            <a:extLst>
              <a:ext uri="{FF2B5EF4-FFF2-40B4-BE49-F238E27FC236}">
                <a16:creationId xmlns:a16="http://schemas.microsoft.com/office/drawing/2014/main" id="{C46CB780-2CA3-4DB6-ADD1-479C3E8BDB14}"/>
              </a:ext>
            </a:extLst>
          </p:cNvPr>
          <p:cNvSpPr txBox="1">
            <a:spLocks/>
          </p:cNvSpPr>
          <p:nvPr/>
        </p:nvSpPr>
        <p:spPr>
          <a:xfrm>
            <a:off x="1244437" y="975458"/>
            <a:ext cx="9229761" cy="3666225"/>
          </a:xfrm>
          <a:prstGeom prst="rect">
            <a:avLst/>
          </a:prstGeom>
        </p:spPr>
        <p:txBody>
          <a:bodyPr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900">
                <a:solidFill>
                  <a:schemeClr val="tx1"/>
                </a:solidFill>
              </a:rPr>
              <a:t>Los criterios se agrupan en tres categorías:</a:t>
            </a:r>
            <a:endParaRPr lang="es-ES">
              <a:solidFill>
                <a:schemeClr val="tx1"/>
              </a:solidFill>
            </a:endParaRPr>
          </a:p>
          <a:p>
            <a:pPr marL="342900" lvl="1" indent="-342900">
              <a:buChar char="•"/>
            </a:pPr>
            <a:endParaRPr lang="es-ES" sz="1900">
              <a:solidFill>
                <a:schemeClr val="tx1"/>
              </a:solidFill>
            </a:endParaRPr>
          </a:p>
          <a:p>
            <a:pPr marL="342900" lvl="8" indent="-342900">
              <a:buFont typeface="Arial"/>
              <a:buChar char="•"/>
            </a:pPr>
            <a:r>
              <a:rPr lang="es-ES" sz="1900" b="1">
                <a:solidFill>
                  <a:schemeClr val="tx1"/>
                </a:solidFill>
              </a:rPr>
              <a:t>Categoría A:</a:t>
            </a:r>
            <a:r>
              <a:rPr lang="es-ES" sz="1900">
                <a:solidFill>
                  <a:schemeClr val="tx1"/>
                </a:solidFill>
              </a:rPr>
              <a:t> Características generales</a:t>
            </a:r>
          </a:p>
          <a:p>
            <a:pPr marL="342900" lvl="1" indent="-342900">
              <a:buFont typeface="Arial"/>
              <a:buChar char="•"/>
            </a:pPr>
            <a:r>
              <a:rPr lang="es-ES" sz="1900" b="1">
                <a:solidFill>
                  <a:schemeClr val="tx1"/>
                </a:solidFill>
              </a:rPr>
              <a:t>Categoría B:</a:t>
            </a:r>
            <a:r>
              <a:rPr lang="es-ES" sz="1900">
                <a:solidFill>
                  <a:schemeClr val="tx1"/>
                </a:solidFill>
              </a:rPr>
              <a:t> Características del sistema</a:t>
            </a:r>
          </a:p>
          <a:p>
            <a:pPr marL="342900" lvl="1" indent="-342900">
              <a:buFont typeface="Arial"/>
              <a:buChar char="•"/>
            </a:pPr>
            <a:r>
              <a:rPr lang="es-ES" sz="1900" b="1">
                <a:solidFill>
                  <a:schemeClr val="tx1"/>
                </a:solidFill>
              </a:rPr>
              <a:t>Categoría C: </a:t>
            </a:r>
            <a:r>
              <a:rPr lang="es-ES" sz="1900">
                <a:solidFill>
                  <a:schemeClr val="tx1"/>
                </a:solidFill>
              </a:rPr>
              <a:t>Funcionalidad</a:t>
            </a:r>
          </a:p>
          <a:p>
            <a:endParaRPr lang="es-ES" sz="1900"/>
          </a:p>
          <a:p>
            <a:r>
              <a:rPr lang="es-ES" sz="1900"/>
              <a:t>De cada criterio se detallará:</a:t>
            </a:r>
          </a:p>
          <a:p>
            <a:pPr marL="457200" indent="-457200">
              <a:buAutoNum type="arabicPeriod"/>
            </a:pPr>
            <a:r>
              <a:rPr lang="es-ES" sz="1900" b="1"/>
              <a:t>Nombre del criterio</a:t>
            </a:r>
          </a:p>
          <a:p>
            <a:pPr marL="457200" indent="-457200">
              <a:buAutoNum type="arabicPeriod"/>
            </a:pPr>
            <a:r>
              <a:rPr lang="es-ES" sz="1900" b="1"/>
              <a:t>Descripción</a:t>
            </a:r>
          </a:p>
          <a:p>
            <a:pPr marL="457200" indent="-457200">
              <a:buAutoNum type="arabicPeriod"/>
            </a:pPr>
            <a:r>
              <a:rPr lang="es-ES" sz="1900" b="1"/>
              <a:t>Tipo de valor</a:t>
            </a:r>
          </a:p>
          <a:p>
            <a:endParaRPr lang="es-ES" sz="2000"/>
          </a:p>
          <a:p>
            <a:endParaRPr lang="es-ES" sz="2000"/>
          </a:p>
        </p:txBody>
      </p:sp>
    </p:spTree>
    <p:extLst>
      <p:ext uri="{BB962C8B-B14F-4D97-AF65-F5344CB8AC3E}">
        <p14:creationId xmlns:p14="http://schemas.microsoft.com/office/powerpoint/2010/main" val="3069033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
              <a:t>CATEGORÍA A: </a:t>
            </a:r>
            <a:r>
              <a:rPr lang="en" err="1"/>
              <a:t>Características</a:t>
            </a:r>
            <a:r>
              <a:rPr lang="en"/>
              <a:t> Generales</a:t>
            </a:r>
            <a:endParaRPr lang="es-ES"/>
          </a:p>
        </p:txBody>
      </p:sp>
      <p:sp>
        <p:nvSpPr>
          <p:cNvPr id="446" name="Google Shape;446;p2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13" name="Marcador de texto 12">
            <a:extLst>
              <a:ext uri="{FF2B5EF4-FFF2-40B4-BE49-F238E27FC236}">
                <a16:creationId xmlns:a16="http://schemas.microsoft.com/office/drawing/2014/main" id="{589AD1F2-678C-4911-BB79-3DE5210A3119}"/>
              </a:ext>
            </a:extLst>
          </p:cNvPr>
          <p:cNvSpPr>
            <a:spLocks noGrp="1"/>
          </p:cNvSpPr>
          <p:nvPr>
            <p:ph type="body" idx="1"/>
          </p:nvPr>
        </p:nvSpPr>
        <p:spPr>
          <a:xfrm>
            <a:off x="870450" y="1545076"/>
            <a:ext cx="7080584" cy="3161084"/>
          </a:xfrm>
        </p:spPr>
        <p:txBody>
          <a:bodyPr/>
          <a:lstStyle/>
          <a:p>
            <a:pPr marL="114300" indent="0">
              <a:buNone/>
            </a:pPr>
            <a:r>
              <a:rPr lang="es-ES">
                <a:latin typeface="Arial"/>
              </a:rPr>
              <a:t>Criterio A.1: Coste de Herramienta</a:t>
            </a:r>
          </a:p>
          <a:p>
            <a:pPr marL="114300" indent="0">
              <a:buNone/>
            </a:pPr>
            <a:r>
              <a:rPr lang="es-ES">
                <a:latin typeface="Arial"/>
              </a:rPr>
              <a:t>Criterio A.2: Idiomas</a:t>
            </a:r>
          </a:p>
          <a:p>
            <a:pPr marL="114300" indent="0">
              <a:buNone/>
            </a:pPr>
            <a:r>
              <a:rPr lang="es-ES">
                <a:latin typeface="Arial"/>
              </a:rPr>
              <a:t>Criterio A.3: Usabilidad</a:t>
            </a:r>
          </a:p>
          <a:p>
            <a:pPr marL="114300" indent="0">
              <a:buNone/>
            </a:pPr>
            <a:r>
              <a:rPr lang="es-ES">
                <a:latin typeface="Arial"/>
              </a:rPr>
              <a:t>Criterio A.4: Soporte</a:t>
            </a:r>
          </a:p>
          <a:p>
            <a:pPr marL="114300" indent="0">
              <a:buNone/>
            </a:pPr>
            <a:r>
              <a:rPr lang="es-ES">
                <a:latin typeface="Arial"/>
              </a:rPr>
              <a:t>Criterio A.5: Desarrolladores</a:t>
            </a:r>
          </a:p>
          <a:p>
            <a:pPr marL="114300" indent="0">
              <a:buNone/>
            </a:pPr>
            <a:r>
              <a:rPr lang="es-ES">
                <a:latin typeface="Arial"/>
              </a:rPr>
              <a:t>Criterio A.6: Versiones del producto</a:t>
            </a:r>
          </a:p>
          <a:p>
            <a:pPr marL="114300" indent="0">
              <a:buNone/>
            </a:pPr>
            <a:r>
              <a:rPr lang="es-ES">
                <a:latin typeface="Arial"/>
              </a:rPr>
              <a:t>Criterio A.7: Popularidad</a:t>
            </a:r>
          </a:p>
          <a:p>
            <a:pPr marL="114300" indent="0">
              <a:buNone/>
            </a:pPr>
            <a:r>
              <a:rPr lang="es-ES">
                <a:latin typeface="Arial"/>
              </a:rPr>
              <a:t>Criterio A.8: Tiempo de instalación</a:t>
            </a:r>
          </a:p>
        </p:txBody>
      </p:sp>
      <p:grpSp>
        <p:nvGrpSpPr>
          <p:cNvPr id="14" name="Google Shape;524;p36">
            <a:extLst>
              <a:ext uri="{FF2B5EF4-FFF2-40B4-BE49-F238E27FC236}">
                <a16:creationId xmlns:a16="http://schemas.microsoft.com/office/drawing/2014/main" id="{697AFF97-D366-4D66-8FB7-802983D549F6}"/>
              </a:ext>
            </a:extLst>
          </p:cNvPr>
          <p:cNvGrpSpPr/>
          <p:nvPr/>
        </p:nvGrpSpPr>
        <p:grpSpPr>
          <a:xfrm>
            <a:off x="283556" y="610554"/>
            <a:ext cx="330271" cy="330252"/>
            <a:chOff x="1923675" y="1633650"/>
            <a:chExt cx="436000" cy="435975"/>
          </a:xfrm>
        </p:grpSpPr>
        <p:sp>
          <p:nvSpPr>
            <p:cNvPr id="31" name="Google Shape;525;p36">
              <a:extLst>
                <a:ext uri="{FF2B5EF4-FFF2-40B4-BE49-F238E27FC236}">
                  <a16:creationId xmlns:a16="http://schemas.microsoft.com/office/drawing/2014/main" id="{474934EA-B9B3-493B-973D-A18A51BB9201}"/>
                </a:ext>
              </a:extLst>
            </p:cNvPr>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26;p36">
              <a:extLst>
                <a:ext uri="{FF2B5EF4-FFF2-40B4-BE49-F238E27FC236}">
                  <a16:creationId xmlns:a16="http://schemas.microsoft.com/office/drawing/2014/main" id="{52314E05-3F2A-4B27-8705-61893646840D}"/>
                </a:ext>
              </a:extLst>
            </p:cNvPr>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27;p36">
              <a:extLst>
                <a:ext uri="{FF2B5EF4-FFF2-40B4-BE49-F238E27FC236}">
                  <a16:creationId xmlns:a16="http://schemas.microsoft.com/office/drawing/2014/main" id="{80E1CA1D-259E-4FBA-82B1-3CAE11DB754B}"/>
                </a:ext>
              </a:extLst>
            </p:cNvPr>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28;p36">
              <a:extLst>
                <a:ext uri="{FF2B5EF4-FFF2-40B4-BE49-F238E27FC236}">
                  <a16:creationId xmlns:a16="http://schemas.microsoft.com/office/drawing/2014/main" id="{3F8E7E51-879F-4A0A-A3D3-71A980F37D05}"/>
                </a:ext>
              </a:extLst>
            </p:cNvPr>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29;p36">
              <a:extLst>
                <a:ext uri="{FF2B5EF4-FFF2-40B4-BE49-F238E27FC236}">
                  <a16:creationId xmlns:a16="http://schemas.microsoft.com/office/drawing/2014/main" id="{F28DE511-E988-4B10-BADD-FC743476C55D}"/>
                </a:ext>
              </a:extLst>
            </p:cNvPr>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30;p36">
              <a:extLst>
                <a:ext uri="{FF2B5EF4-FFF2-40B4-BE49-F238E27FC236}">
                  <a16:creationId xmlns:a16="http://schemas.microsoft.com/office/drawing/2014/main" id="{746BC5C0-EEA2-4477-9AC3-7A4BDDE67EA9}"/>
                </a:ext>
              </a:extLst>
            </p:cNvPr>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48518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
              <a:t>CATEGORÍA B: </a:t>
            </a:r>
            <a:r>
              <a:rPr lang="en" err="1"/>
              <a:t>Características</a:t>
            </a:r>
            <a:r>
              <a:rPr lang="en"/>
              <a:t> del Sistema</a:t>
            </a:r>
            <a:endParaRPr lang="es-ES"/>
          </a:p>
        </p:txBody>
      </p:sp>
      <p:sp>
        <p:nvSpPr>
          <p:cNvPr id="446" name="Google Shape;446;p2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13" name="Marcador de texto 12">
            <a:extLst>
              <a:ext uri="{FF2B5EF4-FFF2-40B4-BE49-F238E27FC236}">
                <a16:creationId xmlns:a16="http://schemas.microsoft.com/office/drawing/2014/main" id="{589AD1F2-678C-4911-BB79-3DE5210A3119}"/>
              </a:ext>
            </a:extLst>
          </p:cNvPr>
          <p:cNvSpPr>
            <a:spLocks noGrp="1"/>
          </p:cNvSpPr>
          <p:nvPr>
            <p:ph type="body" idx="1"/>
          </p:nvPr>
        </p:nvSpPr>
        <p:spPr>
          <a:xfrm>
            <a:off x="870450" y="1545076"/>
            <a:ext cx="7080584" cy="3161084"/>
          </a:xfrm>
        </p:spPr>
        <p:txBody>
          <a:bodyPr/>
          <a:lstStyle/>
          <a:p>
            <a:pPr marL="114300" indent="0">
              <a:buNone/>
            </a:pPr>
            <a:r>
              <a:rPr lang="es-ES">
                <a:latin typeface="Arial"/>
              </a:rPr>
              <a:t>Criterio B.1: Personalización</a:t>
            </a:r>
          </a:p>
          <a:p>
            <a:pPr marL="114300" indent="0">
              <a:buNone/>
            </a:pPr>
            <a:r>
              <a:rPr lang="es-ES">
                <a:latin typeface="Arial"/>
              </a:rPr>
              <a:t>Criterio B.2: Calidad de los resultados</a:t>
            </a:r>
          </a:p>
          <a:p>
            <a:pPr marL="114300" indent="0">
              <a:buNone/>
            </a:pPr>
            <a:r>
              <a:rPr lang="es-ES">
                <a:latin typeface="Arial"/>
              </a:rPr>
              <a:t>Criterio B.3: Sistemas Operativos disponibles</a:t>
            </a:r>
          </a:p>
          <a:p>
            <a:pPr marL="114300" indent="0">
              <a:buNone/>
            </a:pPr>
            <a:r>
              <a:rPr lang="es-ES">
                <a:latin typeface="Arial"/>
              </a:rPr>
              <a:t>Criterio B.4: Tutorial</a:t>
            </a:r>
          </a:p>
          <a:p>
            <a:pPr marL="114300" indent="0">
              <a:buNone/>
            </a:pPr>
            <a:r>
              <a:rPr lang="es-ES">
                <a:latin typeface="Arial"/>
              </a:rPr>
              <a:t>Criterio B.5: Recursos para desarrolladores</a:t>
            </a:r>
          </a:p>
          <a:p>
            <a:pPr marL="114300" indent="0">
              <a:buNone/>
            </a:pPr>
            <a:r>
              <a:rPr lang="es-ES">
                <a:latin typeface="Arial"/>
              </a:rPr>
              <a:t>Criterio B.6: Seguridad</a:t>
            </a:r>
          </a:p>
          <a:p>
            <a:pPr marL="114300" indent="0">
              <a:buNone/>
            </a:pPr>
            <a:endParaRPr lang="es-ES">
              <a:latin typeface="Arial"/>
            </a:endParaRPr>
          </a:p>
        </p:txBody>
      </p:sp>
      <p:grpSp>
        <p:nvGrpSpPr>
          <p:cNvPr id="14" name="Google Shape;524;p36">
            <a:extLst>
              <a:ext uri="{FF2B5EF4-FFF2-40B4-BE49-F238E27FC236}">
                <a16:creationId xmlns:a16="http://schemas.microsoft.com/office/drawing/2014/main" id="{697AFF97-D366-4D66-8FB7-802983D549F6}"/>
              </a:ext>
            </a:extLst>
          </p:cNvPr>
          <p:cNvGrpSpPr/>
          <p:nvPr/>
        </p:nvGrpSpPr>
        <p:grpSpPr>
          <a:xfrm>
            <a:off x="283556" y="610554"/>
            <a:ext cx="330271" cy="330252"/>
            <a:chOff x="1923675" y="1633650"/>
            <a:chExt cx="436000" cy="435975"/>
          </a:xfrm>
        </p:grpSpPr>
        <p:sp>
          <p:nvSpPr>
            <p:cNvPr id="31" name="Google Shape;525;p36">
              <a:extLst>
                <a:ext uri="{FF2B5EF4-FFF2-40B4-BE49-F238E27FC236}">
                  <a16:creationId xmlns:a16="http://schemas.microsoft.com/office/drawing/2014/main" id="{474934EA-B9B3-493B-973D-A18A51BB9201}"/>
                </a:ext>
              </a:extLst>
            </p:cNvPr>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26;p36">
              <a:extLst>
                <a:ext uri="{FF2B5EF4-FFF2-40B4-BE49-F238E27FC236}">
                  <a16:creationId xmlns:a16="http://schemas.microsoft.com/office/drawing/2014/main" id="{52314E05-3F2A-4B27-8705-61893646840D}"/>
                </a:ext>
              </a:extLst>
            </p:cNvPr>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27;p36">
              <a:extLst>
                <a:ext uri="{FF2B5EF4-FFF2-40B4-BE49-F238E27FC236}">
                  <a16:creationId xmlns:a16="http://schemas.microsoft.com/office/drawing/2014/main" id="{80E1CA1D-259E-4FBA-82B1-3CAE11DB754B}"/>
                </a:ext>
              </a:extLst>
            </p:cNvPr>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28;p36">
              <a:extLst>
                <a:ext uri="{FF2B5EF4-FFF2-40B4-BE49-F238E27FC236}">
                  <a16:creationId xmlns:a16="http://schemas.microsoft.com/office/drawing/2014/main" id="{3F8E7E51-879F-4A0A-A3D3-71A980F37D05}"/>
                </a:ext>
              </a:extLst>
            </p:cNvPr>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29;p36">
              <a:extLst>
                <a:ext uri="{FF2B5EF4-FFF2-40B4-BE49-F238E27FC236}">
                  <a16:creationId xmlns:a16="http://schemas.microsoft.com/office/drawing/2014/main" id="{F28DE511-E988-4B10-BADD-FC743476C55D}"/>
                </a:ext>
              </a:extLst>
            </p:cNvPr>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30;p36">
              <a:extLst>
                <a:ext uri="{FF2B5EF4-FFF2-40B4-BE49-F238E27FC236}">
                  <a16:creationId xmlns:a16="http://schemas.microsoft.com/office/drawing/2014/main" id="{746BC5C0-EEA2-4477-9AC3-7A4BDDE67EA9}"/>
                </a:ext>
              </a:extLst>
            </p:cNvPr>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3694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
              <a:t>CATEGORÍA C: </a:t>
            </a:r>
            <a:r>
              <a:rPr lang="en" err="1"/>
              <a:t>Funcionalidad</a:t>
            </a:r>
          </a:p>
        </p:txBody>
      </p:sp>
      <p:sp>
        <p:nvSpPr>
          <p:cNvPr id="446" name="Google Shape;446;p2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13" name="Marcador de texto 12">
            <a:extLst>
              <a:ext uri="{FF2B5EF4-FFF2-40B4-BE49-F238E27FC236}">
                <a16:creationId xmlns:a16="http://schemas.microsoft.com/office/drawing/2014/main" id="{589AD1F2-678C-4911-BB79-3DE5210A3119}"/>
              </a:ext>
            </a:extLst>
          </p:cNvPr>
          <p:cNvSpPr>
            <a:spLocks noGrp="1"/>
          </p:cNvSpPr>
          <p:nvPr>
            <p:ph type="body" idx="1"/>
          </p:nvPr>
        </p:nvSpPr>
        <p:spPr>
          <a:xfrm>
            <a:off x="870450" y="1545076"/>
            <a:ext cx="7080584" cy="3161084"/>
          </a:xfrm>
        </p:spPr>
        <p:txBody>
          <a:bodyPr/>
          <a:lstStyle/>
          <a:p>
            <a:pPr marL="114300" indent="0">
              <a:buNone/>
            </a:pPr>
            <a:r>
              <a:rPr lang="es-ES">
                <a:latin typeface="Arial"/>
              </a:rPr>
              <a:t>Criterio C.1: Integración</a:t>
            </a:r>
          </a:p>
          <a:p>
            <a:pPr marL="114300" indent="0">
              <a:buNone/>
            </a:pPr>
            <a:r>
              <a:rPr lang="es-ES">
                <a:latin typeface="Arial"/>
              </a:rPr>
              <a:t>Criterio C.2: Servidor HTTP</a:t>
            </a:r>
          </a:p>
          <a:p>
            <a:pPr marL="114300" indent="0">
              <a:buNone/>
            </a:pPr>
            <a:r>
              <a:rPr lang="es-ES">
                <a:latin typeface="Arial"/>
              </a:rPr>
              <a:t>Criterio C.3: Base de Datos</a:t>
            </a:r>
          </a:p>
          <a:p>
            <a:pPr marL="114300" indent="0">
              <a:buNone/>
            </a:pPr>
            <a:r>
              <a:rPr lang="es-ES">
                <a:latin typeface="Arial"/>
              </a:rPr>
              <a:t>Criterio C.4: Facilidad de Informes</a:t>
            </a:r>
          </a:p>
          <a:p>
            <a:pPr marL="114300" indent="0">
              <a:buNone/>
            </a:pPr>
            <a:r>
              <a:rPr lang="es-ES">
                <a:latin typeface="Arial"/>
              </a:rPr>
              <a:t>Criterio C.5: Exportar Informes</a:t>
            </a:r>
          </a:p>
          <a:p>
            <a:pPr marL="114300" indent="0">
              <a:buNone/>
            </a:pPr>
            <a:r>
              <a:rPr lang="es-ES">
                <a:latin typeface="Arial"/>
              </a:rPr>
              <a:t>Criterio C.6: Multiusuario</a:t>
            </a:r>
          </a:p>
          <a:p>
            <a:pPr marL="114300" indent="0">
              <a:buNone/>
            </a:pPr>
            <a:endParaRPr lang="es-ES">
              <a:latin typeface="Arial"/>
            </a:endParaRPr>
          </a:p>
        </p:txBody>
      </p:sp>
      <p:grpSp>
        <p:nvGrpSpPr>
          <p:cNvPr id="14" name="Google Shape;524;p36">
            <a:extLst>
              <a:ext uri="{FF2B5EF4-FFF2-40B4-BE49-F238E27FC236}">
                <a16:creationId xmlns:a16="http://schemas.microsoft.com/office/drawing/2014/main" id="{697AFF97-D366-4D66-8FB7-802983D549F6}"/>
              </a:ext>
            </a:extLst>
          </p:cNvPr>
          <p:cNvGrpSpPr/>
          <p:nvPr/>
        </p:nvGrpSpPr>
        <p:grpSpPr>
          <a:xfrm>
            <a:off x="283556" y="610554"/>
            <a:ext cx="330271" cy="330252"/>
            <a:chOff x="1923675" y="1633650"/>
            <a:chExt cx="436000" cy="435975"/>
          </a:xfrm>
        </p:grpSpPr>
        <p:sp>
          <p:nvSpPr>
            <p:cNvPr id="31" name="Google Shape;525;p36">
              <a:extLst>
                <a:ext uri="{FF2B5EF4-FFF2-40B4-BE49-F238E27FC236}">
                  <a16:creationId xmlns:a16="http://schemas.microsoft.com/office/drawing/2014/main" id="{474934EA-B9B3-493B-973D-A18A51BB9201}"/>
                </a:ext>
              </a:extLst>
            </p:cNvPr>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26;p36">
              <a:extLst>
                <a:ext uri="{FF2B5EF4-FFF2-40B4-BE49-F238E27FC236}">
                  <a16:creationId xmlns:a16="http://schemas.microsoft.com/office/drawing/2014/main" id="{52314E05-3F2A-4B27-8705-61893646840D}"/>
                </a:ext>
              </a:extLst>
            </p:cNvPr>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27;p36">
              <a:extLst>
                <a:ext uri="{FF2B5EF4-FFF2-40B4-BE49-F238E27FC236}">
                  <a16:creationId xmlns:a16="http://schemas.microsoft.com/office/drawing/2014/main" id="{80E1CA1D-259E-4FBA-82B1-3CAE11DB754B}"/>
                </a:ext>
              </a:extLst>
            </p:cNvPr>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28;p36">
              <a:extLst>
                <a:ext uri="{FF2B5EF4-FFF2-40B4-BE49-F238E27FC236}">
                  <a16:creationId xmlns:a16="http://schemas.microsoft.com/office/drawing/2014/main" id="{3F8E7E51-879F-4A0A-A3D3-71A980F37D05}"/>
                </a:ext>
              </a:extLst>
            </p:cNvPr>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29;p36">
              <a:extLst>
                <a:ext uri="{FF2B5EF4-FFF2-40B4-BE49-F238E27FC236}">
                  <a16:creationId xmlns:a16="http://schemas.microsoft.com/office/drawing/2014/main" id="{F28DE511-E988-4B10-BADD-FC743476C55D}"/>
                </a:ext>
              </a:extLst>
            </p:cNvPr>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30;p36">
              <a:extLst>
                <a:ext uri="{FF2B5EF4-FFF2-40B4-BE49-F238E27FC236}">
                  <a16:creationId xmlns:a16="http://schemas.microsoft.com/office/drawing/2014/main" id="{746BC5C0-EEA2-4477-9AC3-7A4BDDE67EA9}"/>
                </a:ext>
              </a:extLst>
            </p:cNvPr>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19930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283051" y="2961385"/>
            <a:ext cx="5558241" cy="1109669"/>
          </a:xfrm>
          <a:prstGeom prst="rect">
            <a:avLst/>
          </a:prstGeom>
        </p:spPr>
        <p:txBody>
          <a:bodyPr spcFirstLastPara="1" wrap="square" lIns="91425" tIns="91425" rIns="91425" bIns="91425" anchor="b" anchorCtr="0">
            <a:noAutofit/>
          </a:bodyPr>
          <a:lstStyle/>
          <a:p>
            <a:r>
              <a:rPr lang="en"/>
              <a:t>EVALUACIÓN DE LOS CRITERIOS POR TECNOLOGÍA</a:t>
            </a:r>
            <a:endParaRPr lang="es-ES"/>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224" name="Google Shape;224;p14"/>
          <p:cNvSpPr txBox="1"/>
          <p:nvPr/>
        </p:nvSpPr>
        <p:spPr>
          <a:xfrm>
            <a:off x="283051"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a:solidFill>
                  <a:srgbClr val="3F5378"/>
                </a:solidFill>
                <a:latin typeface="Roboto Condensed"/>
                <a:ea typeface="Roboto Condensed"/>
                <a:cs typeface="Roboto Condensed"/>
              </a:rPr>
              <a:t>4</a:t>
            </a:r>
          </a:p>
        </p:txBody>
      </p:sp>
    </p:spTree>
    <p:extLst>
      <p:ext uri="{BB962C8B-B14F-4D97-AF65-F5344CB8AC3E}">
        <p14:creationId xmlns:p14="http://schemas.microsoft.com/office/powerpoint/2010/main" val="174417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194939" y="48321"/>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rgbClr val="FF9800"/>
                </a:solidFill>
              </a:rPr>
              <a:t>ÍNDICE</a:t>
            </a:r>
            <a:endParaRPr sz="6000">
              <a:solidFill>
                <a:srgbClr val="FF9800"/>
              </a:solidFill>
            </a:endParaRPr>
          </a:p>
        </p:txBody>
      </p:sp>
      <p:sp>
        <p:nvSpPr>
          <p:cNvPr id="214" name="Google Shape;214;p13"/>
          <p:cNvSpPr txBox="1">
            <a:spLocks noGrp="1"/>
          </p:cNvSpPr>
          <p:nvPr>
            <p:ph type="subTitle" idx="4294967295"/>
          </p:nvPr>
        </p:nvSpPr>
        <p:spPr>
          <a:xfrm>
            <a:off x="1194940" y="623158"/>
            <a:ext cx="6593700" cy="4440331"/>
          </a:xfrm>
          <a:prstGeom prst="rect">
            <a:avLst/>
          </a:prstGeom>
        </p:spPr>
        <p:txBody>
          <a:bodyPr spcFirstLastPara="1" wrap="square" lIns="91425" tIns="91425" rIns="91425" bIns="91425" anchor="ctr" anchorCtr="0">
            <a:noAutofit/>
          </a:bodyPr>
          <a:lstStyle/>
          <a:p>
            <a:pPr marL="0" indent="0">
              <a:spcBef>
                <a:spcPts val="0"/>
              </a:spcBef>
              <a:buNone/>
            </a:pPr>
            <a:r>
              <a:rPr lang="en" sz="2000" b="1">
                <a:latin typeface="Arial"/>
              </a:rPr>
              <a:t>1. </a:t>
            </a:r>
            <a:r>
              <a:rPr lang="en" sz="2000" b="1" err="1">
                <a:latin typeface="Arial"/>
              </a:rPr>
              <a:t>Autores</a:t>
            </a:r>
            <a:r>
              <a:rPr lang="en" sz="2000" b="1">
                <a:latin typeface="Arial"/>
              </a:rPr>
              <a:t> del </a:t>
            </a:r>
            <a:r>
              <a:rPr lang="en" sz="2000" b="1" err="1">
                <a:latin typeface="Arial"/>
              </a:rPr>
              <a:t>trabajo</a:t>
            </a:r>
            <a:r>
              <a:rPr lang="en" sz="2000" b="1">
                <a:latin typeface="Arial"/>
              </a:rPr>
              <a:t>, </a:t>
            </a:r>
            <a:r>
              <a:rPr lang="en" sz="2000" b="1" err="1">
                <a:latin typeface="Arial"/>
              </a:rPr>
              <a:t>planificación</a:t>
            </a:r>
            <a:r>
              <a:rPr lang="en" sz="2000" b="1">
                <a:latin typeface="Arial"/>
              </a:rPr>
              <a:t> y </a:t>
            </a:r>
            <a:r>
              <a:rPr lang="en" sz="2000" b="1" err="1">
                <a:latin typeface="Arial"/>
              </a:rPr>
              <a:t>entrega</a:t>
            </a:r>
          </a:p>
          <a:p>
            <a:pPr marL="0" indent="0">
              <a:spcBef>
                <a:spcPts val="0"/>
              </a:spcBef>
              <a:buNone/>
            </a:pPr>
            <a:r>
              <a:rPr lang="en" sz="2000" b="1">
                <a:latin typeface="Arial"/>
              </a:rPr>
              <a:t>2. </a:t>
            </a:r>
            <a:r>
              <a:rPr lang="en" sz="2000" b="1" err="1">
                <a:latin typeface="Arial"/>
              </a:rPr>
              <a:t>Descripción</a:t>
            </a:r>
            <a:r>
              <a:rPr lang="en" sz="2000" b="1">
                <a:latin typeface="Arial"/>
              </a:rPr>
              <a:t> de las </a:t>
            </a:r>
            <a:r>
              <a:rPr lang="en" sz="2000" b="1" err="1">
                <a:latin typeface="Arial"/>
              </a:rPr>
              <a:t>tecnologías</a:t>
            </a:r>
          </a:p>
          <a:p>
            <a:pPr marL="0" indent="0">
              <a:spcBef>
                <a:spcPts val="0"/>
              </a:spcBef>
              <a:buNone/>
            </a:pPr>
            <a:r>
              <a:rPr lang="en" sz="2000" b="1">
                <a:latin typeface="Arial"/>
              </a:rPr>
              <a:t>3. </a:t>
            </a:r>
            <a:r>
              <a:rPr lang="en" sz="2000" b="1" err="1">
                <a:latin typeface="Arial"/>
              </a:rPr>
              <a:t>Criterios</a:t>
            </a:r>
            <a:r>
              <a:rPr lang="en" sz="2000" b="1">
                <a:latin typeface="Arial"/>
              </a:rPr>
              <a:t> de </a:t>
            </a:r>
            <a:r>
              <a:rPr lang="en" sz="2000" b="1" err="1">
                <a:latin typeface="Arial"/>
              </a:rPr>
              <a:t>comparación</a:t>
            </a:r>
          </a:p>
          <a:p>
            <a:pPr marL="0" indent="0">
              <a:spcBef>
                <a:spcPts val="0"/>
              </a:spcBef>
              <a:buNone/>
            </a:pPr>
            <a:r>
              <a:rPr lang="en" sz="2000" b="1">
                <a:latin typeface="Arial"/>
              </a:rPr>
              <a:t>4. </a:t>
            </a:r>
            <a:r>
              <a:rPr lang="en" sz="2000" b="1" err="1">
                <a:latin typeface="Arial"/>
              </a:rPr>
              <a:t>Evaluación</a:t>
            </a:r>
            <a:r>
              <a:rPr lang="en" sz="2000" b="1">
                <a:latin typeface="Arial"/>
              </a:rPr>
              <a:t> de los </a:t>
            </a:r>
            <a:r>
              <a:rPr lang="en" sz="2000" b="1" err="1">
                <a:latin typeface="Arial"/>
              </a:rPr>
              <a:t>criterios</a:t>
            </a:r>
            <a:r>
              <a:rPr lang="en" sz="2000" b="1">
                <a:latin typeface="Arial"/>
              </a:rPr>
              <a:t> por </a:t>
            </a:r>
            <a:r>
              <a:rPr lang="en" sz="2000" b="1" err="1">
                <a:latin typeface="Arial"/>
              </a:rPr>
              <a:t>tecnología</a:t>
            </a:r>
            <a:endParaRPr lang="en" sz="2000" b="1">
              <a:latin typeface="Arial"/>
            </a:endParaRPr>
          </a:p>
          <a:p>
            <a:pPr marL="0" indent="0">
              <a:spcBef>
                <a:spcPts val="0"/>
              </a:spcBef>
              <a:buNone/>
            </a:pPr>
            <a:r>
              <a:rPr lang="en" sz="2000" b="1">
                <a:latin typeface="Arial"/>
              </a:rPr>
              <a:t>5. </a:t>
            </a:r>
            <a:r>
              <a:rPr lang="en" sz="2000" b="1" err="1">
                <a:latin typeface="Arial"/>
              </a:rPr>
              <a:t>Comparación</a:t>
            </a:r>
            <a:r>
              <a:rPr lang="en" sz="2000" b="1">
                <a:latin typeface="Arial"/>
              </a:rPr>
              <a:t> de las </a:t>
            </a:r>
            <a:r>
              <a:rPr lang="en" sz="2000" b="1" err="1">
                <a:latin typeface="Arial"/>
              </a:rPr>
              <a:t>tecnologías</a:t>
            </a:r>
          </a:p>
          <a:p>
            <a:pPr marL="0" indent="0">
              <a:spcBef>
                <a:spcPts val="0"/>
              </a:spcBef>
              <a:buNone/>
            </a:pPr>
            <a:r>
              <a:rPr lang="en" sz="2000" b="1">
                <a:latin typeface="Arial"/>
              </a:rPr>
              <a:t>6. Recomendaciones</a:t>
            </a:r>
          </a:p>
          <a:p>
            <a:pPr marL="0" indent="0">
              <a:spcBef>
                <a:spcPts val="0"/>
              </a:spcBef>
              <a:buNone/>
            </a:pPr>
            <a:r>
              <a:rPr lang="en" sz="2000" b="1">
                <a:latin typeface="Arial"/>
              </a:rPr>
              <a:t>7. Conclusión</a:t>
            </a:r>
          </a:p>
        </p:txBody>
      </p:sp>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E56F9F-C9A8-46EE-8E69-017885F0C0C8}"/>
              </a:ext>
            </a:extLst>
          </p:cNvPr>
          <p:cNvSpPr>
            <a:spLocks noGrp="1"/>
          </p:cNvSpPr>
          <p:nvPr>
            <p:ph type="title"/>
          </p:nvPr>
        </p:nvSpPr>
        <p:spPr/>
        <p:txBody>
          <a:bodyPr/>
          <a:lstStyle/>
          <a:p>
            <a:r>
              <a:rPr lang="es-ES"/>
              <a:t>Bugzilla</a:t>
            </a:r>
          </a:p>
        </p:txBody>
      </p:sp>
      <p:sp>
        <p:nvSpPr>
          <p:cNvPr id="4" name="Marcador de número de diapositiva 3">
            <a:extLst>
              <a:ext uri="{FF2B5EF4-FFF2-40B4-BE49-F238E27FC236}">
                <a16:creationId xmlns:a16="http://schemas.microsoft.com/office/drawing/2014/main" id="{DA1BD8BC-36E0-46B0-8260-5443FA3A3E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a:t>20</a:t>
            </a:fld>
            <a:endParaRPr lang="es-ES"/>
          </a:p>
        </p:txBody>
      </p:sp>
      <p:pic>
        <p:nvPicPr>
          <p:cNvPr id="9" name="Imagen 2" descr="Imagen que contiene imágenes prediseñadas&#10;&#10;Descripción generada con confianza alta">
            <a:extLst>
              <a:ext uri="{FF2B5EF4-FFF2-40B4-BE49-F238E27FC236}">
                <a16:creationId xmlns:a16="http://schemas.microsoft.com/office/drawing/2014/main" id="{D920048B-4B75-4E2C-9E04-56109E169946}"/>
              </a:ext>
            </a:extLst>
          </p:cNvPr>
          <p:cNvPicPr>
            <a:picLocks noChangeAspect="1"/>
          </p:cNvPicPr>
          <p:nvPr/>
        </p:nvPicPr>
        <p:blipFill rotWithShape="1">
          <a:blip r:embed="rId2"/>
          <a:srcRect l="10256" r="5769" b="-870"/>
          <a:stretch/>
        </p:blipFill>
        <p:spPr>
          <a:xfrm>
            <a:off x="7085054" y="394001"/>
            <a:ext cx="1992103" cy="881168"/>
          </a:xfrm>
          <a:prstGeom prst="rect">
            <a:avLst/>
          </a:prstGeom>
        </p:spPr>
      </p:pic>
      <p:graphicFrame>
        <p:nvGraphicFramePr>
          <p:cNvPr id="14" name="Tabla 13">
            <a:extLst>
              <a:ext uri="{FF2B5EF4-FFF2-40B4-BE49-F238E27FC236}">
                <a16:creationId xmlns:a16="http://schemas.microsoft.com/office/drawing/2014/main" id="{BD3EF5AF-FA50-4EE7-B768-005DD99F746D}"/>
              </a:ext>
            </a:extLst>
          </p:cNvPr>
          <p:cNvGraphicFramePr>
            <a:graphicFrameLocks noGrp="1"/>
          </p:cNvGraphicFramePr>
          <p:nvPr>
            <p:extLst>
              <p:ext uri="{D42A27DB-BD31-4B8C-83A1-F6EECF244321}">
                <p14:modId xmlns:p14="http://schemas.microsoft.com/office/powerpoint/2010/main" val="2390820343"/>
              </p:ext>
            </p:extLst>
          </p:nvPr>
        </p:nvGraphicFramePr>
        <p:xfrm>
          <a:off x="348711" y="1462652"/>
          <a:ext cx="8411395" cy="3048000"/>
        </p:xfrm>
        <a:graphic>
          <a:graphicData uri="http://schemas.openxmlformats.org/drawingml/2006/table">
            <a:tbl>
              <a:tblPr firstRow="1" bandRow="1">
                <a:tableStyleId>{76177FD6-7AD1-4EE0-BA9A-3B9105BB7C1D}</a:tableStyleId>
              </a:tblPr>
              <a:tblGrid>
                <a:gridCol w="2470042">
                  <a:extLst>
                    <a:ext uri="{9D8B030D-6E8A-4147-A177-3AD203B41FA5}">
                      <a16:colId xmlns:a16="http://schemas.microsoft.com/office/drawing/2014/main" val="1183940759"/>
                    </a:ext>
                  </a:extLst>
                </a:gridCol>
                <a:gridCol w="5941353">
                  <a:extLst>
                    <a:ext uri="{9D8B030D-6E8A-4147-A177-3AD203B41FA5}">
                      <a16:colId xmlns:a16="http://schemas.microsoft.com/office/drawing/2014/main" val="2048083706"/>
                    </a:ext>
                  </a:extLst>
                </a:gridCol>
              </a:tblGrid>
              <a:tr h="0">
                <a:tc gridSpan="2">
                  <a:txBody>
                    <a:bodyPr/>
                    <a:lstStyle/>
                    <a:p>
                      <a:pPr lvl="0" algn="ctr">
                        <a:lnSpc>
                          <a:spcPct val="100000"/>
                        </a:lnSpc>
                        <a:spcBef>
                          <a:spcPts val="0"/>
                        </a:spcBef>
                        <a:spcAft>
                          <a:spcPts val="0"/>
                        </a:spcAft>
                        <a:buNone/>
                      </a:pPr>
                      <a:r>
                        <a:rPr lang="es-ES" sz="1600" b="1" i="0" u="none" strike="noStrike" noProof="0">
                          <a:effectLst/>
                          <a:latin typeface="Arial"/>
                        </a:rPr>
                        <a:t>Categoría A: Características generales</a:t>
                      </a:r>
                      <a:endParaRPr lang="es-ES" sz="1600" b="0" i="0" u="none" strike="noStrike" noProof="0">
                        <a:effectLst/>
                        <a:latin typeface="Arial"/>
                      </a:endParaRPr>
                    </a:p>
                  </a:txBody>
                  <a:tcPr>
                    <a:solidFill>
                      <a:schemeClr val="accent5">
                        <a:lumMod val="40000"/>
                        <a:lumOff val="60000"/>
                      </a:schemeClr>
                    </a:solidFill>
                  </a:tcPr>
                </a:tc>
                <a:tc hMerge="1">
                  <a:txBody>
                    <a:bodyPr/>
                    <a:lstStyle/>
                    <a:p>
                      <a:endParaRPr lang="es-ES"/>
                    </a:p>
                  </a:txBody>
                  <a:tcPr/>
                </a:tc>
                <a:extLst>
                  <a:ext uri="{0D108BD9-81ED-4DB2-BD59-A6C34878D82A}">
                    <a16:rowId xmlns:a16="http://schemas.microsoft.com/office/drawing/2014/main" val="3627529146"/>
                  </a:ext>
                </a:extLst>
              </a:tr>
              <a:tr h="0">
                <a:tc>
                  <a:txBody>
                    <a:bodyPr/>
                    <a:lstStyle/>
                    <a:p>
                      <a:pPr rtl="0" fontAlgn="base"/>
                      <a:r>
                        <a:rPr lang="es-ES" sz="1600">
                          <a:effectLst/>
                        </a:rPr>
                        <a:t>Criterio A.1: Coste de la herramienta </a:t>
                      </a:r>
                    </a:p>
                  </a:txBody>
                  <a:tcPr/>
                </a:tc>
                <a:tc>
                  <a:txBody>
                    <a:bodyPr/>
                    <a:lstStyle/>
                    <a:p>
                      <a:pPr rtl="0" fontAlgn="base"/>
                      <a:r>
                        <a:rPr lang="es-ES" sz="1600">
                          <a:effectLst/>
                        </a:rPr>
                        <a:t>La descarga de la tecnología es totalmente gratuita. </a:t>
                      </a:r>
                    </a:p>
                  </a:txBody>
                  <a:tcPr/>
                </a:tc>
                <a:extLst>
                  <a:ext uri="{0D108BD9-81ED-4DB2-BD59-A6C34878D82A}">
                    <a16:rowId xmlns:a16="http://schemas.microsoft.com/office/drawing/2014/main" val="1958206620"/>
                  </a:ext>
                </a:extLst>
              </a:tr>
              <a:tr h="0">
                <a:tc>
                  <a:txBody>
                    <a:bodyPr/>
                    <a:lstStyle/>
                    <a:p>
                      <a:pPr rtl="0" fontAlgn="base"/>
                      <a:r>
                        <a:rPr lang="es-ES" sz="1600">
                          <a:effectLst/>
                        </a:rPr>
                        <a:t>Criterio A.2: Idiomas </a:t>
                      </a:r>
                    </a:p>
                  </a:txBody>
                  <a:tcPr/>
                </a:tc>
                <a:tc>
                  <a:txBody>
                    <a:bodyPr/>
                    <a:lstStyle/>
                    <a:p>
                      <a:pPr rtl="0" fontAlgn="base"/>
                      <a:r>
                        <a:rPr lang="es-ES" sz="1600">
                          <a:effectLst/>
                        </a:rPr>
                        <a:t>En la plataforma se encuentra disponible la herramienta en los siguientes idiomas: bielorruso, búlgaro, chino, checo, francés, alemán, japonés, polaco, portugués, español y ruso. </a:t>
                      </a:r>
                    </a:p>
                  </a:txBody>
                  <a:tcPr/>
                </a:tc>
                <a:extLst>
                  <a:ext uri="{0D108BD9-81ED-4DB2-BD59-A6C34878D82A}">
                    <a16:rowId xmlns:a16="http://schemas.microsoft.com/office/drawing/2014/main" val="2644650518"/>
                  </a:ext>
                </a:extLst>
              </a:tr>
              <a:tr h="0">
                <a:tc>
                  <a:txBody>
                    <a:bodyPr/>
                    <a:lstStyle/>
                    <a:p>
                      <a:pPr rtl="0" fontAlgn="base"/>
                      <a:r>
                        <a:rPr lang="es-ES" sz="1600">
                          <a:effectLst/>
                        </a:rPr>
                        <a:t>Criterio A.3: Usabilidad </a:t>
                      </a:r>
                    </a:p>
                  </a:txBody>
                  <a:tcPr/>
                </a:tc>
                <a:tc>
                  <a:txBody>
                    <a:bodyPr/>
                    <a:lstStyle/>
                    <a:p>
                      <a:pPr rtl="0" fontAlgn="base"/>
                      <a:r>
                        <a:rPr lang="es-ES" sz="1600">
                          <a:effectLst/>
                        </a:rPr>
                        <a:t>Alto grado de usabilidad debido a la cantidad de recursos y vídeos gratuitos acerca de la herramienta. Aunque algunos puntos débiles a destacar son que la interfaz es poco atractiva, desactualizada e ineficiente, y que tiene cierta complejidad en la navegación de errores. </a:t>
                      </a:r>
                    </a:p>
                  </a:txBody>
                  <a:tcPr/>
                </a:tc>
                <a:extLst>
                  <a:ext uri="{0D108BD9-81ED-4DB2-BD59-A6C34878D82A}">
                    <a16:rowId xmlns:a16="http://schemas.microsoft.com/office/drawing/2014/main" val="1629491242"/>
                  </a:ext>
                </a:extLst>
              </a:tr>
            </a:tbl>
          </a:graphicData>
        </a:graphic>
      </p:graphicFrame>
    </p:spTree>
    <p:extLst>
      <p:ext uri="{BB962C8B-B14F-4D97-AF65-F5344CB8AC3E}">
        <p14:creationId xmlns:p14="http://schemas.microsoft.com/office/powerpoint/2010/main" val="2942086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DA1BD8BC-36E0-46B0-8260-5443FA3A3E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a:t>21</a:t>
            </a:fld>
            <a:endParaRPr lang="es-ES"/>
          </a:p>
        </p:txBody>
      </p:sp>
      <p:sp>
        <p:nvSpPr>
          <p:cNvPr id="2" name="Título 1">
            <a:extLst>
              <a:ext uri="{FF2B5EF4-FFF2-40B4-BE49-F238E27FC236}">
                <a16:creationId xmlns:a16="http://schemas.microsoft.com/office/drawing/2014/main" id="{D7E56F9F-C9A8-46EE-8E69-017885F0C0C8}"/>
              </a:ext>
            </a:extLst>
          </p:cNvPr>
          <p:cNvSpPr>
            <a:spLocks noGrp="1"/>
          </p:cNvSpPr>
          <p:nvPr>
            <p:ph type="title" idx="4294967295"/>
          </p:nvPr>
        </p:nvSpPr>
        <p:spPr>
          <a:xfrm>
            <a:off x="0" y="392113"/>
            <a:ext cx="5492750" cy="766762"/>
          </a:xfrm>
        </p:spPr>
        <p:txBody>
          <a:bodyPr/>
          <a:lstStyle/>
          <a:p>
            <a:r>
              <a:rPr lang="es-ES"/>
              <a:t>Bugzilla</a:t>
            </a:r>
          </a:p>
        </p:txBody>
      </p:sp>
      <p:pic>
        <p:nvPicPr>
          <p:cNvPr id="8" name="Imagen 2" descr="Imagen que contiene imágenes prediseñadas&#10;&#10;Descripción generada con confianza alta">
            <a:extLst>
              <a:ext uri="{FF2B5EF4-FFF2-40B4-BE49-F238E27FC236}">
                <a16:creationId xmlns:a16="http://schemas.microsoft.com/office/drawing/2014/main" id="{CBE25853-1D4F-424A-BEC1-153316EFA1D4}"/>
              </a:ext>
            </a:extLst>
          </p:cNvPr>
          <p:cNvPicPr>
            <a:picLocks noChangeAspect="1"/>
          </p:cNvPicPr>
          <p:nvPr/>
        </p:nvPicPr>
        <p:blipFill rotWithShape="1">
          <a:blip r:embed="rId2"/>
          <a:srcRect l="10256" r="5769" b="-870"/>
          <a:stretch/>
        </p:blipFill>
        <p:spPr>
          <a:xfrm>
            <a:off x="7085054" y="394001"/>
            <a:ext cx="1992103" cy="881168"/>
          </a:xfrm>
          <a:prstGeom prst="rect">
            <a:avLst/>
          </a:prstGeom>
        </p:spPr>
      </p:pic>
      <p:graphicFrame>
        <p:nvGraphicFramePr>
          <p:cNvPr id="6" name="Tabla 5">
            <a:extLst>
              <a:ext uri="{FF2B5EF4-FFF2-40B4-BE49-F238E27FC236}">
                <a16:creationId xmlns:a16="http://schemas.microsoft.com/office/drawing/2014/main" id="{39AA6335-8128-4278-99C0-1F4BC48254CE}"/>
              </a:ext>
            </a:extLst>
          </p:cNvPr>
          <p:cNvGraphicFramePr>
            <a:graphicFrameLocks noGrp="1"/>
          </p:cNvGraphicFramePr>
          <p:nvPr>
            <p:extLst>
              <p:ext uri="{D42A27DB-BD31-4B8C-83A1-F6EECF244321}">
                <p14:modId xmlns:p14="http://schemas.microsoft.com/office/powerpoint/2010/main" val="2925245323"/>
              </p:ext>
            </p:extLst>
          </p:nvPr>
        </p:nvGraphicFramePr>
        <p:xfrm>
          <a:off x="251847" y="1578890"/>
          <a:ext cx="8641283" cy="2621280"/>
        </p:xfrm>
        <a:graphic>
          <a:graphicData uri="http://schemas.openxmlformats.org/drawingml/2006/table">
            <a:tbl>
              <a:tblPr firstRow="1" bandRow="1">
                <a:tableStyleId>{76177FD6-7AD1-4EE0-BA9A-3B9105BB7C1D}</a:tableStyleId>
              </a:tblPr>
              <a:tblGrid>
                <a:gridCol w="2470042">
                  <a:extLst>
                    <a:ext uri="{9D8B030D-6E8A-4147-A177-3AD203B41FA5}">
                      <a16:colId xmlns:a16="http://schemas.microsoft.com/office/drawing/2014/main" val="1074829138"/>
                    </a:ext>
                  </a:extLst>
                </a:gridCol>
                <a:gridCol w="6171241">
                  <a:extLst>
                    <a:ext uri="{9D8B030D-6E8A-4147-A177-3AD203B41FA5}">
                      <a16:colId xmlns:a16="http://schemas.microsoft.com/office/drawing/2014/main" val="1565955286"/>
                    </a:ext>
                  </a:extLst>
                </a:gridCol>
              </a:tblGrid>
              <a:tr h="0">
                <a:tc>
                  <a:txBody>
                    <a:bodyPr/>
                    <a:lstStyle/>
                    <a:p>
                      <a:pPr rtl="0" fontAlgn="base"/>
                      <a:r>
                        <a:rPr lang="es-ES" sz="1600">
                          <a:effectLst/>
                        </a:rPr>
                        <a:t>Criterio A.4: Soporte </a:t>
                      </a:r>
                    </a:p>
                  </a:txBody>
                  <a:tcPr/>
                </a:tc>
                <a:tc>
                  <a:txBody>
                    <a:bodyPr/>
                    <a:lstStyle/>
                    <a:p>
                      <a:pPr rtl="0" fontAlgn="base"/>
                      <a:r>
                        <a:rPr lang="es-ES" sz="1600">
                          <a:effectLst/>
                        </a:rPr>
                        <a:t>Bugzilla ofrece una serie de guías y documentación acerca de la propia herramienta. Además de la facilidad de búsqueda de fuentes externas que incluyen vídeos explicativos. También se ofrece el contacto de consultores pertenecientes a Bugzilla en caso de tener algún problema. Utilizan foros públicos, ya que archivan todas las preguntas que reciben de los usuarios con sus respectivas respuestas. También indicar que el soporte que tienen disponible es: Correo electrónico, teléfono, formación y entradas. </a:t>
                      </a:r>
                    </a:p>
                  </a:txBody>
                  <a:tcPr/>
                </a:tc>
                <a:extLst>
                  <a:ext uri="{0D108BD9-81ED-4DB2-BD59-A6C34878D82A}">
                    <a16:rowId xmlns:a16="http://schemas.microsoft.com/office/drawing/2014/main" val="2432193963"/>
                  </a:ext>
                </a:extLst>
              </a:tr>
              <a:tr h="0">
                <a:tc>
                  <a:txBody>
                    <a:bodyPr/>
                    <a:lstStyle/>
                    <a:p>
                      <a:pPr rtl="0" fontAlgn="base"/>
                      <a:r>
                        <a:rPr lang="es-ES" sz="1600">
                          <a:effectLst/>
                        </a:rPr>
                        <a:t>Criterio A.5: Desarrolladores </a:t>
                      </a:r>
                    </a:p>
                  </a:txBody>
                  <a:tcPr/>
                </a:tc>
                <a:tc>
                  <a:txBody>
                    <a:bodyPr/>
                    <a:lstStyle/>
                    <a:p>
                      <a:pPr rtl="0" fontAlgn="base"/>
                      <a:r>
                        <a:rPr lang="es-ES" sz="1600">
                          <a:effectLst/>
                        </a:rPr>
                        <a:t>Desarrollada por la Fundación Bugzilla, concretamente el autor es Terry Weissman. </a:t>
                      </a:r>
                    </a:p>
                  </a:txBody>
                  <a:tcPr/>
                </a:tc>
                <a:extLst>
                  <a:ext uri="{0D108BD9-81ED-4DB2-BD59-A6C34878D82A}">
                    <a16:rowId xmlns:a16="http://schemas.microsoft.com/office/drawing/2014/main" val="4192710150"/>
                  </a:ext>
                </a:extLst>
              </a:tr>
            </a:tbl>
          </a:graphicData>
        </a:graphic>
      </p:graphicFrame>
    </p:spTree>
    <p:extLst>
      <p:ext uri="{BB962C8B-B14F-4D97-AF65-F5344CB8AC3E}">
        <p14:creationId xmlns:p14="http://schemas.microsoft.com/office/powerpoint/2010/main" val="4263612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DA1BD8BC-36E0-46B0-8260-5443FA3A3E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a:t>22</a:t>
            </a:fld>
            <a:endParaRPr lang="es-ES"/>
          </a:p>
        </p:txBody>
      </p:sp>
      <p:sp>
        <p:nvSpPr>
          <p:cNvPr id="2" name="Título 1">
            <a:extLst>
              <a:ext uri="{FF2B5EF4-FFF2-40B4-BE49-F238E27FC236}">
                <a16:creationId xmlns:a16="http://schemas.microsoft.com/office/drawing/2014/main" id="{D7E56F9F-C9A8-46EE-8E69-017885F0C0C8}"/>
              </a:ext>
            </a:extLst>
          </p:cNvPr>
          <p:cNvSpPr>
            <a:spLocks noGrp="1"/>
          </p:cNvSpPr>
          <p:nvPr>
            <p:ph type="title" idx="4294967295"/>
          </p:nvPr>
        </p:nvSpPr>
        <p:spPr>
          <a:xfrm>
            <a:off x="0" y="392113"/>
            <a:ext cx="5492750" cy="766762"/>
          </a:xfrm>
        </p:spPr>
        <p:txBody>
          <a:bodyPr/>
          <a:lstStyle/>
          <a:p>
            <a:r>
              <a:rPr lang="es-ES"/>
              <a:t>Bugzilla</a:t>
            </a:r>
          </a:p>
        </p:txBody>
      </p:sp>
      <p:pic>
        <p:nvPicPr>
          <p:cNvPr id="8" name="Imagen 2" descr="Imagen que contiene imágenes prediseñadas&#10;&#10;Descripción generada con confianza alta">
            <a:extLst>
              <a:ext uri="{FF2B5EF4-FFF2-40B4-BE49-F238E27FC236}">
                <a16:creationId xmlns:a16="http://schemas.microsoft.com/office/drawing/2014/main" id="{E03DB51B-93F1-4D18-8EF3-D6798017BD18}"/>
              </a:ext>
            </a:extLst>
          </p:cNvPr>
          <p:cNvPicPr>
            <a:picLocks noChangeAspect="1"/>
          </p:cNvPicPr>
          <p:nvPr/>
        </p:nvPicPr>
        <p:blipFill rotWithShape="1">
          <a:blip r:embed="rId2"/>
          <a:srcRect l="10256" r="5769" b="-870"/>
          <a:stretch/>
        </p:blipFill>
        <p:spPr>
          <a:xfrm>
            <a:off x="7085054" y="394001"/>
            <a:ext cx="1992103" cy="881168"/>
          </a:xfrm>
          <a:prstGeom prst="rect">
            <a:avLst/>
          </a:prstGeom>
        </p:spPr>
      </p:pic>
      <p:graphicFrame>
        <p:nvGraphicFramePr>
          <p:cNvPr id="6" name="Tabla 5">
            <a:extLst>
              <a:ext uri="{FF2B5EF4-FFF2-40B4-BE49-F238E27FC236}">
                <a16:creationId xmlns:a16="http://schemas.microsoft.com/office/drawing/2014/main" id="{EEE56F30-3547-4619-A65C-20EA5A5A2345}"/>
              </a:ext>
            </a:extLst>
          </p:cNvPr>
          <p:cNvGraphicFramePr>
            <a:graphicFrameLocks noGrp="1"/>
          </p:cNvGraphicFramePr>
          <p:nvPr>
            <p:extLst>
              <p:ext uri="{D42A27DB-BD31-4B8C-83A1-F6EECF244321}">
                <p14:modId xmlns:p14="http://schemas.microsoft.com/office/powerpoint/2010/main" val="727724237"/>
              </p:ext>
            </p:extLst>
          </p:nvPr>
        </p:nvGraphicFramePr>
        <p:xfrm>
          <a:off x="474635" y="2131016"/>
          <a:ext cx="8410094" cy="1889760"/>
        </p:xfrm>
        <a:graphic>
          <a:graphicData uri="http://schemas.openxmlformats.org/drawingml/2006/table">
            <a:tbl>
              <a:tblPr firstRow="1" bandRow="1">
                <a:tableStyleId>{76177FD6-7AD1-4EE0-BA9A-3B9105BB7C1D}</a:tableStyleId>
              </a:tblPr>
              <a:tblGrid>
                <a:gridCol w="3167466">
                  <a:extLst>
                    <a:ext uri="{9D8B030D-6E8A-4147-A177-3AD203B41FA5}">
                      <a16:colId xmlns:a16="http://schemas.microsoft.com/office/drawing/2014/main" val="102660278"/>
                    </a:ext>
                  </a:extLst>
                </a:gridCol>
                <a:gridCol w="5242628">
                  <a:extLst>
                    <a:ext uri="{9D8B030D-6E8A-4147-A177-3AD203B41FA5}">
                      <a16:colId xmlns:a16="http://schemas.microsoft.com/office/drawing/2014/main" val="2692947606"/>
                    </a:ext>
                  </a:extLst>
                </a:gridCol>
              </a:tblGrid>
              <a:tr h="0">
                <a:tc>
                  <a:txBody>
                    <a:bodyPr/>
                    <a:lstStyle/>
                    <a:p>
                      <a:pPr rtl="0" fontAlgn="base"/>
                      <a:r>
                        <a:rPr lang="es-ES" sz="1600">
                          <a:effectLst/>
                        </a:rPr>
                        <a:t>Criterio A.7: Popularidad </a:t>
                      </a:r>
                    </a:p>
                  </a:txBody>
                  <a:tcPr/>
                </a:tc>
                <a:tc>
                  <a:txBody>
                    <a:bodyPr/>
                    <a:lstStyle/>
                    <a:p>
                      <a:pPr rtl="0" fontAlgn="base"/>
                      <a:r>
                        <a:rPr lang="es-ES" sz="1600">
                          <a:effectLst/>
                        </a:rPr>
                        <a:t>Un gran número de empresas, organizaciones y proyectos utilizan Bugzilla. La propia página de Bugzilla enumera una lista de 137 empresas que ejecutan instalaciones públicas de Bugzilla. Adjunto enlace para verificación: </a:t>
                      </a:r>
                      <a:r>
                        <a:rPr lang="es-ES" sz="1600">
                          <a:effectLst/>
                          <a:hlinkClick r:id="rId3"/>
                        </a:rPr>
                        <a:t>https://www.bugzilla.org/installation-list/</a:t>
                      </a:r>
                      <a:r>
                        <a:rPr lang="es-ES" sz="1600">
                          <a:effectLst/>
                        </a:rPr>
                        <a:t> </a:t>
                      </a:r>
                    </a:p>
                  </a:txBody>
                  <a:tcPr/>
                </a:tc>
                <a:extLst>
                  <a:ext uri="{0D108BD9-81ED-4DB2-BD59-A6C34878D82A}">
                    <a16:rowId xmlns:a16="http://schemas.microsoft.com/office/drawing/2014/main" val="1996573188"/>
                  </a:ext>
                </a:extLst>
              </a:tr>
              <a:tr h="0">
                <a:tc>
                  <a:txBody>
                    <a:bodyPr/>
                    <a:lstStyle/>
                    <a:p>
                      <a:pPr rtl="0" fontAlgn="base"/>
                      <a:r>
                        <a:rPr lang="es-ES" sz="1600">
                          <a:effectLst/>
                        </a:rPr>
                        <a:t>Criterio A.8: Tiempo de instalación </a:t>
                      </a:r>
                    </a:p>
                  </a:txBody>
                  <a:tcPr/>
                </a:tc>
                <a:tc>
                  <a:txBody>
                    <a:bodyPr/>
                    <a:lstStyle/>
                    <a:p>
                      <a:pPr algn="just" rtl="0" fontAlgn="base"/>
                      <a:r>
                        <a:rPr lang="es-ES" sz="1600">
                          <a:effectLst/>
                        </a:rPr>
                        <a:t>18 minutos </a:t>
                      </a:r>
                    </a:p>
                  </a:txBody>
                  <a:tcPr/>
                </a:tc>
                <a:extLst>
                  <a:ext uri="{0D108BD9-81ED-4DB2-BD59-A6C34878D82A}">
                    <a16:rowId xmlns:a16="http://schemas.microsoft.com/office/drawing/2014/main" val="4289355928"/>
                  </a:ext>
                </a:extLst>
              </a:tr>
            </a:tbl>
          </a:graphicData>
        </a:graphic>
      </p:graphicFrame>
    </p:spTree>
    <p:extLst>
      <p:ext uri="{BB962C8B-B14F-4D97-AF65-F5344CB8AC3E}">
        <p14:creationId xmlns:p14="http://schemas.microsoft.com/office/powerpoint/2010/main" val="2067097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DA1BD8BC-36E0-46B0-8260-5443FA3A3E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a:t>23</a:t>
            </a:fld>
            <a:endParaRPr lang="es-ES"/>
          </a:p>
        </p:txBody>
      </p:sp>
      <p:sp>
        <p:nvSpPr>
          <p:cNvPr id="2" name="Título 1">
            <a:extLst>
              <a:ext uri="{FF2B5EF4-FFF2-40B4-BE49-F238E27FC236}">
                <a16:creationId xmlns:a16="http://schemas.microsoft.com/office/drawing/2014/main" id="{D7E56F9F-C9A8-46EE-8E69-017885F0C0C8}"/>
              </a:ext>
            </a:extLst>
          </p:cNvPr>
          <p:cNvSpPr>
            <a:spLocks noGrp="1"/>
          </p:cNvSpPr>
          <p:nvPr>
            <p:ph type="title" idx="4294967295"/>
          </p:nvPr>
        </p:nvSpPr>
        <p:spPr>
          <a:xfrm>
            <a:off x="0" y="392113"/>
            <a:ext cx="5492750" cy="766762"/>
          </a:xfrm>
        </p:spPr>
        <p:txBody>
          <a:bodyPr/>
          <a:lstStyle/>
          <a:p>
            <a:r>
              <a:rPr lang="es-ES"/>
              <a:t>Bugzilla</a:t>
            </a:r>
          </a:p>
        </p:txBody>
      </p:sp>
      <p:pic>
        <p:nvPicPr>
          <p:cNvPr id="8" name="Imagen 2" descr="Imagen que contiene imágenes prediseñadas&#10;&#10;Descripción generada con confianza alta">
            <a:extLst>
              <a:ext uri="{FF2B5EF4-FFF2-40B4-BE49-F238E27FC236}">
                <a16:creationId xmlns:a16="http://schemas.microsoft.com/office/drawing/2014/main" id="{E03DB51B-93F1-4D18-8EF3-D6798017BD18}"/>
              </a:ext>
            </a:extLst>
          </p:cNvPr>
          <p:cNvPicPr>
            <a:picLocks noChangeAspect="1"/>
          </p:cNvPicPr>
          <p:nvPr/>
        </p:nvPicPr>
        <p:blipFill rotWithShape="1">
          <a:blip r:embed="rId2"/>
          <a:srcRect l="10256" r="5769" b="-870"/>
          <a:stretch/>
        </p:blipFill>
        <p:spPr>
          <a:xfrm>
            <a:off x="7085054" y="394001"/>
            <a:ext cx="1992103" cy="881168"/>
          </a:xfrm>
          <a:prstGeom prst="rect">
            <a:avLst/>
          </a:prstGeom>
        </p:spPr>
      </p:pic>
      <p:graphicFrame>
        <p:nvGraphicFramePr>
          <p:cNvPr id="5" name="Tabla 4">
            <a:extLst>
              <a:ext uri="{FF2B5EF4-FFF2-40B4-BE49-F238E27FC236}">
                <a16:creationId xmlns:a16="http://schemas.microsoft.com/office/drawing/2014/main" id="{423D4A0F-0B00-48A8-B5C3-20A31E83800E}"/>
              </a:ext>
            </a:extLst>
          </p:cNvPr>
          <p:cNvGraphicFramePr>
            <a:graphicFrameLocks noGrp="1"/>
          </p:cNvGraphicFramePr>
          <p:nvPr>
            <p:extLst>
              <p:ext uri="{D42A27DB-BD31-4B8C-83A1-F6EECF244321}">
                <p14:modId xmlns:p14="http://schemas.microsoft.com/office/powerpoint/2010/main" val="4183453971"/>
              </p:ext>
            </p:extLst>
          </p:nvPr>
        </p:nvGraphicFramePr>
        <p:xfrm>
          <a:off x="397144" y="1569203"/>
          <a:ext cx="8481820" cy="2560320"/>
        </p:xfrm>
        <a:graphic>
          <a:graphicData uri="http://schemas.openxmlformats.org/drawingml/2006/table">
            <a:tbl>
              <a:tblPr firstRow="1" bandRow="1">
                <a:tableStyleId>{76177FD6-7AD1-4EE0-BA9A-3B9105BB7C1D}</a:tableStyleId>
              </a:tblPr>
              <a:tblGrid>
                <a:gridCol w="2891402">
                  <a:extLst>
                    <a:ext uri="{9D8B030D-6E8A-4147-A177-3AD203B41FA5}">
                      <a16:colId xmlns:a16="http://schemas.microsoft.com/office/drawing/2014/main" val="1646321266"/>
                    </a:ext>
                  </a:extLst>
                </a:gridCol>
                <a:gridCol w="5590418">
                  <a:extLst>
                    <a:ext uri="{9D8B030D-6E8A-4147-A177-3AD203B41FA5}">
                      <a16:colId xmlns:a16="http://schemas.microsoft.com/office/drawing/2014/main" val="3666694491"/>
                    </a:ext>
                  </a:extLst>
                </a:gridCol>
              </a:tblGrid>
              <a:tr h="0">
                <a:tc gridSpan="2">
                  <a:txBody>
                    <a:bodyPr/>
                    <a:lstStyle/>
                    <a:p>
                      <a:pPr lvl="0" algn="ctr">
                        <a:lnSpc>
                          <a:spcPct val="100000"/>
                        </a:lnSpc>
                        <a:spcBef>
                          <a:spcPts val="0"/>
                        </a:spcBef>
                        <a:spcAft>
                          <a:spcPts val="0"/>
                        </a:spcAft>
                        <a:buNone/>
                      </a:pPr>
                      <a:r>
                        <a:rPr lang="es-ES" sz="1600" b="1" i="0" u="none" strike="noStrike" noProof="0" dirty="0">
                          <a:effectLst/>
                          <a:latin typeface="Arial"/>
                        </a:rPr>
                        <a:t>Categoría B: Características del sistema</a:t>
                      </a:r>
                      <a:endParaRPr lang="es-ES" sz="1600" b="0" i="0" u="none" strike="noStrike" noProof="0" dirty="0">
                        <a:effectLst/>
                        <a:latin typeface="Arial"/>
                      </a:endParaRPr>
                    </a:p>
                  </a:txBody>
                  <a:tcPr>
                    <a:solidFill>
                      <a:schemeClr val="accent5">
                        <a:lumMod val="40000"/>
                        <a:lumOff val="60000"/>
                      </a:schemeClr>
                    </a:solidFill>
                  </a:tcPr>
                </a:tc>
                <a:tc hMerge="1">
                  <a:txBody>
                    <a:bodyPr/>
                    <a:lstStyle/>
                    <a:p>
                      <a:endParaRPr lang="es-ES"/>
                    </a:p>
                  </a:txBody>
                  <a:tcPr/>
                </a:tc>
                <a:extLst>
                  <a:ext uri="{0D108BD9-81ED-4DB2-BD59-A6C34878D82A}">
                    <a16:rowId xmlns:a16="http://schemas.microsoft.com/office/drawing/2014/main" val="748802133"/>
                  </a:ext>
                </a:extLst>
              </a:tr>
              <a:tr h="0">
                <a:tc>
                  <a:txBody>
                    <a:bodyPr/>
                    <a:lstStyle/>
                    <a:p>
                      <a:pPr rtl="0" fontAlgn="base"/>
                      <a:r>
                        <a:rPr lang="es-ES" sz="1600">
                          <a:effectLst/>
                        </a:rPr>
                        <a:t>Criterio B.1: Personalización </a:t>
                      </a:r>
                    </a:p>
                  </a:txBody>
                  <a:tcPr/>
                </a:tc>
                <a:tc>
                  <a:txBody>
                    <a:bodyPr/>
                    <a:lstStyle/>
                    <a:p>
                      <a:pPr rtl="0" fontAlgn="base"/>
                      <a:r>
                        <a:rPr lang="es-ES" sz="1600">
                          <a:effectLst/>
                        </a:rPr>
                        <a:t>Altamente personalizable ya que se puede personalizar el flujo de trabajo, el sistema de extensiones y los campos de la base de datos </a:t>
                      </a:r>
                    </a:p>
                  </a:txBody>
                  <a:tcPr/>
                </a:tc>
                <a:extLst>
                  <a:ext uri="{0D108BD9-81ED-4DB2-BD59-A6C34878D82A}">
                    <a16:rowId xmlns:a16="http://schemas.microsoft.com/office/drawing/2014/main" val="314688538"/>
                  </a:ext>
                </a:extLst>
              </a:tr>
              <a:tr h="0">
                <a:tc>
                  <a:txBody>
                    <a:bodyPr/>
                    <a:lstStyle/>
                    <a:p>
                      <a:pPr rtl="0" fontAlgn="base"/>
                      <a:r>
                        <a:rPr lang="es-ES" sz="1600">
                          <a:effectLst/>
                        </a:rPr>
                        <a:t>Criterio B.2: Calidad de los resultados </a:t>
                      </a:r>
                    </a:p>
                  </a:txBody>
                  <a:tcPr/>
                </a:tc>
                <a:tc>
                  <a:txBody>
                    <a:bodyPr/>
                    <a:lstStyle/>
                    <a:p>
                      <a:pPr rtl="0" fontAlgn="base"/>
                      <a:r>
                        <a:rPr lang="es-ES" sz="1600">
                          <a:effectLst/>
                        </a:rPr>
                        <a:t>Los datos son de gran calidad ya que una de sus funcionalidades es el aseguramiento de calidad (QA) </a:t>
                      </a:r>
                    </a:p>
                  </a:txBody>
                  <a:tcPr/>
                </a:tc>
                <a:extLst>
                  <a:ext uri="{0D108BD9-81ED-4DB2-BD59-A6C34878D82A}">
                    <a16:rowId xmlns:a16="http://schemas.microsoft.com/office/drawing/2014/main" val="2483581868"/>
                  </a:ext>
                </a:extLst>
              </a:tr>
              <a:tr h="0">
                <a:tc>
                  <a:txBody>
                    <a:bodyPr/>
                    <a:lstStyle/>
                    <a:p>
                      <a:pPr rtl="0" fontAlgn="base"/>
                      <a:r>
                        <a:rPr lang="es-ES" sz="1600">
                          <a:effectLst/>
                        </a:rPr>
                        <a:t>Criterio B.3: Sistemas Operativos Disponibles </a:t>
                      </a:r>
                    </a:p>
                  </a:txBody>
                  <a:tcPr/>
                </a:tc>
                <a:tc>
                  <a:txBody>
                    <a:bodyPr/>
                    <a:lstStyle/>
                    <a:p>
                      <a:pPr rtl="0" fontAlgn="base"/>
                      <a:r>
                        <a:rPr lang="es-ES" sz="1600" dirty="0">
                          <a:effectLst/>
                        </a:rPr>
                        <a:t>Puede instalarse en cualquier plataforma donde se pueda instalar Perl, incluidos Windows, Linux(recomendado) y Mac OS X.  </a:t>
                      </a:r>
                    </a:p>
                  </a:txBody>
                  <a:tcPr/>
                </a:tc>
                <a:extLst>
                  <a:ext uri="{0D108BD9-81ED-4DB2-BD59-A6C34878D82A}">
                    <a16:rowId xmlns:a16="http://schemas.microsoft.com/office/drawing/2014/main" val="1123606609"/>
                  </a:ext>
                </a:extLst>
              </a:tr>
            </a:tbl>
          </a:graphicData>
        </a:graphic>
      </p:graphicFrame>
    </p:spTree>
    <p:extLst>
      <p:ext uri="{BB962C8B-B14F-4D97-AF65-F5344CB8AC3E}">
        <p14:creationId xmlns:p14="http://schemas.microsoft.com/office/powerpoint/2010/main" val="137443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DA1BD8BC-36E0-46B0-8260-5443FA3A3E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a:t>24</a:t>
            </a:fld>
            <a:endParaRPr lang="es-ES"/>
          </a:p>
        </p:txBody>
      </p:sp>
      <p:sp>
        <p:nvSpPr>
          <p:cNvPr id="2" name="Título 1">
            <a:extLst>
              <a:ext uri="{FF2B5EF4-FFF2-40B4-BE49-F238E27FC236}">
                <a16:creationId xmlns:a16="http://schemas.microsoft.com/office/drawing/2014/main" id="{D7E56F9F-C9A8-46EE-8E69-017885F0C0C8}"/>
              </a:ext>
            </a:extLst>
          </p:cNvPr>
          <p:cNvSpPr>
            <a:spLocks noGrp="1"/>
          </p:cNvSpPr>
          <p:nvPr>
            <p:ph type="title" idx="4294967295"/>
          </p:nvPr>
        </p:nvSpPr>
        <p:spPr>
          <a:xfrm>
            <a:off x="0" y="392113"/>
            <a:ext cx="5492750" cy="766762"/>
          </a:xfrm>
        </p:spPr>
        <p:txBody>
          <a:bodyPr/>
          <a:lstStyle/>
          <a:p>
            <a:r>
              <a:rPr lang="es-ES"/>
              <a:t>Bugzilla</a:t>
            </a:r>
          </a:p>
        </p:txBody>
      </p:sp>
      <p:pic>
        <p:nvPicPr>
          <p:cNvPr id="8" name="Imagen 2" descr="Imagen que contiene imágenes prediseñadas&#10;&#10;Descripción generada con confianza alta">
            <a:extLst>
              <a:ext uri="{FF2B5EF4-FFF2-40B4-BE49-F238E27FC236}">
                <a16:creationId xmlns:a16="http://schemas.microsoft.com/office/drawing/2014/main" id="{E03DB51B-93F1-4D18-8EF3-D6798017BD18}"/>
              </a:ext>
            </a:extLst>
          </p:cNvPr>
          <p:cNvPicPr>
            <a:picLocks noChangeAspect="1"/>
          </p:cNvPicPr>
          <p:nvPr/>
        </p:nvPicPr>
        <p:blipFill rotWithShape="1">
          <a:blip r:embed="rId2"/>
          <a:srcRect l="10256" r="5769" b="-870"/>
          <a:stretch/>
        </p:blipFill>
        <p:spPr>
          <a:xfrm>
            <a:off x="7085054" y="394001"/>
            <a:ext cx="1992103" cy="881168"/>
          </a:xfrm>
          <a:prstGeom prst="rect">
            <a:avLst/>
          </a:prstGeom>
        </p:spPr>
      </p:pic>
      <p:graphicFrame>
        <p:nvGraphicFramePr>
          <p:cNvPr id="5" name="Tabla 4">
            <a:extLst>
              <a:ext uri="{FF2B5EF4-FFF2-40B4-BE49-F238E27FC236}">
                <a16:creationId xmlns:a16="http://schemas.microsoft.com/office/drawing/2014/main" id="{28EABBDB-694F-4CE1-83DC-CF64A8B7738C}"/>
              </a:ext>
            </a:extLst>
          </p:cNvPr>
          <p:cNvGraphicFramePr>
            <a:graphicFrameLocks noGrp="1"/>
          </p:cNvGraphicFramePr>
          <p:nvPr>
            <p:extLst>
              <p:ext uri="{D42A27DB-BD31-4B8C-83A1-F6EECF244321}">
                <p14:modId xmlns:p14="http://schemas.microsoft.com/office/powerpoint/2010/main" val="1195353714"/>
              </p:ext>
            </p:extLst>
          </p:nvPr>
        </p:nvGraphicFramePr>
        <p:xfrm>
          <a:off x="416516" y="1482025"/>
          <a:ext cx="8282229" cy="2993109"/>
        </p:xfrm>
        <a:graphic>
          <a:graphicData uri="http://schemas.openxmlformats.org/drawingml/2006/table">
            <a:tbl>
              <a:tblPr firstRow="1" bandRow="1">
                <a:tableStyleId>{76177FD6-7AD1-4EE0-BA9A-3B9105BB7C1D}</a:tableStyleId>
              </a:tblPr>
              <a:tblGrid>
                <a:gridCol w="2223038">
                  <a:extLst>
                    <a:ext uri="{9D8B030D-6E8A-4147-A177-3AD203B41FA5}">
                      <a16:colId xmlns:a16="http://schemas.microsoft.com/office/drawing/2014/main" val="1845527815"/>
                    </a:ext>
                  </a:extLst>
                </a:gridCol>
                <a:gridCol w="6059191">
                  <a:extLst>
                    <a:ext uri="{9D8B030D-6E8A-4147-A177-3AD203B41FA5}">
                      <a16:colId xmlns:a16="http://schemas.microsoft.com/office/drawing/2014/main" val="3283676608"/>
                    </a:ext>
                  </a:extLst>
                </a:gridCol>
              </a:tblGrid>
              <a:tr h="997703">
                <a:tc>
                  <a:txBody>
                    <a:bodyPr/>
                    <a:lstStyle/>
                    <a:p>
                      <a:pPr rtl="0" fontAlgn="base"/>
                      <a:r>
                        <a:rPr lang="es-ES" sz="1600">
                          <a:effectLst/>
                        </a:rPr>
                        <a:t>Criterio B.4: Tutorial ​</a:t>
                      </a:r>
                    </a:p>
                  </a:txBody>
                  <a:tcPr/>
                </a:tc>
                <a:tc>
                  <a:txBody>
                    <a:bodyPr/>
                    <a:lstStyle/>
                    <a:p>
                      <a:pPr rtl="0" fontAlgn="base"/>
                      <a:r>
                        <a:rPr lang="es-ES" sz="1600">
                          <a:effectLst/>
                        </a:rPr>
                        <a:t>No posee de un tutorial inicial, pero en internet hay diversos tutoriales de gran utilidad y fácilmente interpretables ​</a:t>
                      </a:r>
                    </a:p>
                  </a:txBody>
                  <a:tcPr/>
                </a:tc>
                <a:extLst>
                  <a:ext uri="{0D108BD9-81ED-4DB2-BD59-A6C34878D82A}">
                    <a16:rowId xmlns:a16="http://schemas.microsoft.com/office/drawing/2014/main" val="1096901750"/>
                  </a:ext>
                </a:extLst>
              </a:tr>
              <a:tr h="997703">
                <a:tc>
                  <a:txBody>
                    <a:bodyPr/>
                    <a:lstStyle/>
                    <a:p>
                      <a:pPr rtl="0" fontAlgn="base"/>
                      <a:r>
                        <a:rPr lang="es-ES" sz="1600">
                          <a:effectLst/>
                        </a:rPr>
                        <a:t>Criterio B.5: Recursos para desarrolladores ​</a:t>
                      </a:r>
                    </a:p>
                  </a:txBody>
                  <a:tcPr/>
                </a:tc>
                <a:tc>
                  <a:txBody>
                    <a:bodyPr/>
                    <a:lstStyle/>
                    <a:p>
                      <a:pPr rtl="0" fontAlgn="base"/>
                      <a:r>
                        <a:rPr lang="es-ES" sz="1600">
                          <a:effectLst/>
                        </a:rPr>
                        <a:t>developers @ bugzilla.org es un correo para discusión entre las personas que están ayudando con el desarrollo de Bugzilla ​</a:t>
                      </a:r>
                    </a:p>
                  </a:txBody>
                  <a:tcPr/>
                </a:tc>
                <a:extLst>
                  <a:ext uri="{0D108BD9-81ED-4DB2-BD59-A6C34878D82A}">
                    <a16:rowId xmlns:a16="http://schemas.microsoft.com/office/drawing/2014/main" val="1398081342"/>
                  </a:ext>
                </a:extLst>
              </a:tr>
              <a:tr h="997703">
                <a:tc>
                  <a:txBody>
                    <a:bodyPr/>
                    <a:lstStyle/>
                    <a:p>
                      <a:pPr rtl="0" fontAlgn="base"/>
                      <a:r>
                        <a:rPr lang="es-ES" sz="1600">
                          <a:effectLst/>
                        </a:rPr>
                        <a:t>Criterio B.6: Seguridad ​</a:t>
                      </a:r>
                    </a:p>
                  </a:txBody>
                  <a:tcPr/>
                </a:tc>
                <a:tc>
                  <a:txBody>
                    <a:bodyPr/>
                    <a:lstStyle/>
                    <a:p>
                      <a:pPr rtl="0" fontAlgn="base"/>
                      <a:r>
                        <a:rPr lang="es-ES" sz="1600">
                          <a:effectLst/>
                        </a:rPr>
                        <a:t>se ejecuta en el modo "taint" de Perl para evitar la inyección de SQL y tiene un sistema muy cuidadoso para evitar el Cross-Site Scripting. ​</a:t>
                      </a:r>
                    </a:p>
                  </a:txBody>
                  <a:tcPr/>
                </a:tc>
                <a:extLst>
                  <a:ext uri="{0D108BD9-81ED-4DB2-BD59-A6C34878D82A}">
                    <a16:rowId xmlns:a16="http://schemas.microsoft.com/office/drawing/2014/main" val="1807474052"/>
                  </a:ext>
                </a:extLst>
              </a:tr>
            </a:tbl>
          </a:graphicData>
        </a:graphic>
      </p:graphicFrame>
    </p:spTree>
    <p:extLst>
      <p:ext uri="{BB962C8B-B14F-4D97-AF65-F5344CB8AC3E}">
        <p14:creationId xmlns:p14="http://schemas.microsoft.com/office/powerpoint/2010/main" val="2559759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DA1BD8BC-36E0-46B0-8260-5443FA3A3E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a:t>25</a:t>
            </a:fld>
            <a:endParaRPr lang="es-ES"/>
          </a:p>
        </p:txBody>
      </p:sp>
      <p:sp>
        <p:nvSpPr>
          <p:cNvPr id="2" name="Título 1">
            <a:extLst>
              <a:ext uri="{FF2B5EF4-FFF2-40B4-BE49-F238E27FC236}">
                <a16:creationId xmlns:a16="http://schemas.microsoft.com/office/drawing/2014/main" id="{D7E56F9F-C9A8-46EE-8E69-017885F0C0C8}"/>
              </a:ext>
            </a:extLst>
          </p:cNvPr>
          <p:cNvSpPr>
            <a:spLocks noGrp="1"/>
          </p:cNvSpPr>
          <p:nvPr>
            <p:ph type="title" idx="4294967295"/>
          </p:nvPr>
        </p:nvSpPr>
        <p:spPr>
          <a:xfrm>
            <a:off x="0" y="392113"/>
            <a:ext cx="5492750" cy="766762"/>
          </a:xfrm>
        </p:spPr>
        <p:txBody>
          <a:bodyPr/>
          <a:lstStyle/>
          <a:p>
            <a:r>
              <a:rPr lang="es-ES"/>
              <a:t>Bugzilla</a:t>
            </a:r>
          </a:p>
        </p:txBody>
      </p:sp>
      <p:pic>
        <p:nvPicPr>
          <p:cNvPr id="8" name="Imagen 2" descr="Imagen que contiene imágenes prediseñadas&#10;&#10;Descripción generada con confianza alta">
            <a:extLst>
              <a:ext uri="{FF2B5EF4-FFF2-40B4-BE49-F238E27FC236}">
                <a16:creationId xmlns:a16="http://schemas.microsoft.com/office/drawing/2014/main" id="{E03DB51B-93F1-4D18-8EF3-D6798017BD18}"/>
              </a:ext>
            </a:extLst>
          </p:cNvPr>
          <p:cNvPicPr>
            <a:picLocks noChangeAspect="1"/>
          </p:cNvPicPr>
          <p:nvPr/>
        </p:nvPicPr>
        <p:blipFill rotWithShape="1">
          <a:blip r:embed="rId2"/>
          <a:srcRect l="10256" r="5769" b="-870"/>
          <a:stretch/>
        </p:blipFill>
        <p:spPr>
          <a:xfrm>
            <a:off x="7085054" y="54976"/>
            <a:ext cx="1992103" cy="881168"/>
          </a:xfrm>
          <a:prstGeom prst="rect">
            <a:avLst/>
          </a:prstGeom>
        </p:spPr>
      </p:pic>
      <p:graphicFrame>
        <p:nvGraphicFramePr>
          <p:cNvPr id="5" name="Tabla 4">
            <a:extLst>
              <a:ext uri="{FF2B5EF4-FFF2-40B4-BE49-F238E27FC236}">
                <a16:creationId xmlns:a16="http://schemas.microsoft.com/office/drawing/2014/main" id="{C04051DE-24E1-4874-8949-B365B1A4A9CC}"/>
              </a:ext>
            </a:extLst>
          </p:cNvPr>
          <p:cNvGraphicFramePr>
            <a:graphicFrameLocks noGrp="1"/>
          </p:cNvGraphicFramePr>
          <p:nvPr>
            <p:extLst>
              <p:ext uri="{D42A27DB-BD31-4B8C-83A1-F6EECF244321}">
                <p14:modId xmlns:p14="http://schemas.microsoft.com/office/powerpoint/2010/main" val="538940303"/>
              </p:ext>
            </p:extLst>
          </p:nvPr>
        </p:nvGraphicFramePr>
        <p:xfrm>
          <a:off x="377771" y="871778"/>
          <a:ext cx="8570301" cy="3566160"/>
        </p:xfrm>
        <a:graphic>
          <a:graphicData uri="http://schemas.openxmlformats.org/drawingml/2006/table">
            <a:tbl>
              <a:tblPr firstRow="1" bandRow="1">
                <a:tableStyleId>{76177FD6-7AD1-4EE0-BA9A-3B9105BB7C1D}</a:tableStyleId>
              </a:tblPr>
              <a:tblGrid>
                <a:gridCol w="3007639">
                  <a:extLst>
                    <a:ext uri="{9D8B030D-6E8A-4147-A177-3AD203B41FA5}">
                      <a16:colId xmlns:a16="http://schemas.microsoft.com/office/drawing/2014/main" val="3059365045"/>
                    </a:ext>
                  </a:extLst>
                </a:gridCol>
                <a:gridCol w="5562662">
                  <a:extLst>
                    <a:ext uri="{9D8B030D-6E8A-4147-A177-3AD203B41FA5}">
                      <a16:colId xmlns:a16="http://schemas.microsoft.com/office/drawing/2014/main" val="2198748267"/>
                    </a:ext>
                  </a:extLst>
                </a:gridCol>
              </a:tblGrid>
              <a:tr h="0">
                <a:tc gridSpan="2">
                  <a:txBody>
                    <a:bodyPr/>
                    <a:lstStyle/>
                    <a:p>
                      <a:pPr lvl="0" algn="ctr">
                        <a:lnSpc>
                          <a:spcPct val="100000"/>
                        </a:lnSpc>
                        <a:spcBef>
                          <a:spcPts val="0"/>
                        </a:spcBef>
                        <a:spcAft>
                          <a:spcPts val="0"/>
                        </a:spcAft>
                        <a:buNone/>
                      </a:pPr>
                      <a:r>
                        <a:rPr lang="es-ES" sz="1600" b="1" i="0" u="none" strike="noStrike" noProof="0" dirty="0">
                          <a:effectLst/>
                          <a:latin typeface="Arial"/>
                        </a:rPr>
                        <a:t>Categoría C: Funcionalidad</a:t>
                      </a:r>
                      <a:endParaRPr lang="es-ES" sz="1600" b="0" i="0" u="none" strike="noStrike" noProof="0" dirty="0">
                        <a:effectLst/>
                        <a:latin typeface="Arial"/>
                      </a:endParaRPr>
                    </a:p>
                  </a:txBody>
                  <a:tcPr>
                    <a:solidFill>
                      <a:schemeClr val="accent5">
                        <a:lumMod val="40000"/>
                        <a:lumOff val="60000"/>
                      </a:schemeClr>
                    </a:solidFill>
                  </a:tcPr>
                </a:tc>
                <a:tc hMerge="1">
                  <a:txBody>
                    <a:bodyPr/>
                    <a:lstStyle/>
                    <a:p>
                      <a:endParaRPr lang="es-ES"/>
                    </a:p>
                  </a:txBody>
                  <a:tcPr/>
                </a:tc>
                <a:extLst>
                  <a:ext uri="{0D108BD9-81ED-4DB2-BD59-A6C34878D82A}">
                    <a16:rowId xmlns:a16="http://schemas.microsoft.com/office/drawing/2014/main" val="618230718"/>
                  </a:ext>
                </a:extLst>
              </a:tr>
              <a:tr h="0">
                <a:tc>
                  <a:txBody>
                    <a:bodyPr/>
                    <a:lstStyle/>
                    <a:p>
                      <a:pPr rtl="0" fontAlgn="base"/>
                      <a:r>
                        <a:rPr lang="es-ES" sz="1600">
                          <a:effectLst/>
                        </a:rPr>
                        <a:t>Criterio C.1: Integración </a:t>
                      </a:r>
                    </a:p>
                  </a:txBody>
                  <a:tcPr/>
                </a:tc>
                <a:tc>
                  <a:txBody>
                    <a:bodyPr/>
                    <a:lstStyle/>
                    <a:p>
                      <a:pPr rtl="0" fontAlgn="base"/>
                      <a:r>
                        <a:rPr lang="es-ES" sz="1600">
                          <a:effectLst/>
                        </a:rPr>
                        <a:t>Bugzilla puede integrarse con cualquier extensión(add-ons), utilidades y otras aplicaciones. Bugzilla también proporciona un enlace con una lista de algunas aplicaciones con las que se puede integrar. </a:t>
                      </a:r>
                    </a:p>
                  </a:txBody>
                  <a:tcPr/>
                </a:tc>
                <a:extLst>
                  <a:ext uri="{0D108BD9-81ED-4DB2-BD59-A6C34878D82A}">
                    <a16:rowId xmlns:a16="http://schemas.microsoft.com/office/drawing/2014/main" val="3996252892"/>
                  </a:ext>
                </a:extLst>
              </a:tr>
              <a:tr h="0">
                <a:tc>
                  <a:txBody>
                    <a:bodyPr/>
                    <a:lstStyle/>
                    <a:p>
                      <a:pPr rtl="0" fontAlgn="base"/>
                      <a:r>
                        <a:rPr lang="es-ES" sz="1600">
                          <a:effectLst/>
                        </a:rPr>
                        <a:t>Criterio C.2: Servidor HTTP </a:t>
                      </a:r>
                    </a:p>
                  </a:txBody>
                  <a:tcPr/>
                </a:tc>
                <a:tc>
                  <a:txBody>
                    <a:bodyPr/>
                    <a:lstStyle/>
                    <a:p>
                      <a:pPr algn="just" rtl="0" fontAlgn="base"/>
                      <a:r>
                        <a:rPr lang="es-ES" sz="1600">
                          <a:effectLst/>
                        </a:rPr>
                        <a:t>Apache (Recomendado) </a:t>
                      </a:r>
                    </a:p>
                  </a:txBody>
                  <a:tcPr/>
                </a:tc>
                <a:extLst>
                  <a:ext uri="{0D108BD9-81ED-4DB2-BD59-A6C34878D82A}">
                    <a16:rowId xmlns:a16="http://schemas.microsoft.com/office/drawing/2014/main" val="3852017426"/>
                  </a:ext>
                </a:extLst>
              </a:tr>
              <a:tr h="0">
                <a:tc>
                  <a:txBody>
                    <a:bodyPr/>
                    <a:lstStyle/>
                    <a:p>
                      <a:pPr rtl="0" fontAlgn="base"/>
                      <a:r>
                        <a:rPr lang="es-ES" sz="1600">
                          <a:effectLst/>
                        </a:rPr>
                        <a:t>Criterio C.3: Base de datos </a:t>
                      </a:r>
                    </a:p>
                  </a:txBody>
                  <a:tcPr/>
                </a:tc>
                <a:tc>
                  <a:txBody>
                    <a:bodyPr/>
                    <a:lstStyle/>
                    <a:p>
                      <a:pPr algn="just" rtl="0" fontAlgn="base"/>
                      <a:r>
                        <a:rPr lang="es-ES" sz="1600">
                          <a:effectLst/>
                        </a:rPr>
                        <a:t>MySql (Recomendado) </a:t>
                      </a:r>
                    </a:p>
                  </a:txBody>
                  <a:tcPr/>
                </a:tc>
                <a:extLst>
                  <a:ext uri="{0D108BD9-81ED-4DB2-BD59-A6C34878D82A}">
                    <a16:rowId xmlns:a16="http://schemas.microsoft.com/office/drawing/2014/main" val="2867491715"/>
                  </a:ext>
                </a:extLst>
              </a:tr>
              <a:tr h="0">
                <a:tc>
                  <a:txBody>
                    <a:bodyPr/>
                    <a:lstStyle/>
                    <a:p>
                      <a:pPr rtl="0" fontAlgn="base"/>
                      <a:r>
                        <a:rPr lang="es-ES" sz="1600">
                          <a:effectLst/>
                        </a:rPr>
                        <a:t>Criterio C.4: Facilidad de informes </a:t>
                      </a:r>
                    </a:p>
                  </a:txBody>
                  <a:tcPr/>
                </a:tc>
                <a:tc>
                  <a:txBody>
                    <a:bodyPr/>
                    <a:lstStyle/>
                    <a:p>
                      <a:pPr rtl="0" fontAlgn="base"/>
                      <a:r>
                        <a:rPr lang="es-ES" sz="1600">
                          <a:effectLst/>
                        </a:rPr>
                        <a:t>Bugzilla es muy antipático con los informes. </a:t>
                      </a:r>
                    </a:p>
                  </a:txBody>
                  <a:tcPr/>
                </a:tc>
                <a:extLst>
                  <a:ext uri="{0D108BD9-81ED-4DB2-BD59-A6C34878D82A}">
                    <a16:rowId xmlns:a16="http://schemas.microsoft.com/office/drawing/2014/main" val="3843892615"/>
                  </a:ext>
                </a:extLst>
              </a:tr>
              <a:tr h="0">
                <a:tc>
                  <a:txBody>
                    <a:bodyPr/>
                    <a:lstStyle/>
                    <a:p>
                      <a:pPr rtl="0" fontAlgn="base"/>
                      <a:r>
                        <a:rPr lang="es-ES" sz="1600">
                          <a:effectLst/>
                        </a:rPr>
                        <a:t>Criterio C.5: Exportar informes </a:t>
                      </a:r>
                    </a:p>
                  </a:txBody>
                  <a:tcPr/>
                </a:tc>
                <a:tc>
                  <a:txBody>
                    <a:bodyPr/>
                    <a:lstStyle/>
                    <a:p>
                      <a:pPr algn="just" rtl="0" fontAlgn="base"/>
                      <a:r>
                        <a:rPr lang="es-ES" sz="1600">
                          <a:effectLst/>
                        </a:rPr>
                        <a:t>Exporta informes en formato excel. </a:t>
                      </a:r>
                    </a:p>
                  </a:txBody>
                  <a:tcPr/>
                </a:tc>
                <a:extLst>
                  <a:ext uri="{0D108BD9-81ED-4DB2-BD59-A6C34878D82A}">
                    <a16:rowId xmlns:a16="http://schemas.microsoft.com/office/drawing/2014/main" val="1001747824"/>
                  </a:ext>
                </a:extLst>
              </a:tr>
              <a:tr h="0">
                <a:tc>
                  <a:txBody>
                    <a:bodyPr/>
                    <a:lstStyle/>
                    <a:p>
                      <a:pPr rtl="0" fontAlgn="base"/>
                      <a:r>
                        <a:rPr lang="es-ES" sz="1600" dirty="0">
                          <a:effectLst/>
                        </a:rPr>
                        <a:t>Criterio C.6: Multiusuario </a:t>
                      </a:r>
                    </a:p>
                  </a:txBody>
                  <a:tcPr/>
                </a:tc>
                <a:tc>
                  <a:txBody>
                    <a:bodyPr/>
                    <a:lstStyle/>
                    <a:p>
                      <a:pPr algn="just" rtl="0" fontAlgn="base"/>
                      <a:r>
                        <a:rPr lang="es-ES" sz="1600" dirty="0">
                          <a:effectLst/>
                        </a:rPr>
                        <a:t>SÍ. Una tarea de Bugzilla siempre tendrá asignado un usuario. </a:t>
                      </a:r>
                    </a:p>
                  </a:txBody>
                  <a:tcPr/>
                </a:tc>
                <a:extLst>
                  <a:ext uri="{0D108BD9-81ED-4DB2-BD59-A6C34878D82A}">
                    <a16:rowId xmlns:a16="http://schemas.microsoft.com/office/drawing/2014/main" val="1872373497"/>
                  </a:ext>
                </a:extLst>
              </a:tr>
            </a:tbl>
          </a:graphicData>
        </a:graphic>
      </p:graphicFrame>
    </p:spTree>
    <p:extLst>
      <p:ext uri="{BB962C8B-B14F-4D97-AF65-F5344CB8AC3E}">
        <p14:creationId xmlns:p14="http://schemas.microsoft.com/office/powerpoint/2010/main" val="2129385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0E166C-4099-4DE9-93F1-767D187B0D54}"/>
              </a:ext>
            </a:extLst>
          </p:cNvPr>
          <p:cNvSpPr>
            <a:spLocks noGrp="1"/>
          </p:cNvSpPr>
          <p:nvPr>
            <p:ph type="title"/>
          </p:nvPr>
        </p:nvSpPr>
        <p:spPr/>
        <p:txBody>
          <a:bodyPr/>
          <a:lstStyle/>
          <a:p>
            <a:r>
              <a:rPr lang="es-ES"/>
              <a:t>Mantis Bug </a:t>
            </a:r>
            <a:r>
              <a:rPr lang="es-ES" err="1"/>
              <a:t>Tracker</a:t>
            </a:r>
          </a:p>
        </p:txBody>
      </p:sp>
      <p:sp>
        <p:nvSpPr>
          <p:cNvPr id="4" name="Marcador de número de diapositiva 3">
            <a:extLst>
              <a:ext uri="{FF2B5EF4-FFF2-40B4-BE49-F238E27FC236}">
                <a16:creationId xmlns:a16="http://schemas.microsoft.com/office/drawing/2014/main" id="{C348A54F-9121-4240-8DAC-31DE0D5707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a:t>26</a:t>
            </a:fld>
            <a:endParaRPr lang="es-ES"/>
          </a:p>
        </p:txBody>
      </p:sp>
      <p:pic>
        <p:nvPicPr>
          <p:cNvPr id="3" name="Imagen 8">
            <a:extLst>
              <a:ext uri="{FF2B5EF4-FFF2-40B4-BE49-F238E27FC236}">
                <a16:creationId xmlns:a16="http://schemas.microsoft.com/office/drawing/2014/main" id="{D50B26EF-2903-468B-B05E-6D47F3FF3F49}"/>
              </a:ext>
            </a:extLst>
          </p:cNvPr>
          <p:cNvPicPr>
            <a:picLocks noChangeAspect="1"/>
          </p:cNvPicPr>
          <p:nvPr/>
        </p:nvPicPr>
        <p:blipFill rotWithShape="1">
          <a:blip r:embed="rId2"/>
          <a:srcRect l="7492" r="-326" b="-840"/>
          <a:stretch/>
        </p:blipFill>
        <p:spPr>
          <a:xfrm>
            <a:off x="7058026" y="423964"/>
            <a:ext cx="2001911" cy="804070"/>
          </a:xfrm>
          <a:prstGeom prst="rect">
            <a:avLst/>
          </a:prstGeom>
        </p:spPr>
      </p:pic>
      <p:graphicFrame>
        <p:nvGraphicFramePr>
          <p:cNvPr id="9" name="Tabla 8">
            <a:extLst>
              <a:ext uri="{FF2B5EF4-FFF2-40B4-BE49-F238E27FC236}">
                <a16:creationId xmlns:a16="http://schemas.microsoft.com/office/drawing/2014/main" id="{7111C43A-1666-468C-AB60-5E4DB32A612A}"/>
              </a:ext>
            </a:extLst>
          </p:cNvPr>
          <p:cNvGraphicFramePr>
            <a:graphicFrameLocks noGrp="1"/>
          </p:cNvGraphicFramePr>
          <p:nvPr>
            <p:extLst>
              <p:ext uri="{D42A27DB-BD31-4B8C-83A1-F6EECF244321}">
                <p14:modId xmlns:p14="http://schemas.microsoft.com/office/powerpoint/2010/main" val="1461213154"/>
              </p:ext>
            </p:extLst>
          </p:nvPr>
        </p:nvGraphicFramePr>
        <p:xfrm>
          <a:off x="290593" y="1520771"/>
          <a:ext cx="8377287" cy="3291840"/>
        </p:xfrm>
        <a:graphic>
          <a:graphicData uri="http://schemas.openxmlformats.org/drawingml/2006/table">
            <a:tbl>
              <a:tblPr firstRow="1" bandRow="1">
                <a:tableStyleId>{76177FD6-7AD1-4EE0-BA9A-3B9105BB7C1D}</a:tableStyleId>
              </a:tblPr>
              <a:tblGrid>
                <a:gridCol w="2565187">
                  <a:extLst>
                    <a:ext uri="{9D8B030D-6E8A-4147-A177-3AD203B41FA5}">
                      <a16:colId xmlns:a16="http://schemas.microsoft.com/office/drawing/2014/main" val="886691817"/>
                    </a:ext>
                  </a:extLst>
                </a:gridCol>
                <a:gridCol w="5812100">
                  <a:extLst>
                    <a:ext uri="{9D8B030D-6E8A-4147-A177-3AD203B41FA5}">
                      <a16:colId xmlns:a16="http://schemas.microsoft.com/office/drawing/2014/main" val="2670552213"/>
                    </a:ext>
                  </a:extLst>
                </a:gridCol>
              </a:tblGrid>
              <a:tr h="255252">
                <a:tc gridSpan="2">
                  <a:txBody>
                    <a:bodyPr/>
                    <a:lstStyle/>
                    <a:p>
                      <a:pPr lvl="0" algn="ctr">
                        <a:buNone/>
                      </a:pPr>
                      <a:r>
                        <a:rPr lang="es-ES" sz="1600" b="1" i="0" u="none" strike="noStrike" noProof="0">
                          <a:effectLst/>
                          <a:latin typeface="Arial"/>
                        </a:rPr>
                        <a:t>Categoría A: Características generales</a:t>
                      </a:r>
                    </a:p>
                  </a:txBody>
                  <a:tcPr>
                    <a:solidFill>
                      <a:schemeClr val="accent3">
                        <a:lumMod val="40000"/>
                        <a:lumOff val="60000"/>
                      </a:schemeClr>
                    </a:solidFill>
                  </a:tcPr>
                </a:tc>
                <a:tc hMerge="1">
                  <a:txBody>
                    <a:bodyPr/>
                    <a:lstStyle/>
                    <a:p>
                      <a:endParaRPr lang="es-ES"/>
                    </a:p>
                  </a:txBody>
                  <a:tcPr/>
                </a:tc>
                <a:extLst>
                  <a:ext uri="{0D108BD9-81ED-4DB2-BD59-A6C34878D82A}">
                    <a16:rowId xmlns:a16="http://schemas.microsoft.com/office/drawing/2014/main" val="3361949686"/>
                  </a:ext>
                </a:extLst>
              </a:tr>
              <a:tr h="432819">
                <a:tc>
                  <a:txBody>
                    <a:bodyPr/>
                    <a:lstStyle/>
                    <a:p>
                      <a:pPr rtl="0" fontAlgn="base"/>
                      <a:r>
                        <a:rPr lang="es-ES" sz="1600">
                          <a:effectLst/>
                        </a:rPr>
                        <a:t>Criterio A.1: Coste de la herramienta  </a:t>
                      </a:r>
                    </a:p>
                  </a:txBody>
                  <a:tcPr/>
                </a:tc>
                <a:tc>
                  <a:txBody>
                    <a:bodyPr/>
                    <a:lstStyle/>
                    <a:p>
                      <a:pPr rtl="0" fontAlgn="base"/>
                      <a:r>
                        <a:rPr lang="es-ES" sz="1600">
                          <a:effectLst/>
                        </a:rPr>
                        <a:t>La descarga de esta herramienta se realiza de una forma gratuita. </a:t>
                      </a:r>
                    </a:p>
                  </a:txBody>
                  <a:tcPr/>
                </a:tc>
                <a:extLst>
                  <a:ext uri="{0D108BD9-81ED-4DB2-BD59-A6C34878D82A}">
                    <a16:rowId xmlns:a16="http://schemas.microsoft.com/office/drawing/2014/main" val="150794884"/>
                  </a:ext>
                </a:extLst>
              </a:tr>
              <a:tr h="1187478">
                <a:tc>
                  <a:txBody>
                    <a:bodyPr/>
                    <a:lstStyle/>
                    <a:p>
                      <a:pPr rtl="0" fontAlgn="base"/>
                      <a:r>
                        <a:rPr lang="es-ES" sz="1600">
                          <a:effectLst/>
                        </a:rPr>
                        <a:t>Criterio A.2: Idiomas </a:t>
                      </a:r>
                    </a:p>
                  </a:txBody>
                  <a:tcPr/>
                </a:tc>
                <a:tc>
                  <a:txBody>
                    <a:bodyPr/>
                    <a:lstStyle/>
                    <a:p>
                      <a:pPr rtl="0" fontAlgn="base"/>
                      <a:r>
                        <a:rPr lang="es-ES" sz="1600">
                          <a:effectLst/>
                        </a:rPr>
                        <a:t>Multilenguaje, el software está disponible en un total de 50 idiomas como se puede observar en la propia documentación de la herramienta (</a:t>
                      </a:r>
                      <a:r>
                        <a:rPr lang="es-ES" sz="1600">
                          <a:effectLst/>
                          <a:hlinkClick r:id="rId3"/>
                        </a:rPr>
                        <a:t>https://github.com/mantisbt/mantisbt/tree/master/lang</a:t>
                      </a:r>
                      <a:r>
                        <a:rPr lang="es-ES" sz="1600">
                          <a:effectLst/>
                        </a:rPr>
                        <a:t>). Entre ellos está el castellano, inglés, italiano, japonés, chino... </a:t>
                      </a:r>
                    </a:p>
                  </a:txBody>
                  <a:tcPr/>
                </a:tc>
                <a:extLst>
                  <a:ext uri="{0D108BD9-81ED-4DB2-BD59-A6C34878D82A}">
                    <a16:rowId xmlns:a16="http://schemas.microsoft.com/office/drawing/2014/main" val="1330566278"/>
                  </a:ext>
                </a:extLst>
              </a:tr>
              <a:tr h="810149">
                <a:tc>
                  <a:txBody>
                    <a:bodyPr/>
                    <a:lstStyle/>
                    <a:p>
                      <a:pPr rtl="0" fontAlgn="base"/>
                      <a:r>
                        <a:rPr lang="es-ES" sz="1600">
                          <a:effectLst/>
                        </a:rPr>
                        <a:t>Criterio A.3: Usabilidad </a:t>
                      </a:r>
                    </a:p>
                  </a:txBody>
                  <a:tcPr/>
                </a:tc>
                <a:tc>
                  <a:txBody>
                    <a:bodyPr/>
                    <a:lstStyle/>
                    <a:p>
                      <a:pPr rtl="0" fontAlgn="base"/>
                      <a:r>
                        <a:rPr lang="es-ES" sz="1600">
                          <a:effectLst/>
                        </a:rPr>
                        <a:t>Posee un diseño sencillo de interfaz y fácil de usar, la herramienta se puede integrar en cualquier opción del navegador lo que te proporciona accesibilidad. </a:t>
                      </a:r>
                    </a:p>
                  </a:txBody>
                  <a:tcPr/>
                </a:tc>
                <a:extLst>
                  <a:ext uri="{0D108BD9-81ED-4DB2-BD59-A6C34878D82A}">
                    <a16:rowId xmlns:a16="http://schemas.microsoft.com/office/drawing/2014/main" val="1565269047"/>
                  </a:ext>
                </a:extLst>
              </a:tr>
            </a:tbl>
          </a:graphicData>
        </a:graphic>
      </p:graphicFrame>
    </p:spTree>
    <p:extLst>
      <p:ext uri="{BB962C8B-B14F-4D97-AF65-F5344CB8AC3E}">
        <p14:creationId xmlns:p14="http://schemas.microsoft.com/office/powerpoint/2010/main" val="1357664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C729CDF2-FB0F-4F57-8522-F829F79AC8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a:t>27</a:t>
            </a:fld>
            <a:endParaRPr lang="es-ES"/>
          </a:p>
        </p:txBody>
      </p:sp>
      <p:pic>
        <p:nvPicPr>
          <p:cNvPr id="2" name="Imagen 8">
            <a:extLst>
              <a:ext uri="{FF2B5EF4-FFF2-40B4-BE49-F238E27FC236}">
                <a16:creationId xmlns:a16="http://schemas.microsoft.com/office/drawing/2014/main" id="{E12CE647-BFDF-421F-94B1-047C51D94E5E}"/>
              </a:ext>
            </a:extLst>
          </p:cNvPr>
          <p:cNvPicPr>
            <a:picLocks noChangeAspect="1"/>
          </p:cNvPicPr>
          <p:nvPr/>
        </p:nvPicPr>
        <p:blipFill rotWithShape="1">
          <a:blip r:embed="rId2"/>
          <a:srcRect l="7492" r="-326" b="-840"/>
          <a:stretch/>
        </p:blipFill>
        <p:spPr>
          <a:xfrm>
            <a:off x="7058026" y="94625"/>
            <a:ext cx="2001911" cy="804070"/>
          </a:xfrm>
          <a:prstGeom prst="rect">
            <a:avLst/>
          </a:prstGeom>
        </p:spPr>
      </p:pic>
      <p:graphicFrame>
        <p:nvGraphicFramePr>
          <p:cNvPr id="6" name="Tabla 5">
            <a:extLst>
              <a:ext uri="{FF2B5EF4-FFF2-40B4-BE49-F238E27FC236}">
                <a16:creationId xmlns:a16="http://schemas.microsoft.com/office/drawing/2014/main" id="{ED827A15-9E85-496B-BB63-34CD2FAFC8AF}"/>
              </a:ext>
            </a:extLst>
          </p:cNvPr>
          <p:cNvGraphicFramePr>
            <a:graphicFrameLocks noGrp="1"/>
          </p:cNvGraphicFramePr>
          <p:nvPr>
            <p:extLst>
              <p:ext uri="{D42A27DB-BD31-4B8C-83A1-F6EECF244321}">
                <p14:modId xmlns:p14="http://schemas.microsoft.com/office/powerpoint/2010/main" val="1706951770"/>
              </p:ext>
            </p:extLst>
          </p:nvPr>
        </p:nvGraphicFramePr>
        <p:xfrm>
          <a:off x="309966" y="1133314"/>
          <a:ext cx="8520323" cy="3261360"/>
        </p:xfrm>
        <a:graphic>
          <a:graphicData uri="http://schemas.openxmlformats.org/drawingml/2006/table">
            <a:tbl>
              <a:tblPr firstRow="1" bandRow="1">
                <a:tableStyleId>{76177FD6-7AD1-4EE0-BA9A-3B9105BB7C1D}</a:tableStyleId>
              </a:tblPr>
              <a:tblGrid>
                <a:gridCol w="2714920">
                  <a:extLst>
                    <a:ext uri="{9D8B030D-6E8A-4147-A177-3AD203B41FA5}">
                      <a16:colId xmlns:a16="http://schemas.microsoft.com/office/drawing/2014/main" val="3578819145"/>
                    </a:ext>
                  </a:extLst>
                </a:gridCol>
                <a:gridCol w="5805403">
                  <a:extLst>
                    <a:ext uri="{9D8B030D-6E8A-4147-A177-3AD203B41FA5}">
                      <a16:colId xmlns:a16="http://schemas.microsoft.com/office/drawing/2014/main" val="2195600838"/>
                    </a:ext>
                  </a:extLst>
                </a:gridCol>
              </a:tblGrid>
              <a:tr h="2271073">
                <a:tc>
                  <a:txBody>
                    <a:bodyPr/>
                    <a:lstStyle/>
                    <a:p>
                      <a:pPr algn="just" rtl="0" fontAlgn="base"/>
                      <a:r>
                        <a:rPr lang="es-ES" sz="1600">
                          <a:effectLst/>
                        </a:rPr>
                        <a:t>Criterio A.4: Soporte ​</a:t>
                      </a:r>
                    </a:p>
                  </a:txBody>
                  <a:tcPr/>
                </a:tc>
                <a:tc>
                  <a:txBody>
                    <a:bodyPr/>
                    <a:lstStyle/>
                    <a:p>
                      <a:pPr rtl="0" fontAlgn="base"/>
                      <a:r>
                        <a:rPr lang="es-ES" sz="1600">
                          <a:effectLst/>
                        </a:rPr>
                        <a:t>La propia herramienta ofrece servicios de soporte como pueden ser de instalación, consultoría y personalización. En la propia página existe una opción de soporte en la que incluye un apartado de foros donde la gente puede comentar y realizar preguntas sobre la herramienta. Dentro de soporte, también existe un apartado destacable como es ‘Wiki’ que te aporta información sobre la herramienta. Por último, comentar que desde soporte nos es posible acceder a la documentación de la herramienta. También indicar que el soporte que tienen disponible es: Correo electrónico, formación y entradas. Esta herramienta se puede instalar tanto en Linux, Windows o Mac OS. También posee interfaz web. ​</a:t>
                      </a:r>
                    </a:p>
                  </a:txBody>
                  <a:tcPr/>
                </a:tc>
                <a:extLst>
                  <a:ext uri="{0D108BD9-81ED-4DB2-BD59-A6C34878D82A}">
                    <a16:rowId xmlns:a16="http://schemas.microsoft.com/office/drawing/2014/main" val="1121766489"/>
                  </a:ext>
                </a:extLst>
              </a:tr>
            </a:tbl>
          </a:graphicData>
        </a:graphic>
      </p:graphicFrame>
    </p:spTree>
    <p:extLst>
      <p:ext uri="{BB962C8B-B14F-4D97-AF65-F5344CB8AC3E}">
        <p14:creationId xmlns:p14="http://schemas.microsoft.com/office/powerpoint/2010/main" val="3500449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76740EC9-8BFA-4CA8-8B31-9FAE6C4556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a:t>28</a:t>
            </a:fld>
            <a:endParaRPr lang="es-ES"/>
          </a:p>
        </p:txBody>
      </p:sp>
      <p:pic>
        <p:nvPicPr>
          <p:cNvPr id="5" name="Imagen 8">
            <a:extLst>
              <a:ext uri="{FF2B5EF4-FFF2-40B4-BE49-F238E27FC236}">
                <a16:creationId xmlns:a16="http://schemas.microsoft.com/office/drawing/2014/main" id="{9875854E-6CA8-4877-BBDC-DE59BB72E082}"/>
              </a:ext>
            </a:extLst>
          </p:cNvPr>
          <p:cNvPicPr>
            <a:picLocks noChangeAspect="1"/>
          </p:cNvPicPr>
          <p:nvPr/>
        </p:nvPicPr>
        <p:blipFill rotWithShape="1">
          <a:blip r:embed="rId2"/>
          <a:srcRect l="7492" r="-326" b="-840"/>
          <a:stretch/>
        </p:blipFill>
        <p:spPr>
          <a:xfrm>
            <a:off x="7138393" y="156073"/>
            <a:ext cx="2001911" cy="804070"/>
          </a:xfrm>
          <a:prstGeom prst="rect">
            <a:avLst/>
          </a:prstGeom>
        </p:spPr>
      </p:pic>
      <p:graphicFrame>
        <p:nvGraphicFramePr>
          <p:cNvPr id="6" name="Tabla 5">
            <a:extLst>
              <a:ext uri="{FF2B5EF4-FFF2-40B4-BE49-F238E27FC236}">
                <a16:creationId xmlns:a16="http://schemas.microsoft.com/office/drawing/2014/main" id="{164F08FC-71EC-4268-B749-4C65F9C06B48}"/>
              </a:ext>
            </a:extLst>
          </p:cNvPr>
          <p:cNvGraphicFramePr>
            <a:graphicFrameLocks noGrp="1"/>
          </p:cNvGraphicFramePr>
          <p:nvPr>
            <p:extLst>
              <p:ext uri="{D42A27DB-BD31-4B8C-83A1-F6EECF244321}">
                <p14:modId xmlns:p14="http://schemas.microsoft.com/office/powerpoint/2010/main" val="389276947"/>
              </p:ext>
            </p:extLst>
          </p:nvPr>
        </p:nvGraphicFramePr>
        <p:xfrm>
          <a:off x="435890" y="871779"/>
          <a:ext cx="8401487" cy="3535680"/>
        </p:xfrm>
        <a:graphic>
          <a:graphicData uri="http://schemas.openxmlformats.org/drawingml/2006/table">
            <a:tbl>
              <a:tblPr firstRow="1" bandRow="1">
                <a:tableStyleId>{76177FD6-7AD1-4EE0-BA9A-3B9105BB7C1D}</a:tableStyleId>
              </a:tblPr>
              <a:tblGrid>
                <a:gridCol w="2804224">
                  <a:extLst>
                    <a:ext uri="{9D8B030D-6E8A-4147-A177-3AD203B41FA5}">
                      <a16:colId xmlns:a16="http://schemas.microsoft.com/office/drawing/2014/main" val="46312234"/>
                    </a:ext>
                  </a:extLst>
                </a:gridCol>
                <a:gridCol w="5597263">
                  <a:extLst>
                    <a:ext uri="{9D8B030D-6E8A-4147-A177-3AD203B41FA5}">
                      <a16:colId xmlns:a16="http://schemas.microsoft.com/office/drawing/2014/main" val="4080454066"/>
                    </a:ext>
                  </a:extLst>
                </a:gridCol>
              </a:tblGrid>
              <a:tr h="646242">
                <a:tc>
                  <a:txBody>
                    <a:bodyPr/>
                    <a:lstStyle/>
                    <a:p>
                      <a:pPr lvl="0" rtl="0">
                        <a:buNone/>
                      </a:pPr>
                      <a:r>
                        <a:rPr lang="es-ES" sz="1600">
                          <a:effectLst/>
                        </a:rPr>
                        <a:t>Criterio A.5: Desarrolladores ​</a:t>
                      </a:r>
                      <a:endParaRPr lang="es-ES" sz="1600"/>
                    </a:p>
                  </a:txBody>
                  <a:tcPr/>
                </a:tc>
                <a:tc>
                  <a:txBody>
                    <a:bodyPr/>
                    <a:lstStyle/>
                    <a:p>
                      <a:pPr lvl="0" rtl="0">
                        <a:buNone/>
                      </a:pPr>
                      <a:r>
                        <a:rPr lang="es-ES" sz="1600">
                          <a:effectLst/>
                        </a:rPr>
                        <a:t>La herramienta fue inicialmente desarrollada por </a:t>
                      </a:r>
                      <a:r>
                        <a:rPr lang="es-ES" sz="1600" err="1">
                          <a:effectLst/>
                        </a:rPr>
                        <a:t>Kenzaaburo</a:t>
                      </a:r>
                      <a:r>
                        <a:rPr lang="es-ES" sz="1600">
                          <a:effectLst/>
                        </a:rPr>
                        <a:t> </a:t>
                      </a:r>
                      <a:r>
                        <a:rPr lang="es-ES" sz="1600" err="1">
                          <a:effectLst/>
                        </a:rPr>
                        <a:t>Ito</a:t>
                      </a:r>
                      <a:r>
                        <a:rPr lang="es-ES" sz="1600">
                          <a:effectLst/>
                        </a:rPr>
                        <a:t> en el año 2000, a este se unirían  posteriormente </a:t>
                      </a:r>
                      <a:r>
                        <a:rPr lang="es-ES" sz="1600" err="1">
                          <a:effectLst/>
                        </a:rPr>
                        <a:t>Jeroen</a:t>
                      </a:r>
                      <a:r>
                        <a:rPr lang="es-ES" sz="1600">
                          <a:effectLst/>
                        </a:rPr>
                        <a:t> Latour, </a:t>
                      </a:r>
                      <a:r>
                        <a:rPr lang="es-ES" sz="1600" err="1">
                          <a:effectLst/>
                        </a:rPr>
                        <a:t>Victor</a:t>
                      </a:r>
                      <a:r>
                        <a:rPr lang="es-ES" sz="1600">
                          <a:effectLst/>
                        </a:rPr>
                        <a:t> </a:t>
                      </a:r>
                      <a:r>
                        <a:rPr lang="es-ES" sz="1600" err="1">
                          <a:effectLst/>
                        </a:rPr>
                        <a:t>Boctor</a:t>
                      </a:r>
                      <a:r>
                        <a:rPr lang="es-ES" sz="1600">
                          <a:effectLst/>
                        </a:rPr>
                        <a:t> y </a:t>
                      </a:r>
                      <a:r>
                        <a:rPr lang="es-ES" sz="1600" err="1">
                          <a:effectLst/>
                        </a:rPr>
                        <a:t>Julian</a:t>
                      </a:r>
                      <a:r>
                        <a:rPr lang="es-ES" sz="1600">
                          <a:effectLst/>
                        </a:rPr>
                        <a:t> </a:t>
                      </a:r>
                      <a:r>
                        <a:rPr lang="es-ES" sz="1600" err="1">
                          <a:effectLst/>
                        </a:rPr>
                        <a:t>Fitzel</a:t>
                      </a:r>
                      <a:r>
                        <a:rPr lang="es-ES" sz="1600">
                          <a:effectLst/>
                        </a:rPr>
                        <a:t> para trabajar en equipo. ​</a:t>
                      </a:r>
                      <a:endParaRPr lang="es-ES" sz="1600"/>
                    </a:p>
                  </a:txBody>
                  <a:tcPr/>
                </a:tc>
                <a:extLst>
                  <a:ext uri="{0D108BD9-81ED-4DB2-BD59-A6C34878D82A}">
                    <a16:rowId xmlns:a16="http://schemas.microsoft.com/office/drawing/2014/main" val="3136369699"/>
                  </a:ext>
                </a:extLst>
              </a:tr>
              <a:tr h="646243">
                <a:tc>
                  <a:txBody>
                    <a:bodyPr/>
                    <a:lstStyle/>
                    <a:p>
                      <a:pPr rtl="0" fontAlgn="base"/>
                      <a:r>
                        <a:rPr lang="es-ES" sz="1600">
                          <a:effectLst/>
                        </a:rPr>
                        <a:t>Criterio A.6: Versiones del producto ​​</a:t>
                      </a:r>
                    </a:p>
                  </a:txBody>
                  <a:tcPr/>
                </a:tc>
                <a:tc>
                  <a:txBody>
                    <a:bodyPr/>
                    <a:lstStyle/>
                    <a:p>
                      <a:pPr rtl="0" fontAlgn="base"/>
                      <a:r>
                        <a:rPr lang="es-ES" sz="1600">
                          <a:effectLst/>
                        </a:rPr>
                        <a:t>La versión 1.0.0 fue lanzada en el año 2006, en 2007 se lanzaría la versión 1.1.0 y en 2010 la 1.2.0. Actualmente, en la página oficial de la herramienta se puede descargar la versión 2.20, estas versiones se van actualizando cada cierto tiempo e incorporando nuevas funcionalidades. ​​</a:t>
                      </a:r>
                    </a:p>
                  </a:txBody>
                  <a:tcPr/>
                </a:tc>
                <a:extLst>
                  <a:ext uri="{0D108BD9-81ED-4DB2-BD59-A6C34878D82A}">
                    <a16:rowId xmlns:a16="http://schemas.microsoft.com/office/drawing/2014/main" val="2841767097"/>
                  </a:ext>
                </a:extLst>
              </a:tr>
              <a:tr h="286302">
                <a:tc>
                  <a:txBody>
                    <a:bodyPr/>
                    <a:lstStyle/>
                    <a:p>
                      <a:pPr rtl="0" fontAlgn="base"/>
                      <a:r>
                        <a:rPr lang="es-ES" sz="1600">
                          <a:effectLst/>
                        </a:rPr>
                        <a:t>Criterio A.7: Popularidad ​​</a:t>
                      </a:r>
                    </a:p>
                  </a:txBody>
                  <a:tcPr/>
                </a:tc>
                <a:tc>
                  <a:txBody>
                    <a:bodyPr/>
                    <a:lstStyle/>
                    <a:p>
                      <a:pPr rtl="0" fontAlgn="base"/>
                      <a:r>
                        <a:rPr lang="es-ES" sz="1600">
                          <a:effectLst/>
                        </a:rPr>
                        <a:t>Mantis Bug </a:t>
                      </a:r>
                      <a:r>
                        <a:rPr lang="es-ES" sz="1600" err="1">
                          <a:effectLst/>
                        </a:rPr>
                        <a:t>Tracker</a:t>
                      </a:r>
                      <a:r>
                        <a:rPr lang="es-ES" sz="1600">
                          <a:effectLst/>
                        </a:rPr>
                        <a:t> es una herramienta muy popular entre los usuarios y las empresas. ​​</a:t>
                      </a:r>
                    </a:p>
                  </a:txBody>
                  <a:tcPr/>
                </a:tc>
                <a:extLst>
                  <a:ext uri="{0D108BD9-81ED-4DB2-BD59-A6C34878D82A}">
                    <a16:rowId xmlns:a16="http://schemas.microsoft.com/office/drawing/2014/main" val="3693913520"/>
                  </a:ext>
                </a:extLst>
              </a:tr>
              <a:tr h="286302">
                <a:tc>
                  <a:txBody>
                    <a:bodyPr/>
                    <a:lstStyle/>
                    <a:p>
                      <a:pPr rtl="0" fontAlgn="base"/>
                      <a:r>
                        <a:rPr lang="es-ES" sz="1600">
                          <a:effectLst/>
                        </a:rPr>
                        <a:t>Criterio A.8: Tiempo de instalación ​​</a:t>
                      </a:r>
                    </a:p>
                  </a:txBody>
                  <a:tcPr/>
                </a:tc>
                <a:tc>
                  <a:txBody>
                    <a:bodyPr/>
                    <a:lstStyle/>
                    <a:p>
                      <a:pPr algn="just" rtl="0" fontAlgn="base"/>
                      <a:r>
                        <a:rPr lang="es-ES" sz="1600">
                          <a:effectLst/>
                        </a:rPr>
                        <a:t>El tiempo aproximado de instalación es de 9 minutos. ​​</a:t>
                      </a:r>
                    </a:p>
                  </a:txBody>
                  <a:tcPr/>
                </a:tc>
                <a:extLst>
                  <a:ext uri="{0D108BD9-81ED-4DB2-BD59-A6C34878D82A}">
                    <a16:rowId xmlns:a16="http://schemas.microsoft.com/office/drawing/2014/main" val="3173514226"/>
                  </a:ext>
                </a:extLst>
              </a:tr>
            </a:tbl>
          </a:graphicData>
        </a:graphic>
      </p:graphicFrame>
    </p:spTree>
    <p:extLst>
      <p:ext uri="{BB962C8B-B14F-4D97-AF65-F5344CB8AC3E}">
        <p14:creationId xmlns:p14="http://schemas.microsoft.com/office/powerpoint/2010/main" val="3162465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76740EC9-8BFA-4CA8-8B31-9FAE6C4556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a:t>29</a:t>
            </a:fld>
            <a:endParaRPr lang="es-ES"/>
          </a:p>
        </p:txBody>
      </p:sp>
      <p:pic>
        <p:nvPicPr>
          <p:cNvPr id="5" name="Imagen 8">
            <a:extLst>
              <a:ext uri="{FF2B5EF4-FFF2-40B4-BE49-F238E27FC236}">
                <a16:creationId xmlns:a16="http://schemas.microsoft.com/office/drawing/2014/main" id="{9875854E-6CA8-4877-BBDC-DE59BB72E082}"/>
              </a:ext>
            </a:extLst>
          </p:cNvPr>
          <p:cNvPicPr>
            <a:picLocks noChangeAspect="1"/>
          </p:cNvPicPr>
          <p:nvPr/>
        </p:nvPicPr>
        <p:blipFill rotWithShape="1">
          <a:blip r:embed="rId2"/>
          <a:srcRect l="7492" r="-326" b="-840"/>
          <a:stretch/>
        </p:blipFill>
        <p:spPr>
          <a:xfrm>
            <a:off x="7138393" y="156073"/>
            <a:ext cx="2001911" cy="804070"/>
          </a:xfrm>
          <a:prstGeom prst="rect">
            <a:avLst/>
          </a:prstGeom>
        </p:spPr>
      </p:pic>
      <p:graphicFrame>
        <p:nvGraphicFramePr>
          <p:cNvPr id="8" name="Tabla 7">
            <a:extLst>
              <a:ext uri="{FF2B5EF4-FFF2-40B4-BE49-F238E27FC236}">
                <a16:creationId xmlns:a16="http://schemas.microsoft.com/office/drawing/2014/main" id="{8B6D25B9-CADD-4C70-805A-CF3BFEA1E4E8}"/>
              </a:ext>
            </a:extLst>
          </p:cNvPr>
          <p:cNvGraphicFramePr>
            <a:graphicFrameLocks noGrp="1"/>
          </p:cNvGraphicFramePr>
          <p:nvPr>
            <p:extLst>
              <p:ext uri="{D42A27DB-BD31-4B8C-83A1-F6EECF244321}">
                <p14:modId xmlns:p14="http://schemas.microsoft.com/office/powerpoint/2010/main" val="2616362015"/>
              </p:ext>
            </p:extLst>
          </p:nvPr>
        </p:nvGraphicFramePr>
        <p:xfrm>
          <a:off x="319652" y="1559516"/>
          <a:ext cx="8508180" cy="2072640"/>
        </p:xfrm>
        <a:graphic>
          <a:graphicData uri="http://schemas.openxmlformats.org/drawingml/2006/table">
            <a:tbl>
              <a:tblPr firstRow="1" bandRow="1">
                <a:tableStyleId>{76177FD6-7AD1-4EE0-BA9A-3B9105BB7C1D}</a:tableStyleId>
              </a:tblPr>
              <a:tblGrid>
                <a:gridCol w="2833283">
                  <a:extLst>
                    <a:ext uri="{9D8B030D-6E8A-4147-A177-3AD203B41FA5}">
                      <a16:colId xmlns:a16="http://schemas.microsoft.com/office/drawing/2014/main" val="344516428"/>
                    </a:ext>
                  </a:extLst>
                </a:gridCol>
                <a:gridCol w="5674897">
                  <a:extLst>
                    <a:ext uri="{9D8B030D-6E8A-4147-A177-3AD203B41FA5}">
                      <a16:colId xmlns:a16="http://schemas.microsoft.com/office/drawing/2014/main" val="1188196659"/>
                    </a:ext>
                  </a:extLst>
                </a:gridCol>
              </a:tblGrid>
              <a:tr h="334182">
                <a:tc gridSpan="2">
                  <a:txBody>
                    <a:bodyPr/>
                    <a:lstStyle/>
                    <a:p>
                      <a:pPr lvl="0" algn="ctr">
                        <a:buNone/>
                      </a:pPr>
                      <a:r>
                        <a:rPr lang="es-ES" sz="1600" b="1" i="0" u="none" strike="noStrike" noProof="0">
                          <a:effectLst/>
                          <a:latin typeface="Arial"/>
                        </a:rPr>
                        <a:t>Categoría B: Características del sistema</a:t>
                      </a:r>
                    </a:p>
                  </a:txBody>
                  <a:tcPr>
                    <a:solidFill>
                      <a:schemeClr val="accent3">
                        <a:lumMod val="40000"/>
                        <a:lumOff val="60000"/>
                      </a:schemeClr>
                    </a:solidFill>
                  </a:tcPr>
                </a:tc>
                <a:tc hMerge="1">
                  <a:txBody>
                    <a:bodyPr/>
                    <a:lstStyle/>
                    <a:p>
                      <a:endParaRPr lang="es-ES"/>
                    </a:p>
                  </a:txBody>
                  <a:tcPr/>
                </a:tc>
                <a:extLst>
                  <a:ext uri="{0D108BD9-81ED-4DB2-BD59-A6C34878D82A}">
                    <a16:rowId xmlns:a16="http://schemas.microsoft.com/office/drawing/2014/main" val="3746320930"/>
                  </a:ext>
                </a:extLst>
              </a:tr>
              <a:tr h="334182">
                <a:tc>
                  <a:txBody>
                    <a:bodyPr/>
                    <a:lstStyle/>
                    <a:p>
                      <a:pPr rtl="0" fontAlgn="base"/>
                      <a:r>
                        <a:rPr lang="es-ES" sz="1600">
                          <a:effectLst/>
                        </a:rPr>
                        <a:t>Criterio B.1: Personalización </a:t>
                      </a:r>
                    </a:p>
                  </a:txBody>
                  <a:tcPr/>
                </a:tc>
                <a:tc>
                  <a:txBody>
                    <a:bodyPr/>
                    <a:lstStyle/>
                    <a:p>
                      <a:pPr rtl="0" fontAlgn="base"/>
                      <a:r>
                        <a:rPr lang="es-ES" sz="1600">
                          <a:effectLst/>
                        </a:rPr>
                        <a:t>Alto grado de personalización </a:t>
                      </a:r>
                    </a:p>
                  </a:txBody>
                  <a:tcPr/>
                </a:tc>
                <a:extLst>
                  <a:ext uri="{0D108BD9-81ED-4DB2-BD59-A6C34878D82A}">
                    <a16:rowId xmlns:a16="http://schemas.microsoft.com/office/drawing/2014/main" val="3667484747"/>
                  </a:ext>
                </a:extLst>
              </a:tr>
              <a:tr h="334182">
                <a:tc>
                  <a:txBody>
                    <a:bodyPr/>
                    <a:lstStyle/>
                    <a:p>
                      <a:pPr rtl="0" fontAlgn="base"/>
                      <a:r>
                        <a:rPr lang="es-ES" sz="1600">
                          <a:effectLst/>
                        </a:rPr>
                        <a:t>Criterio B.2: Calidad de los resultados </a:t>
                      </a:r>
                    </a:p>
                  </a:txBody>
                  <a:tcPr/>
                </a:tc>
                <a:tc>
                  <a:txBody>
                    <a:bodyPr/>
                    <a:lstStyle/>
                    <a:p>
                      <a:pPr rtl="0" fontAlgn="base"/>
                      <a:r>
                        <a:rPr lang="es-ES" sz="1600">
                          <a:effectLst/>
                        </a:rPr>
                        <a:t>Los datos que ofrecen son de alta calidad </a:t>
                      </a:r>
                    </a:p>
                  </a:txBody>
                  <a:tcPr/>
                </a:tc>
                <a:extLst>
                  <a:ext uri="{0D108BD9-81ED-4DB2-BD59-A6C34878D82A}">
                    <a16:rowId xmlns:a16="http://schemas.microsoft.com/office/drawing/2014/main" val="3921262027"/>
                  </a:ext>
                </a:extLst>
              </a:tr>
              <a:tr h="813661">
                <a:tc>
                  <a:txBody>
                    <a:bodyPr/>
                    <a:lstStyle/>
                    <a:p>
                      <a:pPr rtl="0" fontAlgn="base"/>
                      <a:r>
                        <a:rPr lang="es-ES" sz="1600">
                          <a:effectLst/>
                        </a:rPr>
                        <a:t>Criterio B.3: Sistemas Operativos Disponibles </a:t>
                      </a:r>
                    </a:p>
                  </a:txBody>
                  <a:tcPr/>
                </a:tc>
                <a:tc>
                  <a:txBody>
                    <a:bodyPr/>
                    <a:lstStyle/>
                    <a:p>
                      <a:pPr algn="just" rtl="0" fontAlgn="base"/>
                      <a:r>
                        <a:rPr lang="es-ES" sz="1600">
                          <a:effectLst/>
                        </a:rPr>
                        <a:t>Permite ejecutarse con Windows, Linux, macOS, Solaris, BSD y cualquiera que soporte el servidor software requerido. </a:t>
                      </a:r>
                    </a:p>
                  </a:txBody>
                  <a:tcPr/>
                </a:tc>
                <a:extLst>
                  <a:ext uri="{0D108BD9-81ED-4DB2-BD59-A6C34878D82A}">
                    <a16:rowId xmlns:a16="http://schemas.microsoft.com/office/drawing/2014/main" val="3063111399"/>
                  </a:ext>
                </a:extLst>
              </a:tr>
            </a:tbl>
          </a:graphicData>
        </a:graphic>
      </p:graphicFrame>
    </p:spTree>
    <p:extLst>
      <p:ext uri="{BB962C8B-B14F-4D97-AF65-F5344CB8AC3E}">
        <p14:creationId xmlns:p14="http://schemas.microsoft.com/office/powerpoint/2010/main" val="1748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192814" y="2961385"/>
            <a:ext cx="5558241" cy="1109669"/>
          </a:xfrm>
          <a:prstGeom prst="rect">
            <a:avLst/>
          </a:prstGeom>
        </p:spPr>
        <p:txBody>
          <a:bodyPr spcFirstLastPara="1" wrap="square" lIns="91425" tIns="91425" rIns="91425" bIns="91425" anchor="b" anchorCtr="0">
            <a:noAutofit/>
          </a:bodyPr>
          <a:lstStyle/>
          <a:p>
            <a:r>
              <a:rPr lang="en"/>
              <a:t>AUTORES DEL TRABAJO,</a:t>
            </a:r>
            <a:br>
              <a:rPr lang="en"/>
            </a:br>
            <a:r>
              <a:rPr lang="en"/>
              <a:t>PLANIFIACION Y ENTREGA</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24" name="Google Shape;224;p14"/>
          <p:cNvSpPr txBox="1"/>
          <p:nvPr/>
        </p:nvSpPr>
        <p:spPr>
          <a:xfrm>
            <a:off x="283051"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a:solidFill>
                  <a:srgbClr val="3F5378"/>
                </a:solidFill>
                <a:latin typeface="Roboto Condensed"/>
                <a:ea typeface="Roboto Condensed"/>
                <a:cs typeface="Roboto Condensed"/>
              </a:rPr>
              <a:t>1</a:t>
            </a:r>
          </a:p>
        </p:txBody>
      </p:sp>
    </p:spTree>
    <p:extLst>
      <p:ext uri="{BB962C8B-B14F-4D97-AF65-F5344CB8AC3E}">
        <p14:creationId xmlns:p14="http://schemas.microsoft.com/office/powerpoint/2010/main" val="2898238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76740EC9-8BFA-4CA8-8B31-9FAE6C4556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a:t>30</a:t>
            </a:fld>
            <a:endParaRPr lang="es-ES"/>
          </a:p>
        </p:txBody>
      </p:sp>
      <p:pic>
        <p:nvPicPr>
          <p:cNvPr id="5" name="Imagen 8">
            <a:extLst>
              <a:ext uri="{FF2B5EF4-FFF2-40B4-BE49-F238E27FC236}">
                <a16:creationId xmlns:a16="http://schemas.microsoft.com/office/drawing/2014/main" id="{9875854E-6CA8-4877-BBDC-DE59BB72E082}"/>
              </a:ext>
            </a:extLst>
          </p:cNvPr>
          <p:cNvPicPr>
            <a:picLocks noChangeAspect="1"/>
          </p:cNvPicPr>
          <p:nvPr/>
        </p:nvPicPr>
        <p:blipFill rotWithShape="1">
          <a:blip r:embed="rId2"/>
          <a:srcRect l="7492" r="-326" b="-840"/>
          <a:stretch/>
        </p:blipFill>
        <p:spPr>
          <a:xfrm>
            <a:off x="7138393" y="156073"/>
            <a:ext cx="2001911" cy="804070"/>
          </a:xfrm>
          <a:prstGeom prst="rect">
            <a:avLst/>
          </a:prstGeom>
        </p:spPr>
      </p:pic>
      <p:graphicFrame>
        <p:nvGraphicFramePr>
          <p:cNvPr id="8" name="Tabla 7">
            <a:extLst>
              <a:ext uri="{FF2B5EF4-FFF2-40B4-BE49-F238E27FC236}">
                <a16:creationId xmlns:a16="http://schemas.microsoft.com/office/drawing/2014/main" id="{8B6D25B9-CADD-4C70-805A-CF3BFEA1E4E8}"/>
              </a:ext>
            </a:extLst>
          </p:cNvPr>
          <p:cNvGraphicFramePr>
            <a:graphicFrameLocks noGrp="1"/>
          </p:cNvGraphicFramePr>
          <p:nvPr>
            <p:extLst>
              <p:ext uri="{D42A27DB-BD31-4B8C-83A1-F6EECF244321}">
                <p14:modId xmlns:p14="http://schemas.microsoft.com/office/powerpoint/2010/main" val="3447212916"/>
              </p:ext>
            </p:extLst>
          </p:nvPr>
        </p:nvGraphicFramePr>
        <p:xfrm>
          <a:off x="319652" y="1520770"/>
          <a:ext cx="8508180" cy="2459581"/>
        </p:xfrm>
        <a:graphic>
          <a:graphicData uri="http://schemas.openxmlformats.org/drawingml/2006/table">
            <a:tbl>
              <a:tblPr firstRow="1" bandRow="1">
                <a:tableStyleId>{76177FD6-7AD1-4EE0-BA9A-3B9105BB7C1D}</a:tableStyleId>
              </a:tblPr>
              <a:tblGrid>
                <a:gridCol w="2833283">
                  <a:extLst>
                    <a:ext uri="{9D8B030D-6E8A-4147-A177-3AD203B41FA5}">
                      <a16:colId xmlns:a16="http://schemas.microsoft.com/office/drawing/2014/main" val="344516428"/>
                    </a:ext>
                  </a:extLst>
                </a:gridCol>
                <a:gridCol w="5674897">
                  <a:extLst>
                    <a:ext uri="{9D8B030D-6E8A-4147-A177-3AD203B41FA5}">
                      <a16:colId xmlns:a16="http://schemas.microsoft.com/office/drawing/2014/main" val="1188196659"/>
                    </a:ext>
                  </a:extLst>
                </a:gridCol>
              </a:tblGrid>
              <a:tr h="334182">
                <a:tc>
                  <a:txBody>
                    <a:bodyPr/>
                    <a:lstStyle/>
                    <a:p>
                      <a:pPr lvl="0" rtl="0">
                        <a:buNone/>
                      </a:pPr>
                      <a:r>
                        <a:rPr lang="es-ES" sz="1600">
                          <a:effectLst/>
                        </a:rPr>
                        <a:t>Criterio B.4: Tutorial </a:t>
                      </a:r>
                      <a:endParaRPr lang="es-ES"/>
                    </a:p>
                  </a:txBody>
                  <a:tcPr/>
                </a:tc>
                <a:tc>
                  <a:txBody>
                    <a:bodyPr/>
                    <a:lstStyle/>
                    <a:p>
                      <a:pPr lvl="0" rtl="0">
                        <a:buNone/>
                      </a:pPr>
                      <a:r>
                        <a:rPr lang="es-ES" sz="1600">
                          <a:effectLst/>
                        </a:rPr>
                        <a:t>No facilita una explicación inicial al arrancar por primera vez la herramienta. </a:t>
                      </a:r>
                      <a:endParaRPr lang="es-ES"/>
                    </a:p>
                  </a:txBody>
                  <a:tcPr/>
                </a:tc>
                <a:extLst>
                  <a:ext uri="{0D108BD9-81ED-4DB2-BD59-A6C34878D82A}">
                    <a16:rowId xmlns:a16="http://schemas.microsoft.com/office/drawing/2014/main" val="3667484747"/>
                  </a:ext>
                </a:extLst>
              </a:tr>
              <a:tr h="334182">
                <a:tc>
                  <a:txBody>
                    <a:bodyPr/>
                    <a:lstStyle/>
                    <a:p>
                      <a:pPr lvl="0">
                        <a:buNone/>
                      </a:pPr>
                      <a:r>
                        <a:rPr lang="es-ES" sz="1600">
                          <a:effectLst/>
                        </a:rPr>
                        <a:t>Criterio B.5: Recursos para desarrolladores </a:t>
                      </a:r>
                      <a:endParaRPr lang="es-ES"/>
                    </a:p>
                  </a:txBody>
                  <a:tcPr/>
                </a:tc>
                <a:tc>
                  <a:txBody>
                    <a:bodyPr/>
                    <a:lstStyle/>
                    <a:p>
                      <a:pPr lvl="0">
                        <a:buNone/>
                      </a:pPr>
                      <a:r>
                        <a:rPr lang="es-ES" sz="1600">
                          <a:effectLst/>
                        </a:rPr>
                        <a:t>En la página oficial de </a:t>
                      </a:r>
                      <a:r>
                        <a:rPr lang="es-ES" sz="1600" err="1">
                          <a:effectLst/>
                        </a:rPr>
                        <a:t>MantisBT</a:t>
                      </a:r>
                      <a:r>
                        <a:rPr lang="es-ES" sz="1600">
                          <a:effectLst/>
                        </a:rPr>
                        <a:t> cuenta con un apartado de soporte donde se puede descargar guías propias de desarrolladores con código fuente y extensiones alojados en GitHub </a:t>
                      </a:r>
                      <a:endParaRPr lang="es-ES"/>
                    </a:p>
                  </a:txBody>
                  <a:tcPr/>
                </a:tc>
                <a:extLst>
                  <a:ext uri="{0D108BD9-81ED-4DB2-BD59-A6C34878D82A}">
                    <a16:rowId xmlns:a16="http://schemas.microsoft.com/office/drawing/2014/main" val="3921262027"/>
                  </a:ext>
                </a:extLst>
              </a:tr>
              <a:tr h="813661">
                <a:tc>
                  <a:txBody>
                    <a:bodyPr/>
                    <a:lstStyle/>
                    <a:p>
                      <a:pPr lvl="0">
                        <a:buNone/>
                      </a:pPr>
                      <a:r>
                        <a:rPr lang="es-ES" sz="1600">
                          <a:effectLst/>
                        </a:rPr>
                        <a:t>Criterio B.6: Seguridad </a:t>
                      </a:r>
                      <a:endParaRPr lang="es-ES"/>
                    </a:p>
                  </a:txBody>
                  <a:tcPr/>
                </a:tc>
                <a:tc>
                  <a:txBody>
                    <a:bodyPr/>
                    <a:lstStyle/>
                    <a:p>
                      <a:pPr lvl="0" algn="just">
                        <a:buNone/>
                      </a:pPr>
                      <a:r>
                        <a:rPr lang="es-ES" sz="1600">
                          <a:effectLst/>
                        </a:rPr>
                        <a:t>No es posible saber con certeza el grado de vulnerabilidad de la propia herramienta</a:t>
                      </a:r>
                      <a:endParaRPr lang="es-ES"/>
                    </a:p>
                  </a:txBody>
                  <a:tcPr/>
                </a:tc>
                <a:extLst>
                  <a:ext uri="{0D108BD9-81ED-4DB2-BD59-A6C34878D82A}">
                    <a16:rowId xmlns:a16="http://schemas.microsoft.com/office/drawing/2014/main" val="3063111399"/>
                  </a:ext>
                </a:extLst>
              </a:tr>
            </a:tbl>
          </a:graphicData>
        </a:graphic>
      </p:graphicFrame>
    </p:spTree>
    <p:extLst>
      <p:ext uri="{BB962C8B-B14F-4D97-AF65-F5344CB8AC3E}">
        <p14:creationId xmlns:p14="http://schemas.microsoft.com/office/powerpoint/2010/main" val="7557258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76740EC9-8BFA-4CA8-8B31-9FAE6C4556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a:t>31</a:t>
            </a:fld>
            <a:endParaRPr lang="es-ES"/>
          </a:p>
        </p:txBody>
      </p:sp>
      <p:pic>
        <p:nvPicPr>
          <p:cNvPr id="5" name="Imagen 8">
            <a:extLst>
              <a:ext uri="{FF2B5EF4-FFF2-40B4-BE49-F238E27FC236}">
                <a16:creationId xmlns:a16="http://schemas.microsoft.com/office/drawing/2014/main" id="{9875854E-6CA8-4877-BBDC-DE59BB72E082}"/>
              </a:ext>
            </a:extLst>
          </p:cNvPr>
          <p:cNvPicPr>
            <a:picLocks noChangeAspect="1"/>
          </p:cNvPicPr>
          <p:nvPr/>
        </p:nvPicPr>
        <p:blipFill rotWithShape="1">
          <a:blip r:embed="rId2"/>
          <a:srcRect l="7492" r="-326" b="-840"/>
          <a:stretch/>
        </p:blipFill>
        <p:spPr>
          <a:xfrm>
            <a:off x="7138393" y="156073"/>
            <a:ext cx="2001911" cy="804070"/>
          </a:xfrm>
          <a:prstGeom prst="rect">
            <a:avLst/>
          </a:prstGeom>
        </p:spPr>
      </p:pic>
      <p:graphicFrame>
        <p:nvGraphicFramePr>
          <p:cNvPr id="4" name="Tabla 3">
            <a:extLst>
              <a:ext uri="{FF2B5EF4-FFF2-40B4-BE49-F238E27FC236}">
                <a16:creationId xmlns:a16="http://schemas.microsoft.com/office/drawing/2014/main" id="{06270104-4B76-4DDD-ADAD-271701988A22}"/>
              </a:ext>
            </a:extLst>
          </p:cNvPr>
          <p:cNvGraphicFramePr>
            <a:graphicFrameLocks noGrp="1"/>
          </p:cNvGraphicFramePr>
          <p:nvPr>
            <p:extLst>
              <p:ext uri="{D42A27DB-BD31-4B8C-83A1-F6EECF244321}">
                <p14:modId xmlns:p14="http://schemas.microsoft.com/office/powerpoint/2010/main" val="1455122202"/>
              </p:ext>
            </p:extLst>
          </p:nvPr>
        </p:nvGraphicFramePr>
        <p:xfrm>
          <a:off x="358398" y="842720"/>
          <a:ext cx="8507119" cy="3566160"/>
        </p:xfrm>
        <a:graphic>
          <a:graphicData uri="http://schemas.openxmlformats.org/drawingml/2006/table">
            <a:tbl>
              <a:tblPr firstRow="1" bandRow="1">
                <a:tableStyleId>{76177FD6-7AD1-4EE0-BA9A-3B9105BB7C1D}</a:tableStyleId>
              </a:tblPr>
              <a:tblGrid>
                <a:gridCol w="3341821">
                  <a:extLst>
                    <a:ext uri="{9D8B030D-6E8A-4147-A177-3AD203B41FA5}">
                      <a16:colId xmlns:a16="http://schemas.microsoft.com/office/drawing/2014/main" val="917820102"/>
                    </a:ext>
                  </a:extLst>
                </a:gridCol>
                <a:gridCol w="5165298">
                  <a:extLst>
                    <a:ext uri="{9D8B030D-6E8A-4147-A177-3AD203B41FA5}">
                      <a16:colId xmlns:a16="http://schemas.microsoft.com/office/drawing/2014/main" val="3160502866"/>
                    </a:ext>
                  </a:extLst>
                </a:gridCol>
              </a:tblGrid>
              <a:tr h="0">
                <a:tc gridSpan="2">
                  <a:txBody>
                    <a:bodyPr/>
                    <a:lstStyle/>
                    <a:p>
                      <a:pPr lvl="0" algn="ctr">
                        <a:buNone/>
                      </a:pPr>
                      <a:r>
                        <a:rPr lang="es-ES" sz="1600" b="1" i="0" u="none" strike="noStrike" noProof="0">
                          <a:effectLst/>
                          <a:latin typeface="Arial"/>
                        </a:rPr>
                        <a:t>Categoría C: Funcionalidad</a:t>
                      </a:r>
                    </a:p>
                  </a:txBody>
                  <a:tcPr>
                    <a:solidFill>
                      <a:schemeClr val="accent3">
                        <a:lumMod val="40000"/>
                        <a:lumOff val="60000"/>
                      </a:schemeClr>
                    </a:solidFill>
                  </a:tcPr>
                </a:tc>
                <a:tc hMerge="1">
                  <a:txBody>
                    <a:bodyPr/>
                    <a:lstStyle/>
                    <a:p>
                      <a:endParaRPr lang="es-ES"/>
                    </a:p>
                  </a:txBody>
                  <a:tcPr/>
                </a:tc>
                <a:extLst>
                  <a:ext uri="{0D108BD9-81ED-4DB2-BD59-A6C34878D82A}">
                    <a16:rowId xmlns:a16="http://schemas.microsoft.com/office/drawing/2014/main" val="1931662651"/>
                  </a:ext>
                </a:extLst>
              </a:tr>
              <a:tr h="0">
                <a:tc>
                  <a:txBody>
                    <a:bodyPr/>
                    <a:lstStyle/>
                    <a:p>
                      <a:pPr rtl="0" fontAlgn="base"/>
                      <a:r>
                        <a:rPr lang="es-ES" sz="1600">
                          <a:effectLst/>
                        </a:rPr>
                        <a:t>Criterio C.1: Integración </a:t>
                      </a:r>
                    </a:p>
                  </a:txBody>
                  <a:tcPr/>
                </a:tc>
                <a:tc>
                  <a:txBody>
                    <a:bodyPr/>
                    <a:lstStyle/>
                    <a:p>
                      <a:pPr rtl="0" fontAlgn="base"/>
                      <a:r>
                        <a:rPr lang="es-ES" sz="1600">
                          <a:effectLst/>
                        </a:rPr>
                        <a:t>Si permite la integración con otras herramientas y cuenta con un apartado en la página web llamado </a:t>
                      </a:r>
                      <a:r>
                        <a:rPr lang="es-ES" sz="1600" err="1">
                          <a:effectLst/>
                        </a:rPr>
                        <a:t>Add</a:t>
                      </a:r>
                      <a:r>
                        <a:rPr lang="es-ES" sz="1600">
                          <a:effectLst/>
                        </a:rPr>
                        <a:t>-Ons donde se encuentra una lista disponible de dichas herramientas </a:t>
                      </a:r>
                    </a:p>
                  </a:txBody>
                  <a:tcPr/>
                </a:tc>
                <a:extLst>
                  <a:ext uri="{0D108BD9-81ED-4DB2-BD59-A6C34878D82A}">
                    <a16:rowId xmlns:a16="http://schemas.microsoft.com/office/drawing/2014/main" val="1608896779"/>
                  </a:ext>
                </a:extLst>
              </a:tr>
              <a:tr h="0">
                <a:tc>
                  <a:txBody>
                    <a:bodyPr/>
                    <a:lstStyle/>
                    <a:p>
                      <a:pPr rtl="0" fontAlgn="base"/>
                      <a:r>
                        <a:rPr lang="es-ES" sz="1600">
                          <a:effectLst/>
                        </a:rPr>
                        <a:t>Criterio C.2: Servidor HTTP </a:t>
                      </a:r>
                    </a:p>
                  </a:txBody>
                  <a:tcPr/>
                </a:tc>
                <a:tc>
                  <a:txBody>
                    <a:bodyPr/>
                    <a:lstStyle/>
                    <a:p>
                      <a:pPr algn="just" rtl="0" fontAlgn="base"/>
                      <a:r>
                        <a:rPr lang="es-ES" sz="1600">
                          <a:effectLst/>
                        </a:rPr>
                        <a:t>Apache (Recomendado) </a:t>
                      </a:r>
                    </a:p>
                  </a:txBody>
                  <a:tcPr/>
                </a:tc>
                <a:extLst>
                  <a:ext uri="{0D108BD9-81ED-4DB2-BD59-A6C34878D82A}">
                    <a16:rowId xmlns:a16="http://schemas.microsoft.com/office/drawing/2014/main" val="3252962780"/>
                  </a:ext>
                </a:extLst>
              </a:tr>
              <a:tr h="0">
                <a:tc>
                  <a:txBody>
                    <a:bodyPr/>
                    <a:lstStyle/>
                    <a:p>
                      <a:pPr rtl="0" fontAlgn="base"/>
                      <a:r>
                        <a:rPr lang="es-ES" sz="1600">
                          <a:effectLst/>
                        </a:rPr>
                        <a:t>Criterio C.3: Base de datos </a:t>
                      </a:r>
                    </a:p>
                  </a:txBody>
                  <a:tcPr/>
                </a:tc>
                <a:tc>
                  <a:txBody>
                    <a:bodyPr/>
                    <a:lstStyle/>
                    <a:p>
                      <a:pPr algn="just" rtl="0" fontAlgn="base"/>
                      <a:r>
                        <a:rPr lang="es-ES" sz="1600" err="1">
                          <a:effectLst/>
                        </a:rPr>
                        <a:t>MySql</a:t>
                      </a:r>
                      <a:r>
                        <a:rPr lang="es-ES" sz="1600">
                          <a:effectLst/>
                        </a:rPr>
                        <a:t> (Recomendado) </a:t>
                      </a:r>
                    </a:p>
                  </a:txBody>
                  <a:tcPr/>
                </a:tc>
                <a:extLst>
                  <a:ext uri="{0D108BD9-81ED-4DB2-BD59-A6C34878D82A}">
                    <a16:rowId xmlns:a16="http://schemas.microsoft.com/office/drawing/2014/main" val="1451729116"/>
                  </a:ext>
                </a:extLst>
              </a:tr>
              <a:tr h="0">
                <a:tc>
                  <a:txBody>
                    <a:bodyPr/>
                    <a:lstStyle/>
                    <a:p>
                      <a:pPr rtl="0" fontAlgn="base"/>
                      <a:r>
                        <a:rPr lang="es-ES" sz="1600">
                          <a:effectLst/>
                        </a:rPr>
                        <a:t>Criterio C.4: Facilidad de informes </a:t>
                      </a:r>
                    </a:p>
                  </a:txBody>
                  <a:tcPr/>
                </a:tc>
                <a:tc>
                  <a:txBody>
                    <a:bodyPr/>
                    <a:lstStyle/>
                    <a:p>
                      <a:pPr rtl="0" fontAlgn="base"/>
                      <a:r>
                        <a:rPr lang="es-ES" sz="1600">
                          <a:effectLst/>
                        </a:rPr>
                        <a:t>Informes incorporados (informes / gráficos) </a:t>
                      </a:r>
                    </a:p>
                  </a:txBody>
                  <a:tcPr/>
                </a:tc>
                <a:extLst>
                  <a:ext uri="{0D108BD9-81ED-4DB2-BD59-A6C34878D82A}">
                    <a16:rowId xmlns:a16="http://schemas.microsoft.com/office/drawing/2014/main" val="713819587"/>
                  </a:ext>
                </a:extLst>
              </a:tr>
              <a:tr h="0">
                <a:tc>
                  <a:txBody>
                    <a:bodyPr/>
                    <a:lstStyle/>
                    <a:p>
                      <a:pPr rtl="0" fontAlgn="base"/>
                      <a:r>
                        <a:rPr lang="es-ES" sz="1600">
                          <a:effectLst/>
                        </a:rPr>
                        <a:t>Criterio C.5: Exportar informes </a:t>
                      </a:r>
                    </a:p>
                  </a:txBody>
                  <a:tcPr/>
                </a:tc>
                <a:tc>
                  <a:txBody>
                    <a:bodyPr/>
                    <a:lstStyle/>
                    <a:p>
                      <a:pPr algn="just" rtl="0" fontAlgn="base"/>
                      <a:r>
                        <a:rPr lang="es-ES" sz="1600">
                          <a:effectLst/>
                        </a:rPr>
                        <a:t>Mantis puede exportar datos en Excel, todo el gráfico que se necesite. </a:t>
                      </a:r>
                    </a:p>
                  </a:txBody>
                  <a:tcPr/>
                </a:tc>
                <a:extLst>
                  <a:ext uri="{0D108BD9-81ED-4DB2-BD59-A6C34878D82A}">
                    <a16:rowId xmlns:a16="http://schemas.microsoft.com/office/drawing/2014/main" val="1042300916"/>
                  </a:ext>
                </a:extLst>
              </a:tr>
              <a:tr h="0">
                <a:tc>
                  <a:txBody>
                    <a:bodyPr/>
                    <a:lstStyle/>
                    <a:p>
                      <a:pPr rtl="0" fontAlgn="base"/>
                      <a:r>
                        <a:rPr lang="es-ES" sz="1600">
                          <a:effectLst/>
                        </a:rPr>
                        <a:t>Criterio C.6: Multiusuario </a:t>
                      </a:r>
                    </a:p>
                  </a:txBody>
                  <a:tcPr/>
                </a:tc>
                <a:tc>
                  <a:txBody>
                    <a:bodyPr/>
                    <a:lstStyle/>
                    <a:p>
                      <a:pPr rtl="0" fontAlgn="base"/>
                      <a:r>
                        <a:rPr lang="es-ES" sz="1600">
                          <a:effectLst/>
                        </a:rPr>
                        <a:t>SÍ. Los usuarios pueden tener un nivel de acceso diferente por proyecto. </a:t>
                      </a:r>
                    </a:p>
                  </a:txBody>
                  <a:tcPr/>
                </a:tc>
                <a:extLst>
                  <a:ext uri="{0D108BD9-81ED-4DB2-BD59-A6C34878D82A}">
                    <a16:rowId xmlns:a16="http://schemas.microsoft.com/office/drawing/2014/main" val="1037124694"/>
                  </a:ext>
                </a:extLst>
              </a:tr>
            </a:tbl>
          </a:graphicData>
        </a:graphic>
      </p:graphicFrame>
    </p:spTree>
    <p:extLst>
      <p:ext uri="{BB962C8B-B14F-4D97-AF65-F5344CB8AC3E}">
        <p14:creationId xmlns:p14="http://schemas.microsoft.com/office/powerpoint/2010/main" val="3930860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283051" y="2961385"/>
            <a:ext cx="5558241" cy="1109669"/>
          </a:xfrm>
          <a:prstGeom prst="rect">
            <a:avLst/>
          </a:prstGeom>
        </p:spPr>
        <p:txBody>
          <a:bodyPr spcFirstLastPara="1" wrap="square" lIns="91425" tIns="91425" rIns="91425" bIns="91425" anchor="b" anchorCtr="0">
            <a:noAutofit/>
          </a:bodyPr>
          <a:lstStyle/>
          <a:p>
            <a:r>
              <a:rPr lang="en"/>
              <a:t>COMPARACIÓN DE LAS TECNOLOGÍAS</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224" name="Google Shape;224;p14"/>
          <p:cNvSpPr txBox="1"/>
          <p:nvPr/>
        </p:nvSpPr>
        <p:spPr>
          <a:xfrm>
            <a:off x="283051"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a:solidFill>
                  <a:srgbClr val="3F5378"/>
                </a:solidFill>
                <a:latin typeface="Roboto Condensed"/>
                <a:ea typeface="Roboto Condensed"/>
                <a:cs typeface="Roboto Condensed"/>
              </a:rPr>
              <a:t>5</a:t>
            </a:r>
          </a:p>
        </p:txBody>
      </p:sp>
    </p:spTree>
    <p:extLst>
      <p:ext uri="{BB962C8B-B14F-4D97-AF65-F5344CB8AC3E}">
        <p14:creationId xmlns:p14="http://schemas.microsoft.com/office/powerpoint/2010/main" val="4072104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B9EC8D5-DAFE-47BC-B0E3-1C3983D08D0E}"/>
              </a:ext>
            </a:extLst>
          </p:cNvPr>
          <p:cNvSpPr>
            <a:spLocks noGrp="1"/>
          </p:cNvSpPr>
          <p:nvPr>
            <p:ph type="title"/>
          </p:nvPr>
        </p:nvSpPr>
        <p:spPr/>
        <p:txBody>
          <a:bodyPr/>
          <a:lstStyle/>
          <a:p>
            <a:r>
              <a:rPr lang="es-ES"/>
              <a:t>Características generales </a:t>
            </a:r>
          </a:p>
        </p:txBody>
      </p:sp>
      <p:sp>
        <p:nvSpPr>
          <p:cNvPr id="8" name="Marcador de texto 7">
            <a:extLst>
              <a:ext uri="{FF2B5EF4-FFF2-40B4-BE49-F238E27FC236}">
                <a16:creationId xmlns:a16="http://schemas.microsoft.com/office/drawing/2014/main" id="{F2CBAB95-FC7E-4756-BDA5-919D3649ABC3}"/>
              </a:ext>
            </a:extLst>
          </p:cNvPr>
          <p:cNvSpPr>
            <a:spLocks noGrp="1"/>
          </p:cNvSpPr>
          <p:nvPr>
            <p:ph type="body" idx="1"/>
          </p:nvPr>
        </p:nvSpPr>
        <p:spPr>
          <a:xfrm>
            <a:off x="814276" y="1364827"/>
            <a:ext cx="6137840" cy="3529622"/>
          </a:xfrm>
        </p:spPr>
        <p:txBody>
          <a:bodyPr/>
          <a:lstStyle/>
          <a:p>
            <a:pPr marL="76200" indent="0">
              <a:buNone/>
            </a:pPr>
            <a:r>
              <a:rPr lang="es-ES" sz="1600" b="1">
                <a:latin typeface="Arial"/>
              </a:rPr>
              <a:t>A.2 : Idiomas</a:t>
            </a:r>
            <a:r>
              <a:rPr lang="es-ES" sz="1600">
                <a:latin typeface="Arial"/>
              </a:rPr>
              <a:t> </a:t>
            </a:r>
            <a:r>
              <a:rPr lang="es-ES" sz="1600" b="1">
                <a:latin typeface="Arial"/>
              </a:rPr>
              <a:t>- </a:t>
            </a:r>
            <a:r>
              <a:rPr lang="es-ES" sz="1600">
                <a:latin typeface="Arial"/>
              </a:rPr>
              <a:t> Mantis BT ofrece 50 localizaciones, y Bugzilla 11.</a:t>
            </a:r>
          </a:p>
          <a:p>
            <a:pPr marL="76200" indent="0">
              <a:buNone/>
            </a:pPr>
            <a:r>
              <a:rPr lang="es-ES" sz="1600" b="1">
                <a:latin typeface="Arial"/>
              </a:rPr>
              <a:t>A.3: Usabilidad</a:t>
            </a:r>
            <a:r>
              <a:rPr lang="es-ES" sz="1600">
                <a:latin typeface="Arial"/>
              </a:rPr>
              <a:t> </a:t>
            </a:r>
            <a:r>
              <a:rPr lang="es-ES" sz="1600" b="1">
                <a:latin typeface="Arial"/>
              </a:rPr>
              <a:t>- </a:t>
            </a:r>
            <a:r>
              <a:rPr lang="es-ES" sz="1600">
                <a:latin typeface="Arial"/>
              </a:rPr>
              <a:t> Interfaz de ambas herramientas poco atractiva, aunque Mantis BT requiere de una interfaz más intuitiva y funciona más rápido.</a:t>
            </a:r>
          </a:p>
          <a:p>
            <a:pPr marL="76200" indent="0">
              <a:buNone/>
            </a:pPr>
            <a:r>
              <a:rPr lang="es-ES" sz="1600" b="1">
                <a:latin typeface="Arial"/>
              </a:rPr>
              <a:t>A.4 Soporte - </a:t>
            </a:r>
            <a:r>
              <a:rPr lang="es-ES" sz="1600">
                <a:latin typeface="Arial"/>
              </a:rPr>
              <a:t> Soporte público y atendido en ambas. Bugzilla dispone de más dispositivos en su instalación, contiene Androide y </a:t>
            </a:r>
            <a:r>
              <a:rPr lang="es-ES" sz="1600" err="1">
                <a:latin typeface="Arial"/>
              </a:rPr>
              <a:t>Iphone</a:t>
            </a:r>
            <a:r>
              <a:rPr lang="es-ES" sz="1600">
                <a:latin typeface="Arial"/>
              </a:rPr>
              <a:t>/</a:t>
            </a:r>
            <a:r>
              <a:rPr lang="es-ES" sz="1600" err="1">
                <a:latin typeface="Arial"/>
              </a:rPr>
              <a:t>Ipad</a:t>
            </a:r>
            <a:r>
              <a:rPr lang="es-ES" sz="1600">
                <a:latin typeface="Arial"/>
              </a:rPr>
              <a:t>.</a:t>
            </a:r>
          </a:p>
          <a:p>
            <a:pPr marL="76200" indent="0">
              <a:buNone/>
            </a:pPr>
            <a:r>
              <a:rPr lang="es-ES" sz="1600" b="1">
                <a:latin typeface="Arial"/>
              </a:rPr>
              <a:t>A.8 Tiempo de instalación -</a:t>
            </a:r>
            <a:r>
              <a:rPr lang="es-ES" sz="1600">
                <a:latin typeface="Arial"/>
              </a:rPr>
              <a:t> La instalación de Mantis BT es más sencilla.</a:t>
            </a:r>
          </a:p>
          <a:p>
            <a:pPr marL="76200" indent="0">
              <a:buNone/>
            </a:pPr>
            <a:endParaRPr lang="es-ES" sz="1600">
              <a:latin typeface="Arial"/>
            </a:endParaRPr>
          </a:p>
        </p:txBody>
      </p:sp>
      <p:sp>
        <p:nvSpPr>
          <p:cNvPr id="4" name="Marcador de número de diapositiva 3">
            <a:extLst>
              <a:ext uri="{FF2B5EF4-FFF2-40B4-BE49-F238E27FC236}">
                <a16:creationId xmlns:a16="http://schemas.microsoft.com/office/drawing/2014/main" id="{160558B4-953F-4A49-8B37-02912CE43C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a:t>33</a:t>
            </a:fld>
            <a:endParaRPr lang="es-ES"/>
          </a:p>
        </p:txBody>
      </p:sp>
    </p:spTree>
    <p:extLst>
      <p:ext uri="{BB962C8B-B14F-4D97-AF65-F5344CB8AC3E}">
        <p14:creationId xmlns:p14="http://schemas.microsoft.com/office/powerpoint/2010/main" val="28945653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B9EC8D5-DAFE-47BC-B0E3-1C3983D08D0E}"/>
              </a:ext>
            </a:extLst>
          </p:cNvPr>
          <p:cNvSpPr>
            <a:spLocks noGrp="1"/>
          </p:cNvSpPr>
          <p:nvPr>
            <p:ph type="title"/>
          </p:nvPr>
        </p:nvSpPr>
        <p:spPr/>
        <p:txBody>
          <a:bodyPr/>
          <a:lstStyle/>
          <a:p>
            <a:r>
              <a:rPr lang="es-ES"/>
              <a:t>Características del sistema </a:t>
            </a:r>
          </a:p>
        </p:txBody>
      </p:sp>
      <p:sp>
        <p:nvSpPr>
          <p:cNvPr id="4" name="Marcador de número de diapositiva 3">
            <a:extLst>
              <a:ext uri="{FF2B5EF4-FFF2-40B4-BE49-F238E27FC236}">
                <a16:creationId xmlns:a16="http://schemas.microsoft.com/office/drawing/2014/main" id="{160558B4-953F-4A49-8B37-02912CE43C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a:t>34</a:t>
            </a:fld>
            <a:endParaRPr lang="es-ES"/>
          </a:p>
        </p:txBody>
      </p:sp>
      <p:sp>
        <p:nvSpPr>
          <p:cNvPr id="3" name="Marcador de texto 2">
            <a:extLst>
              <a:ext uri="{FF2B5EF4-FFF2-40B4-BE49-F238E27FC236}">
                <a16:creationId xmlns:a16="http://schemas.microsoft.com/office/drawing/2014/main" id="{31563ECC-35DD-4403-AB95-8D66CFB6CD51}"/>
              </a:ext>
            </a:extLst>
          </p:cNvPr>
          <p:cNvSpPr>
            <a:spLocks noGrp="1"/>
          </p:cNvSpPr>
          <p:nvPr>
            <p:ph type="body" idx="1"/>
          </p:nvPr>
        </p:nvSpPr>
        <p:spPr>
          <a:xfrm>
            <a:off x="826383" y="1911715"/>
            <a:ext cx="6105205" cy="2704011"/>
          </a:xfrm>
        </p:spPr>
        <p:txBody>
          <a:bodyPr/>
          <a:lstStyle/>
          <a:p>
            <a:pPr marL="76200" indent="0">
              <a:buNone/>
            </a:pPr>
            <a:r>
              <a:rPr lang="es-ES" sz="1600" b="1">
                <a:latin typeface="Arial"/>
              </a:rPr>
              <a:t>B.1 : Personalización</a:t>
            </a:r>
            <a:r>
              <a:rPr lang="es-ES" sz="1600">
                <a:latin typeface="Arial"/>
              </a:rPr>
              <a:t> </a:t>
            </a:r>
            <a:r>
              <a:rPr lang="es-ES" sz="1600" b="1">
                <a:latin typeface="Arial"/>
              </a:rPr>
              <a:t>- </a:t>
            </a:r>
            <a:r>
              <a:rPr lang="es-ES" sz="1600">
                <a:latin typeface="Arial"/>
              </a:rPr>
              <a:t> Ambas son personalizables, pero Mantis BT tiene un nivel más alto</a:t>
            </a:r>
            <a:endParaRPr lang="en-US" sz="1600">
              <a:latin typeface="Arial"/>
            </a:endParaRPr>
          </a:p>
          <a:p>
            <a:pPr marL="76200" indent="0">
              <a:buNone/>
            </a:pPr>
            <a:r>
              <a:rPr lang="es-ES" sz="1600" b="1">
                <a:latin typeface="Arial"/>
              </a:rPr>
              <a:t>B.3: Sistemas Operativos Disponibles</a:t>
            </a:r>
            <a:r>
              <a:rPr lang="es-ES" sz="1600">
                <a:latin typeface="Arial"/>
              </a:rPr>
              <a:t> </a:t>
            </a:r>
            <a:r>
              <a:rPr lang="es-ES" sz="1600" b="1">
                <a:latin typeface="Arial"/>
              </a:rPr>
              <a:t>- </a:t>
            </a:r>
            <a:r>
              <a:rPr lang="es-ES" sz="1600">
                <a:latin typeface="Arial"/>
              </a:rPr>
              <a:t> Ambas admiten los principales sistemas operativos</a:t>
            </a:r>
            <a:endParaRPr lang="en-US" sz="1600">
              <a:latin typeface="Arial"/>
            </a:endParaRPr>
          </a:p>
          <a:p>
            <a:pPr marL="76200" indent="0">
              <a:buNone/>
            </a:pPr>
            <a:r>
              <a:rPr lang="es-ES" sz="1600" b="1">
                <a:latin typeface="Arial"/>
              </a:rPr>
              <a:t>B.4 Tutorial - </a:t>
            </a:r>
            <a:r>
              <a:rPr lang="es-ES" sz="1600">
                <a:latin typeface="Arial"/>
              </a:rPr>
              <a:t> Ninguno cuenta con un tutorial inicial, pero vía Internet encontramos bastantes</a:t>
            </a:r>
          </a:p>
          <a:p>
            <a:pPr marL="76200" indent="0">
              <a:buNone/>
            </a:pPr>
            <a:endParaRPr lang="es-ES" sz="1600">
              <a:latin typeface="Arial"/>
            </a:endParaRPr>
          </a:p>
          <a:p>
            <a:endParaRPr lang="es-ES"/>
          </a:p>
          <a:p>
            <a:endParaRPr lang="es-ES"/>
          </a:p>
        </p:txBody>
      </p:sp>
    </p:spTree>
    <p:extLst>
      <p:ext uri="{BB962C8B-B14F-4D97-AF65-F5344CB8AC3E}">
        <p14:creationId xmlns:p14="http://schemas.microsoft.com/office/powerpoint/2010/main" val="14869317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B9EC8D5-DAFE-47BC-B0E3-1C3983D08D0E}"/>
              </a:ext>
            </a:extLst>
          </p:cNvPr>
          <p:cNvSpPr>
            <a:spLocks noGrp="1"/>
          </p:cNvSpPr>
          <p:nvPr>
            <p:ph type="title"/>
          </p:nvPr>
        </p:nvSpPr>
        <p:spPr/>
        <p:txBody>
          <a:bodyPr/>
          <a:lstStyle/>
          <a:p>
            <a:r>
              <a:rPr lang="es-ES"/>
              <a:t>Funcionalidad</a:t>
            </a:r>
          </a:p>
        </p:txBody>
      </p:sp>
      <p:sp>
        <p:nvSpPr>
          <p:cNvPr id="4" name="Marcador de número de diapositiva 3">
            <a:extLst>
              <a:ext uri="{FF2B5EF4-FFF2-40B4-BE49-F238E27FC236}">
                <a16:creationId xmlns:a16="http://schemas.microsoft.com/office/drawing/2014/main" id="{160558B4-953F-4A49-8B37-02912CE43C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a:t>35</a:t>
            </a:fld>
            <a:endParaRPr lang="es-ES"/>
          </a:p>
        </p:txBody>
      </p:sp>
      <p:sp>
        <p:nvSpPr>
          <p:cNvPr id="3" name="Marcador de texto 2">
            <a:extLst>
              <a:ext uri="{FF2B5EF4-FFF2-40B4-BE49-F238E27FC236}">
                <a16:creationId xmlns:a16="http://schemas.microsoft.com/office/drawing/2014/main" id="{4AF15055-1EA6-4B12-9223-3374935F54AE}"/>
              </a:ext>
            </a:extLst>
          </p:cNvPr>
          <p:cNvSpPr>
            <a:spLocks noGrp="1"/>
          </p:cNvSpPr>
          <p:nvPr>
            <p:ph type="body" idx="1"/>
          </p:nvPr>
        </p:nvSpPr>
        <p:spPr/>
        <p:txBody>
          <a:bodyPr/>
          <a:lstStyle/>
          <a:p>
            <a:pPr marL="76200" indent="0">
              <a:buNone/>
            </a:pPr>
            <a:r>
              <a:rPr lang="es-ES" sz="1600" b="1">
                <a:latin typeface="Arial"/>
                <a:cs typeface="Arial"/>
              </a:rPr>
              <a:t>C.1: Integración</a:t>
            </a:r>
            <a:r>
              <a:rPr lang="es-ES" sz="1600">
                <a:latin typeface="Arial"/>
              </a:rPr>
              <a:t> </a:t>
            </a:r>
            <a:r>
              <a:rPr lang="es-ES" sz="1600" b="1">
                <a:latin typeface="Arial"/>
              </a:rPr>
              <a:t>- </a:t>
            </a:r>
            <a:r>
              <a:rPr lang="es-ES" sz="1600">
                <a:latin typeface="Arial"/>
              </a:rPr>
              <a:t> </a:t>
            </a:r>
            <a:r>
              <a:rPr lang="es-ES" sz="1600">
                <a:latin typeface="Arial"/>
                <a:cs typeface="Arial"/>
              </a:rPr>
              <a:t>Bugzilla tiene una lista más completa de aplicaciones en la que podemos usar esta herramienta</a:t>
            </a:r>
            <a:endParaRPr lang="es-ES"/>
          </a:p>
          <a:p>
            <a:pPr marL="76200" indent="0">
              <a:buNone/>
            </a:pPr>
            <a:r>
              <a:rPr lang="es-ES" sz="1600" b="1">
                <a:latin typeface="Arial"/>
                <a:cs typeface="Arial"/>
              </a:rPr>
              <a:t>C.4: Facilidad de informes</a:t>
            </a:r>
            <a:r>
              <a:rPr lang="es-ES" sz="1600">
                <a:latin typeface="Arial"/>
              </a:rPr>
              <a:t> </a:t>
            </a:r>
            <a:r>
              <a:rPr lang="es-ES" sz="1600" b="1">
                <a:latin typeface="Arial"/>
              </a:rPr>
              <a:t>- </a:t>
            </a:r>
            <a:r>
              <a:rPr lang="es-ES" sz="1600">
                <a:latin typeface="Arial"/>
              </a:rPr>
              <a:t> </a:t>
            </a:r>
            <a:r>
              <a:rPr lang="es-ES" sz="1600">
                <a:latin typeface="Arial"/>
                <a:cs typeface="Arial"/>
              </a:rPr>
              <a:t>Tras estudiar las dos herramientas, hemos podido ver que Mantis da mucha más facilidad que Bugzilla a la hora de exportar informes</a:t>
            </a:r>
          </a:p>
          <a:p>
            <a:pPr marL="76200" indent="0">
              <a:buNone/>
            </a:pPr>
            <a:r>
              <a:rPr lang="es-ES" sz="1600" b="1">
                <a:latin typeface="Arial"/>
                <a:cs typeface="Arial"/>
              </a:rPr>
              <a:t>C.5: Exportar informes</a:t>
            </a:r>
            <a:r>
              <a:rPr lang="es-ES" sz="1600" b="1">
                <a:latin typeface="Arial"/>
              </a:rPr>
              <a:t> - </a:t>
            </a:r>
            <a:r>
              <a:rPr lang="es-ES" sz="1600">
                <a:latin typeface="Arial"/>
              </a:rPr>
              <a:t> </a:t>
            </a:r>
            <a:r>
              <a:rPr lang="es-ES" sz="1600">
                <a:latin typeface="Arial"/>
                <a:cs typeface="Arial"/>
              </a:rPr>
              <a:t>Aunque las dos herramientas exporten sus archivos en Excel, podemos afirmar que Mantis da unos informes más detallados</a:t>
            </a:r>
          </a:p>
        </p:txBody>
      </p:sp>
    </p:spTree>
    <p:extLst>
      <p:ext uri="{BB962C8B-B14F-4D97-AF65-F5344CB8AC3E}">
        <p14:creationId xmlns:p14="http://schemas.microsoft.com/office/powerpoint/2010/main" val="20162227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283051" y="2600438"/>
            <a:ext cx="5558241" cy="1109669"/>
          </a:xfrm>
          <a:prstGeom prst="rect">
            <a:avLst/>
          </a:prstGeom>
        </p:spPr>
        <p:txBody>
          <a:bodyPr spcFirstLastPara="1" wrap="square" lIns="91425" tIns="91425" rIns="91425" bIns="91425" anchor="b" anchorCtr="0">
            <a:noAutofit/>
          </a:bodyPr>
          <a:lstStyle/>
          <a:p>
            <a:r>
              <a:rPr lang="en"/>
              <a:t>RECOMENDACIONES</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224" name="Google Shape;224;p14"/>
          <p:cNvSpPr txBox="1"/>
          <p:nvPr/>
        </p:nvSpPr>
        <p:spPr>
          <a:xfrm>
            <a:off x="283051"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a:solidFill>
                  <a:srgbClr val="3F5378"/>
                </a:solidFill>
                <a:latin typeface="Roboto Condensed"/>
                <a:ea typeface="Roboto Condensed"/>
                <a:cs typeface="Roboto Condensed"/>
              </a:rPr>
              <a:t>6</a:t>
            </a:r>
          </a:p>
        </p:txBody>
      </p:sp>
    </p:spTree>
    <p:extLst>
      <p:ext uri="{BB962C8B-B14F-4D97-AF65-F5344CB8AC3E}">
        <p14:creationId xmlns:p14="http://schemas.microsoft.com/office/powerpoint/2010/main" val="2576089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D2913-E9EF-4471-99D6-C9F101F837D8}"/>
              </a:ext>
            </a:extLst>
          </p:cNvPr>
          <p:cNvSpPr>
            <a:spLocks noGrp="1"/>
          </p:cNvSpPr>
          <p:nvPr>
            <p:ph type="title"/>
          </p:nvPr>
        </p:nvSpPr>
        <p:spPr/>
        <p:txBody>
          <a:bodyPr/>
          <a:lstStyle/>
          <a:p>
            <a:r>
              <a:rPr lang="es-ES"/>
              <a:t>Situación 1: Multinacional </a:t>
            </a:r>
            <a:r>
              <a:rPr lang="es-ES" err="1"/>
              <a:t>TrendTop</a:t>
            </a:r>
          </a:p>
        </p:txBody>
      </p:sp>
      <p:sp>
        <p:nvSpPr>
          <p:cNvPr id="4" name="Marcador de número de diapositiva 3">
            <a:extLst>
              <a:ext uri="{FF2B5EF4-FFF2-40B4-BE49-F238E27FC236}">
                <a16:creationId xmlns:a16="http://schemas.microsoft.com/office/drawing/2014/main" id="{65FA38DB-C672-4091-AB7D-367B7AD842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a:t>37</a:t>
            </a:fld>
            <a:endParaRPr lang="es-ES"/>
          </a:p>
        </p:txBody>
      </p:sp>
      <p:graphicFrame>
        <p:nvGraphicFramePr>
          <p:cNvPr id="6" name="Tabla 5">
            <a:extLst>
              <a:ext uri="{FF2B5EF4-FFF2-40B4-BE49-F238E27FC236}">
                <a16:creationId xmlns:a16="http://schemas.microsoft.com/office/drawing/2014/main" id="{E4E7DFDD-D137-4AD0-B440-19A7378837E7}"/>
              </a:ext>
            </a:extLst>
          </p:cNvPr>
          <p:cNvGraphicFramePr>
            <a:graphicFrameLocks noGrp="1"/>
          </p:cNvGraphicFramePr>
          <p:nvPr>
            <p:extLst>
              <p:ext uri="{D42A27DB-BD31-4B8C-83A1-F6EECF244321}">
                <p14:modId xmlns:p14="http://schemas.microsoft.com/office/powerpoint/2010/main" val="3211519457"/>
              </p:ext>
            </p:extLst>
          </p:nvPr>
        </p:nvGraphicFramePr>
        <p:xfrm>
          <a:off x="1393657" y="1945104"/>
          <a:ext cx="5574051" cy="2751163"/>
        </p:xfrm>
        <a:graphic>
          <a:graphicData uri="http://schemas.openxmlformats.org/drawingml/2006/table">
            <a:tbl>
              <a:tblPr firstRow="1" bandRow="1">
                <a:tableStyleId>{76177FD6-7AD1-4EE0-BA9A-3B9105BB7C1D}</a:tableStyleId>
              </a:tblPr>
              <a:tblGrid>
                <a:gridCol w="1858017">
                  <a:extLst>
                    <a:ext uri="{9D8B030D-6E8A-4147-A177-3AD203B41FA5}">
                      <a16:colId xmlns:a16="http://schemas.microsoft.com/office/drawing/2014/main" val="2265346469"/>
                    </a:ext>
                  </a:extLst>
                </a:gridCol>
                <a:gridCol w="1858017">
                  <a:extLst>
                    <a:ext uri="{9D8B030D-6E8A-4147-A177-3AD203B41FA5}">
                      <a16:colId xmlns:a16="http://schemas.microsoft.com/office/drawing/2014/main" val="4289868897"/>
                    </a:ext>
                  </a:extLst>
                </a:gridCol>
                <a:gridCol w="1858017">
                  <a:extLst>
                    <a:ext uri="{9D8B030D-6E8A-4147-A177-3AD203B41FA5}">
                      <a16:colId xmlns:a16="http://schemas.microsoft.com/office/drawing/2014/main" val="772173274"/>
                    </a:ext>
                  </a:extLst>
                </a:gridCol>
              </a:tblGrid>
              <a:tr h="576160">
                <a:tc>
                  <a:txBody>
                    <a:bodyPr/>
                    <a:lstStyle/>
                    <a:p>
                      <a:r>
                        <a:rPr lang="es-ES"/>
                        <a:t>Criterios relevantes para la decisión</a:t>
                      </a:r>
                    </a:p>
                  </a:txBody>
                  <a:tcPr/>
                </a:tc>
                <a:tc>
                  <a:txBody>
                    <a:bodyPr/>
                    <a:lstStyle/>
                    <a:p>
                      <a:r>
                        <a:rPr lang="es-ES"/>
                        <a:t>Bugzilla</a:t>
                      </a:r>
                    </a:p>
                  </a:txBody>
                  <a:tcPr/>
                </a:tc>
                <a:tc>
                  <a:txBody>
                    <a:bodyPr/>
                    <a:lstStyle/>
                    <a:p>
                      <a:r>
                        <a:rPr lang="es-ES"/>
                        <a:t>Mantis Bug </a:t>
                      </a:r>
                      <a:r>
                        <a:rPr lang="es-ES" err="1"/>
                        <a:t>Tracker</a:t>
                      </a:r>
                    </a:p>
                  </a:txBody>
                  <a:tcPr/>
                </a:tc>
                <a:extLst>
                  <a:ext uri="{0D108BD9-81ED-4DB2-BD59-A6C34878D82A}">
                    <a16:rowId xmlns:a16="http://schemas.microsoft.com/office/drawing/2014/main" val="2532978811"/>
                  </a:ext>
                </a:extLst>
              </a:tr>
              <a:tr h="496302">
                <a:tc>
                  <a:txBody>
                    <a:bodyPr/>
                    <a:lstStyle/>
                    <a:p>
                      <a:r>
                        <a:rPr lang="es-ES"/>
                        <a:t>Idiomas</a:t>
                      </a:r>
                    </a:p>
                  </a:txBody>
                  <a:tcPr/>
                </a:tc>
                <a:tc>
                  <a:txBody>
                    <a:bodyPr/>
                    <a:lstStyle/>
                    <a:p>
                      <a:endParaRPr lang="es-ES"/>
                    </a:p>
                  </a:txBody>
                  <a:tcPr/>
                </a:tc>
                <a:tc>
                  <a:txBody>
                    <a:bodyPr/>
                    <a:lstStyle/>
                    <a:p>
                      <a:endParaRPr lang="es-ES"/>
                    </a:p>
                  </a:txBody>
                  <a:tcPr/>
                </a:tc>
                <a:extLst>
                  <a:ext uri="{0D108BD9-81ED-4DB2-BD59-A6C34878D82A}">
                    <a16:rowId xmlns:a16="http://schemas.microsoft.com/office/drawing/2014/main" val="1418402484"/>
                  </a:ext>
                </a:extLst>
              </a:tr>
              <a:tr h="526381">
                <a:tc>
                  <a:txBody>
                    <a:bodyPr/>
                    <a:lstStyle/>
                    <a:p>
                      <a:r>
                        <a:rPr lang="es-ES"/>
                        <a:t>Soporte</a:t>
                      </a:r>
                    </a:p>
                  </a:txBody>
                  <a:tcPr/>
                </a:tc>
                <a:tc>
                  <a:txBody>
                    <a:bodyPr/>
                    <a:lstStyle/>
                    <a:p>
                      <a:endParaRPr lang="es-ES"/>
                    </a:p>
                  </a:txBody>
                  <a:tcPr/>
                </a:tc>
                <a:tc>
                  <a:txBody>
                    <a:bodyPr/>
                    <a:lstStyle/>
                    <a:p>
                      <a:endParaRPr lang="es-ES"/>
                    </a:p>
                  </a:txBody>
                  <a:tcPr/>
                </a:tc>
                <a:extLst>
                  <a:ext uri="{0D108BD9-81ED-4DB2-BD59-A6C34878D82A}">
                    <a16:rowId xmlns:a16="http://schemas.microsoft.com/office/drawing/2014/main" val="3505964677"/>
                  </a:ext>
                </a:extLst>
              </a:tr>
              <a:tr h="576160">
                <a:tc>
                  <a:txBody>
                    <a:bodyPr/>
                    <a:lstStyle/>
                    <a:p>
                      <a:r>
                        <a:rPr lang="es-ES"/>
                        <a:t>Integración</a:t>
                      </a:r>
                    </a:p>
                  </a:txBody>
                  <a:tcPr/>
                </a:tc>
                <a:tc>
                  <a:txBody>
                    <a:bodyPr/>
                    <a:lstStyle/>
                    <a:p>
                      <a:endParaRPr lang="es-ES"/>
                    </a:p>
                  </a:txBody>
                  <a:tcPr/>
                </a:tc>
                <a:tc>
                  <a:txBody>
                    <a:bodyPr/>
                    <a:lstStyle/>
                    <a:p>
                      <a:endParaRPr lang="es-ES"/>
                    </a:p>
                  </a:txBody>
                  <a:tcPr/>
                </a:tc>
                <a:extLst>
                  <a:ext uri="{0D108BD9-81ED-4DB2-BD59-A6C34878D82A}">
                    <a16:rowId xmlns:a16="http://schemas.microsoft.com/office/drawing/2014/main" val="3195230773"/>
                  </a:ext>
                </a:extLst>
              </a:tr>
              <a:tr h="576160">
                <a:tc>
                  <a:txBody>
                    <a:bodyPr/>
                    <a:lstStyle/>
                    <a:p>
                      <a:r>
                        <a:rPr lang="es-ES"/>
                        <a:t>Facilidad de Informes</a:t>
                      </a:r>
                    </a:p>
                  </a:txBody>
                  <a:tcPr/>
                </a:tc>
                <a:tc>
                  <a:txBody>
                    <a:bodyPr/>
                    <a:lstStyle/>
                    <a:p>
                      <a:endParaRPr lang="es-ES"/>
                    </a:p>
                  </a:txBody>
                  <a:tcPr/>
                </a:tc>
                <a:tc>
                  <a:txBody>
                    <a:bodyPr/>
                    <a:lstStyle/>
                    <a:p>
                      <a:endParaRPr lang="es-ES"/>
                    </a:p>
                  </a:txBody>
                  <a:tcPr/>
                </a:tc>
                <a:extLst>
                  <a:ext uri="{0D108BD9-81ED-4DB2-BD59-A6C34878D82A}">
                    <a16:rowId xmlns:a16="http://schemas.microsoft.com/office/drawing/2014/main" val="1907805576"/>
                  </a:ext>
                </a:extLst>
              </a:tr>
            </a:tbl>
          </a:graphicData>
        </a:graphic>
      </p:graphicFrame>
      <p:sp>
        <p:nvSpPr>
          <p:cNvPr id="8" name="Subtítulo 2">
            <a:extLst>
              <a:ext uri="{FF2B5EF4-FFF2-40B4-BE49-F238E27FC236}">
                <a16:creationId xmlns:a16="http://schemas.microsoft.com/office/drawing/2014/main" id="{9738D80C-2846-406D-9C5E-F8DE734AACBD}"/>
              </a:ext>
            </a:extLst>
          </p:cNvPr>
          <p:cNvSpPr>
            <a:spLocks noGrp="1"/>
          </p:cNvSpPr>
          <p:nvPr>
            <p:ph type="body" idx="1"/>
          </p:nvPr>
        </p:nvSpPr>
        <p:spPr>
          <a:xfrm>
            <a:off x="232749" y="1347402"/>
            <a:ext cx="8037600" cy="598816"/>
          </a:xfrm>
        </p:spPr>
        <p:txBody>
          <a:bodyPr/>
          <a:lstStyle/>
          <a:p>
            <a:r>
              <a:rPr lang="es-ES" sz="1600" b="1"/>
              <a:t>BUSCAN: funcionalidad completa y de gran accesibilidad</a:t>
            </a:r>
          </a:p>
        </p:txBody>
      </p:sp>
      <p:pic>
        <p:nvPicPr>
          <p:cNvPr id="10" name="Imagen 9">
            <a:extLst>
              <a:ext uri="{FF2B5EF4-FFF2-40B4-BE49-F238E27FC236}">
                <a16:creationId xmlns:a16="http://schemas.microsoft.com/office/drawing/2014/main" id="{2C400640-237C-4517-B87C-2491A54D64F9}"/>
              </a:ext>
            </a:extLst>
          </p:cNvPr>
          <p:cNvPicPr>
            <a:picLocks noChangeAspect="1"/>
          </p:cNvPicPr>
          <p:nvPr/>
        </p:nvPicPr>
        <p:blipFill>
          <a:blip r:embed="rId2"/>
          <a:stretch>
            <a:fillRect/>
          </a:stretch>
        </p:blipFill>
        <p:spPr>
          <a:xfrm>
            <a:off x="5817770" y="2561723"/>
            <a:ext cx="355935" cy="401054"/>
          </a:xfrm>
          <a:prstGeom prst="rect">
            <a:avLst/>
          </a:prstGeom>
        </p:spPr>
      </p:pic>
      <p:pic>
        <p:nvPicPr>
          <p:cNvPr id="12" name="Imagen 9">
            <a:extLst>
              <a:ext uri="{FF2B5EF4-FFF2-40B4-BE49-F238E27FC236}">
                <a16:creationId xmlns:a16="http://schemas.microsoft.com/office/drawing/2014/main" id="{185CA491-65AB-4E23-8E90-7DCCEC6428E6}"/>
              </a:ext>
            </a:extLst>
          </p:cNvPr>
          <p:cNvPicPr>
            <a:picLocks noChangeAspect="1"/>
          </p:cNvPicPr>
          <p:nvPr/>
        </p:nvPicPr>
        <p:blipFill>
          <a:blip r:embed="rId2"/>
          <a:stretch>
            <a:fillRect/>
          </a:stretch>
        </p:blipFill>
        <p:spPr>
          <a:xfrm>
            <a:off x="3952876" y="3063039"/>
            <a:ext cx="355935" cy="401054"/>
          </a:xfrm>
          <a:prstGeom prst="rect">
            <a:avLst/>
          </a:prstGeom>
        </p:spPr>
      </p:pic>
      <p:pic>
        <p:nvPicPr>
          <p:cNvPr id="14" name="Imagen 9">
            <a:extLst>
              <a:ext uri="{FF2B5EF4-FFF2-40B4-BE49-F238E27FC236}">
                <a16:creationId xmlns:a16="http://schemas.microsoft.com/office/drawing/2014/main" id="{8DCDBB10-9E06-49AB-85FD-5D27C55C0D8F}"/>
              </a:ext>
            </a:extLst>
          </p:cNvPr>
          <p:cNvPicPr>
            <a:picLocks noChangeAspect="1"/>
          </p:cNvPicPr>
          <p:nvPr/>
        </p:nvPicPr>
        <p:blipFill>
          <a:blip r:embed="rId2"/>
          <a:stretch>
            <a:fillRect/>
          </a:stretch>
        </p:blipFill>
        <p:spPr>
          <a:xfrm>
            <a:off x="5817770" y="4165934"/>
            <a:ext cx="355935" cy="401054"/>
          </a:xfrm>
          <a:prstGeom prst="rect">
            <a:avLst/>
          </a:prstGeom>
        </p:spPr>
      </p:pic>
      <p:pic>
        <p:nvPicPr>
          <p:cNvPr id="16" name="Imagen 9">
            <a:extLst>
              <a:ext uri="{FF2B5EF4-FFF2-40B4-BE49-F238E27FC236}">
                <a16:creationId xmlns:a16="http://schemas.microsoft.com/office/drawing/2014/main" id="{4553A595-E887-40F2-91AC-C97CB9149AA5}"/>
              </a:ext>
            </a:extLst>
          </p:cNvPr>
          <p:cNvPicPr>
            <a:picLocks noChangeAspect="1"/>
          </p:cNvPicPr>
          <p:nvPr/>
        </p:nvPicPr>
        <p:blipFill>
          <a:blip r:embed="rId2"/>
          <a:stretch>
            <a:fillRect/>
          </a:stretch>
        </p:blipFill>
        <p:spPr>
          <a:xfrm>
            <a:off x="5817770" y="3063039"/>
            <a:ext cx="355935" cy="401054"/>
          </a:xfrm>
          <a:prstGeom prst="rect">
            <a:avLst/>
          </a:prstGeom>
        </p:spPr>
      </p:pic>
      <p:pic>
        <p:nvPicPr>
          <p:cNvPr id="18" name="Imagen 9">
            <a:extLst>
              <a:ext uri="{FF2B5EF4-FFF2-40B4-BE49-F238E27FC236}">
                <a16:creationId xmlns:a16="http://schemas.microsoft.com/office/drawing/2014/main" id="{CAD079D1-1F18-4681-8CA3-6BC68B683582}"/>
              </a:ext>
            </a:extLst>
          </p:cNvPr>
          <p:cNvPicPr>
            <a:picLocks noChangeAspect="1"/>
          </p:cNvPicPr>
          <p:nvPr/>
        </p:nvPicPr>
        <p:blipFill>
          <a:blip r:embed="rId2"/>
          <a:stretch>
            <a:fillRect/>
          </a:stretch>
        </p:blipFill>
        <p:spPr>
          <a:xfrm>
            <a:off x="3952875" y="3624513"/>
            <a:ext cx="355935" cy="401054"/>
          </a:xfrm>
          <a:prstGeom prst="rect">
            <a:avLst/>
          </a:prstGeom>
        </p:spPr>
      </p:pic>
      <p:pic>
        <p:nvPicPr>
          <p:cNvPr id="20" name="Imagen 15" descr="Imagen que contiene objeto&#10;&#10;Descripción generada con confianza muy alta">
            <a:extLst>
              <a:ext uri="{FF2B5EF4-FFF2-40B4-BE49-F238E27FC236}">
                <a16:creationId xmlns:a16="http://schemas.microsoft.com/office/drawing/2014/main" id="{DB790A8F-4EC2-4E61-AA86-0B145DDE27A2}"/>
              </a:ext>
            </a:extLst>
          </p:cNvPr>
          <p:cNvPicPr>
            <a:picLocks noChangeAspect="1"/>
          </p:cNvPicPr>
          <p:nvPr/>
        </p:nvPicPr>
        <p:blipFill>
          <a:blip r:embed="rId3"/>
          <a:stretch>
            <a:fillRect/>
          </a:stretch>
        </p:blipFill>
        <p:spPr>
          <a:xfrm>
            <a:off x="3722521" y="2538413"/>
            <a:ext cx="676275" cy="447675"/>
          </a:xfrm>
          <a:prstGeom prst="rect">
            <a:avLst/>
          </a:prstGeom>
        </p:spPr>
      </p:pic>
      <p:pic>
        <p:nvPicPr>
          <p:cNvPr id="22" name="Imagen 15" descr="Imagen que contiene objeto&#10;&#10;Descripción generada con confianza muy alta">
            <a:extLst>
              <a:ext uri="{FF2B5EF4-FFF2-40B4-BE49-F238E27FC236}">
                <a16:creationId xmlns:a16="http://schemas.microsoft.com/office/drawing/2014/main" id="{16318529-6092-442C-9C37-66BCCBAC1DBD}"/>
              </a:ext>
            </a:extLst>
          </p:cNvPr>
          <p:cNvPicPr>
            <a:picLocks noChangeAspect="1"/>
          </p:cNvPicPr>
          <p:nvPr/>
        </p:nvPicPr>
        <p:blipFill>
          <a:blip r:embed="rId3"/>
          <a:stretch>
            <a:fillRect/>
          </a:stretch>
        </p:blipFill>
        <p:spPr>
          <a:xfrm>
            <a:off x="3722521" y="4162676"/>
            <a:ext cx="676275" cy="447675"/>
          </a:xfrm>
          <a:prstGeom prst="rect">
            <a:avLst/>
          </a:prstGeom>
        </p:spPr>
      </p:pic>
      <p:pic>
        <p:nvPicPr>
          <p:cNvPr id="24" name="Imagen 15" descr="Imagen que contiene objeto&#10;&#10;Descripción generada con confianza muy alta">
            <a:extLst>
              <a:ext uri="{FF2B5EF4-FFF2-40B4-BE49-F238E27FC236}">
                <a16:creationId xmlns:a16="http://schemas.microsoft.com/office/drawing/2014/main" id="{07DBA546-2F0A-44B9-91F3-C9EAAFAF7824}"/>
              </a:ext>
            </a:extLst>
          </p:cNvPr>
          <p:cNvPicPr>
            <a:picLocks noChangeAspect="1"/>
          </p:cNvPicPr>
          <p:nvPr/>
        </p:nvPicPr>
        <p:blipFill>
          <a:blip r:embed="rId3"/>
          <a:stretch>
            <a:fillRect/>
          </a:stretch>
        </p:blipFill>
        <p:spPr>
          <a:xfrm>
            <a:off x="5657600" y="3621255"/>
            <a:ext cx="676275" cy="447675"/>
          </a:xfrm>
          <a:prstGeom prst="rect">
            <a:avLst/>
          </a:prstGeom>
        </p:spPr>
      </p:pic>
    </p:spTree>
    <p:extLst>
      <p:ext uri="{BB962C8B-B14F-4D97-AF65-F5344CB8AC3E}">
        <p14:creationId xmlns:p14="http://schemas.microsoft.com/office/powerpoint/2010/main" val="2349728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14059BDD-6BB6-48AF-99B0-A6BB8ABFCC29}"/>
              </a:ext>
            </a:extLst>
          </p:cNvPr>
          <p:cNvSpPr>
            <a:spLocks noGrp="1"/>
          </p:cNvSpPr>
          <p:nvPr>
            <p:ph type="body" idx="1"/>
          </p:nvPr>
        </p:nvSpPr>
        <p:spPr>
          <a:xfrm>
            <a:off x="1098642" y="1708816"/>
            <a:ext cx="7026884" cy="2310836"/>
          </a:xfrm>
        </p:spPr>
        <p:txBody>
          <a:bodyPr/>
          <a:lstStyle/>
          <a:p>
            <a:r>
              <a:rPr lang="es-ES" sz="1800" b="1"/>
              <a:t>   Utilización de la herramienta Mantis Bug </a:t>
            </a:r>
            <a:r>
              <a:rPr lang="es-ES" sz="1800" b="1" err="1"/>
              <a:t>Tracker</a:t>
            </a:r>
            <a:r>
              <a:rPr lang="es-ES" sz="1800" b="1"/>
              <a:t>, ya que valorando estos cuatro criterios se ajusta más a la compañía.</a:t>
            </a:r>
          </a:p>
        </p:txBody>
      </p:sp>
      <p:sp>
        <p:nvSpPr>
          <p:cNvPr id="4" name="Marcador de número de diapositiva 3">
            <a:extLst>
              <a:ext uri="{FF2B5EF4-FFF2-40B4-BE49-F238E27FC236}">
                <a16:creationId xmlns:a16="http://schemas.microsoft.com/office/drawing/2014/main" id="{2169126C-5DE1-4615-8409-8E583F5B8D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a:t>38</a:t>
            </a:fld>
            <a:endParaRPr lang="es-ES"/>
          </a:p>
        </p:txBody>
      </p:sp>
      <p:sp>
        <p:nvSpPr>
          <p:cNvPr id="5" name="CuadroTexto 4">
            <a:extLst>
              <a:ext uri="{FF2B5EF4-FFF2-40B4-BE49-F238E27FC236}">
                <a16:creationId xmlns:a16="http://schemas.microsoft.com/office/drawing/2014/main" id="{F1907732-5C6C-4E6D-AD0E-2E55ECCA1C58}"/>
              </a:ext>
            </a:extLst>
          </p:cNvPr>
          <p:cNvSpPr txBox="1"/>
          <p:nvPr/>
        </p:nvSpPr>
        <p:spPr>
          <a:xfrm>
            <a:off x="2919665" y="1190124"/>
            <a:ext cx="346509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2800" b="1" u="sng">
                <a:solidFill>
                  <a:schemeClr val="accent1">
                    <a:lumMod val="75000"/>
                  </a:schemeClr>
                </a:solidFill>
                <a:latin typeface="Roboto Condensed Light"/>
              </a:rPr>
              <a:t>RECOMENDACIÓN</a:t>
            </a:r>
            <a:endParaRPr lang="es-ES" sz="2800" u="sng">
              <a:solidFill>
                <a:schemeClr val="accent1">
                  <a:lumMod val="75000"/>
                </a:schemeClr>
              </a:solidFill>
              <a:latin typeface="Roboto Condensed Light"/>
            </a:endParaRPr>
          </a:p>
        </p:txBody>
      </p:sp>
    </p:spTree>
    <p:extLst>
      <p:ext uri="{BB962C8B-B14F-4D97-AF65-F5344CB8AC3E}">
        <p14:creationId xmlns:p14="http://schemas.microsoft.com/office/powerpoint/2010/main" val="152755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D2913-E9EF-4471-99D6-C9F101F837D8}"/>
              </a:ext>
            </a:extLst>
          </p:cNvPr>
          <p:cNvSpPr>
            <a:spLocks noGrp="1"/>
          </p:cNvSpPr>
          <p:nvPr>
            <p:ph type="title"/>
          </p:nvPr>
        </p:nvSpPr>
        <p:spPr/>
        <p:txBody>
          <a:bodyPr/>
          <a:lstStyle/>
          <a:p>
            <a:r>
              <a:rPr lang="es-ES"/>
              <a:t>Situación 2: Startup </a:t>
            </a:r>
            <a:r>
              <a:rPr lang="es-ES" err="1"/>
              <a:t>TravelDemand</a:t>
            </a:r>
          </a:p>
        </p:txBody>
      </p:sp>
      <p:sp>
        <p:nvSpPr>
          <p:cNvPr id="3" name="Subtítulo 2">
            <a:extLst>
              <a:ext uri="{FF2B5EF4-FFF2-40B4-BE49-F238E27FC236}">
                <a16:creationId xmlns:a16="http://schemas.microsoft.com/office/drawing/2014/main" id="{14F1B0BE-6B30-4E67-BE14-EC6BC1277E4B}"/>
              </a:ext>
            </a:extLst>
          </p:cNvPr>
          <p:cNvSpPr>
            <a:spLocks noGrp="1"/>
          </p:cNvSpPr>
          <p:nvPr>
            <p:ph type="body" idx="1"/>
          </p:nvPr>
        </p:nvSpPr>
        <p:spPr>
          <a:xfrm>
            <a:off x="232749" y="1407560"/>
            <a:ext cx="8037600" cy="598816"/>
          </a:xfrm>
        </p:spPr>
        <p:txBody>
          <a:bodyPr/>
          <a:lstStyle/>
          <a:p>
            <a:r>
              <a:rPr lang="es-ES" sz="1600" b="1"/>
              <a:t>BUSCAN: bajo coste, intuitiva, fácil implementación y disponibilidad en dispositivos.</a:t>
            </a:r>
          </a:p>
        </p:txBody>
      </p:sp>
      <p:sp>
        <p:nvSpPr>
          <p:cNvPr id="4" name="Marcador de número de diapositiva 3">
            <a:extLst>
              <a:ext uri="{FF2B5EF4-FFF2-40B4-BE49-F238E27FC236}">
                <a16:creationId xmlns:a16="http://schemas.microsoft.com/office/drawing/2014/main" id="{65FA38DB-C672-4091-AB7D-367B7AD842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a:t>39</a:t>
            </a:fld>
            <a:endParaRPr lang="es-ES"/>
          </a:p>
        </p:txBody>
      </p:sp>
      <p:graphicFrame>
        <p:nvGraphicFramePr>
          <p:cNvPr id="5" name="Tabla 5">
            <a:extLst>
              <a:ext uri="{FF2B5EF4-FFF2-40B4-BE49-F238E27FC236}">
                <a16:creationId xmlns:a16="http://schemas.microsoft.com/office/drawing/2014/main" id="{AF74820D-EDC0-47F6-8F5B-B227D42AC957}"/>
              </a:ext>
            </a:extLst>
          </p:cNvPr>
          <p:cNvGraphicFramePr>
            <a:graphicFrameLocks noGrp="1"/>
          </p:cNvGraphicFramePr>
          <p:nvPr>
            <p:extLst>
              <p:ext uri="{D42A27DB-BD31-4B8C-83A1-F6EECF244321}">
                <p14:modId xmlns:p14="http://schemas.microsoft.com/office/powerpoint/2010/main" val="1259764078"/>
              </p:ext>
            </p:extLst>
          </p:nvPr>
        </p:nvGraphicFramePr>
        <p:xfrm>
          <a:off x="1163052" y="1995236"/>
          <a:ext cx="5574051" cy="2751163"/>
        </p:xfrm>
        <a:graphic>
          <a:graphicData uri="http://schemas.openxmlformats.org/drawingml/2006/table">
            <a:tbl>
              <a:tblPr firstRow="1" bandRow="1">
                <a:tableStyleId>{76177FD6-7AD1-4EE0-BA9A-3B9105BB7C1D}</a:tableStyleId>
              </a:tblPr>
              <a:tblGrid>
                <a:gridCol w="1858017">
                  <a:extLst>
                    <a:ext uri="{9D8B030D-6E8A-4147-A177-3AD203B41FA5}">
                      <a16:colId xmlns:a16="http://schemas.microsoft.com/office/drawing/2014/main" val="2265346469"/>
                    </a:ext>
                  </a:extLst>
                </a:gridCol>
                <a:gridCol w="1858017">
                  <a:extLst>
                    <a:ext uri="{9D8B030D-6E8A-4147-A177-3AD203B41FA5}">
                      <a16:colId xmlns:a16="http://schemas.microsoft.com/office/drawing/2014/main" val="4289868897"/>
                    </a:ext>
                  </a:extLst>
                </a:gridCol>
                <a:gridCol w="1858017">
                  <a:extLst>
                    <a:ext uri="{9D8B030D-6E8A-4147-A177-3AD203B41FA5}">
                      <a16:colId xmlns:a16="http://schemas.microsoft.com/office/drawing/2014/main" val="772173274"/>
                    </a:ext>
                  </a:extLst>
                </a:gridCol>
              </a:tblGrid>
              <a:tr h="576160">
                <a:tc>
                  <a:txBody>
                    <a:bodyPr/>
                    <a:lstStyle/>
                    <a:p>
                      <a:r>
                        <a:rPr lang="es-ES"/>
                        <a:t>Criterios relevantes para la decisión</a:t>
                      </a:r>
                    </a:p>
                  </a:txBody>
                  <a:tcPr/>
                </a:tc>
                <a:tc>
                  <a:txBody>
                    <a:bodyPr/>
                    <a:lstStyle/>
                    <a:p>
                      <a:r>
                        <a:rPr lang="es-ES"/>
                        <a:t>Bugzilla</a:t>
                      </a:r>
                    </a:p>
                  </a:txBody>
                  <a:tcPr/>
                </a:tc>
                <a:tc>
                  <a:txBody>
                    <a:bodyPr/>
                    <a:lstStyle/>
                    <a:p>
                      <a:r>
                        <a:rPr lang="es-ES"/>
                        <a:t>Mantis Bug </a:t>
                      </a:r>
                      <a:r>
                        <a:rPr lang="es-ES" err="1"/>
                        <a:t>Tracker</a:t>
                      </a:r>
                    </a:p>
                  </a:txBody>
                  <a:tcPr/>
                </a:tc>
                <a:extLst>
                  <a:ext uri="{0D108BD9-81ED-4DB2-BD59-A6C34878D82A}">
                    <a16:rowId xmlns:a16="http://schemas.microsoft.com/office/drawing/2014/main" val="2532978811"/>
                  </a:ext>
                </a:extLst>
              </a:tr>
              <a:tr h="496302">
                <a:tc>
                  <a:txBody>
                    <a:bodyPr/>
                    <a:lstStyle/>
                    <a:p>
                      <a:r>
                        <a:rPr lang="es-ES"/>
                        <a:t>Coste</a:t>
                      </a:r>
                    </a:p>
                  </a:txBody>
                  <a:tcPr/>
                </a:tc>
                <a:tc>
                  <a:txBody>
                    <a:bodyPr/>
                    <a:lstStyle/>
                    <a:p>
                      <a:endParaRPr lang="es-ES"/>
                    </a:p>
                  </a:txBody>
                  <a:tcPr/>
                </a:tc>
                <a:tc>
                  <a:txBody>
                    <a:bodyPr/>
                    <a:lstStyle/>
                    <a:p>
                      <a:endParaRPr lang="es-ES"/>
                    </a:p>
                  </a:txBody>
                  <a:tcPr/>
                </a:tc>
                <a:extLst>
                  <a:ext uri="{0D108BD9-81ED-4DB2-BD59-A6C34878D82A}">
                    <a16:rowId xmlns:a16="http://schemas.microsoft.com/office/drawing/2014/main" val="1418402484"/>
                  </a:ext>
                </a:extLst>
              </a:tr>
              <a:tr h="526381">
                <a:tc>
                  <a:txBody>
                    <a:bodyPr/>
                    <a:lstStyle/>
                    <a:p>
                      <a:r>
                        <a:rPr lang="es-ES"/>
                        <a:t>Usabilidad</a:t>
                      </a:r>
                    </a:p>
                  </a:txBody>
                  <a:tcPr/>
                </a:tc>
                <a:tc>
                  <a:txBody>
                    <a:bodyPr/>
                    <a:lstStyle/>
                    <a:p>
                      <a:endParaRPr lang="es-ES"/>
                    </a:p>
                  </a:txBody>
                  <a:tcPr/>
                </a:tc>
                <a:tc>
                  <a:txBody>
                    <a:bodyPr/>
                    <a:lstStyle/>
                    <a:p>
                      <a:endParaRPr lang="es-ES"/>
                    </a:p>
                  </a:txBody>
                  <a:tcPr/>
                </a:tc>
                <a:extLst>
                  <a:ext uri="{0D108BD9-81ED-4DB2-BD59-A6C34878D82A}">
                    <a16:rowId xmlns:a16="http://schemas.microsoft.com/office/drawing/2014/main" val="3505964677"/>
                  </a:ext>
                </a:extLst>
              </a:tr>
              <a:tr h="576160">
                <a:tc>
                  <a:txBody>
                    <a:bodyPr/>
                    <a:lstStyle/>
                    <a:p>
                      <a:r>
                        <a:rPr lang="es-ES"/>
                        <a:t>Tiempo de instalación</a:t>
                      </a:r>
                    </a:p>
                  </a:txBody>
                  <a:tcPr/>
                </a:tc>
                <a:tc>
                  <a:txBody>
                    <a:bodyPr/>
                    <a:lstStyle/>
                    <a:p>
                      <a:endParaRPr lang="es-ES"/>
                    </a:p>
                  </a:txBody>
                  <a:tcPr/>
                </a:tc>
                <a:tc>
                  <a:txBody>
                    <a:bodyPr/>
                    <a:lstStyle/>
                    <a:p>
                      <a:endParaRPr lang="es-ES"/>
                    </a:p>
                  </a:txBody>
                  <a:tcPr/>
                </a:tc>
                <a:extLst>
                  <a:ext uri="{0D108BD9-81ED-4DB2-BD59-A6C34878D82A}">
                    <a16:rowId xmlns:a16="http://schemas.microsoft.com/office/drawing/2014/main" val="3195230773"/>
                  </a:ext>
                </a:extLst>
              </a:tr>
              <a:tr h="576160">
                <a:tc>
                  <a:txBody>
                    <a:bodyPr/>
                    <a:lstStyle/>
                    <a:p>
                      <a:r>
                        <a:rPr lang="es-ES"/>
                        <a:t>Dispositivos disponibles</a:t>
                      </a:r>
                    </a:p>
                  </a:txBody>
                  <a:tcPr/>
                </a:tc>
                <a:tc>
                  <a:txBody>
                    <a:bodyPr/>
                    <a:lstStyle/>
                    <a:p>
                      <a:endParaRPr lang="es-ES"/>
                    </a:p>
                  </a:txBody>
                  <a:tcPr/>
                </a:tc>
                <a:tc>
                  <a:txBody>
                    <a:bodyPr/>
                    <a:lstStyle/>
                    <a:p>
                      <a:endParaRPr lang="es-ES"/>
                    </a:p>
                  </a:txBody>
                  <a:tcPr/>
                </a:tc>
                <a:extLst>
                  <a:ext uri="{0D108BD9-81ED-4DB2-BD59-A6C34878D82A}">
                    <a16:rowId xmlns:a16="http://schemas.microsoft.com/office/drawing/2014/main" val="1907805576"/>
                  </a:ext>
                </a:extLst>
              </a:tr>
            </a:tbl>
          </a:graphicData>
        </a:graphic>
      </p:graphicFrame>
      <p:pic>
        <p:nvPicPr>
          <p:cNvPr id="9" name="Imagen 9">
            <a:extLst>
              <a:ext uri="{FF2B5EF4-FFF2-40B4-BE49-F238E27FC236}">
                <a16:creationId xmlns:a16="http://schemas.microsoft.com/office/drawing/2014/main" id="{081AC96B-4677-4DF0-B90C-DAC51CCA9F5D}"/>
              </a:ext>
            </a:extLst>
          </p:cNvPr>
          <p:cNvPicPr>
            <a:picLocks noChangeAspect="1"/>
          </p:cNvPicPr>
          <p:nvPr/>
        </p:nvPicPr>
        <p:blipFill>
          <a:blip r:embed="rId2"/>
          <a:stretch>
            <a:fillRect/>
          </a:stretch>
        </p:blipFill>
        <p:spPr>
          <a:xfrm>
            <a:off x="3622007" y="2611855"/>
            <a:ext cx="355935" cy="401054"/>
          </a:xfrm>
          <a:prstGeom prst="rect">
            <a:avLst/>
          </a:prstGeom>
        </p:spPr>
      </p:pic>
      <p:pic>
        <p:nvPicPr>
          <p:cNvPr id="11" name="Imagen 9">
            <a:extLst>
              <a:ext uri="{FF2B5EF4-FFF2-40B4-BE49-F238E27FC236}">
                <a16:creationId xmlns:a16="http://schemas.microsoft.com/office/drawing/2014/main" id="{DBED0F03-6012-406A-87BC-90240AF2671C}"/>
              </a:ext>
            </a:extLst>
          </p:cNvPr>
          <p:cNvPicPr>
            <a:picLocks noChangeAspect="1"/>
          </p:cNvPicPr>
          <p:nvPr/>
        </p:nvPicPr>
        <p:blipFill>
          <a:blip r:embed="rId2"/>
          <a:stretch>
            <a:fillRect/>
          </a:stretch>
        </p:blipFill>
        <p:spPr>
          <a:xfrm>
            <a:off x="5527007" y="2611855"/>
            <a:ext cx="355935" cy="401054"/>
          </a:xfrm>
          <a:prstGeom prst="rect">
            <a:avLst/>
          </a:prstGeom>
        </p:spPr>
      </p:pic>
      <p:pic>
        <p:nvPicPr>
          <p:cNvPr id="13" name="Imagen 9">
            <a:extLst>
              <a:ext uri="{FF2B5EF4-FFF2-40B4-BE49-F238E27FC236}">
                <a16:creationId xmlns:a16="http://schemas.microsoft.com/office/drawing/2014/main" id="{CB38E76A-70DE-4EF8-A920-17FBFB08BBD2}"/>
              </a:ext>
            </a:extLst>
          </p:cNvPr>
          <p:cNvPicPr>
            <a:picLocks noChangeAspect="1"/>
          </p:cNvPicPr>
          <p:nvPr/>
        </p:nvPicPr>
        <p:blipFill>
          <a:blip r:embed="rId2"/>
          <a:stretch>
            <a:fillRect/>
          </a:stretch>
        </p:blipFill>
        <p:spPr>
          <a:xfrm>
            <a:off x="5527007" y="3674644"/>
            <a:ext cx="355935" cy="401054"/>
          </a:xfrm>
          <a:prstGeom prst="rect">
            <a:avLst/>
          </a:prstGeom>
        </p:spPr>
      </p:pic>
      <p:pic>
        <p:nvPicPr>
          <p:cNvPr id="14" name="Imagen 9">
            <a:extLst>
              <a:ext uri="{FF2B5EF4-FFF2-40B4-BE49-F238E27FC236}">
                <a16:creationId xmlns:a16="http://schemas.microsoft.com/office/drawing/2014/main" id="{66CD62AE-7237-401F-A938-324D7E959AB1}"/>
              </a:ext>
            </a:extLst>
          </p:cNvPr>
          <p:cNvPicPr>
            <a:picLocks noChangeAspect="1"/>
          </p:cNvPicPr>
          <p:nvPr/>
        </p:nvPicPr>
        <p:blipFill>
          <a:blip r:embed="rId2"/>
          <a:stretch>
            <a:fillRect/>
          </a:stretch>
        </p:blipFill>
        <p:spPr>
          <a:xfrm>
            <a:off x="3622006" y="4246144"/>
            <a:ext cx="355935" cy="401054"/>
          </a:xfrm>
          <a:prstGeom prst="rect">
            <a:avLst/>
          </a:prstGeom>
        </p:spPr>
      </p:pic>
      <p:pic>
        <p:nvPicPr>
          <p:cNvPr id="15" name="Imagen 15" descr="Imagen que contiene objeto&#10;&#10;Descripción generada con confianza muy alta">
            <a:extLst>
              <a:ext uri="{FF2B5EF4-FFF2-40B4-BE49-F238E27FC236}">
                <a16:creationId xmlns:a16="http://schemas.microsoft.com/office/drawing/2014/main" id="{DA4EF8F8-FEC7-4AA3-9E59-A13888C25606}"/>
              </a:ext>
            </a:extLst>
          </p:cNvPr>
          <p:cNvPicPr>
            <a:picLocks noChangeAspect="1"/>
          </p:cNvPicPr>
          <p:nvPr/>
        </p:nvPicPr>
        <p:blipFill>
          <a:blip r:embed="rId3"/>
          <a:stretch>
            <a:fillRect/>
          </a:stretch>
        </p:blipFill>
        <p:spPr>
          <a:xfrm>
            <a:off x="3461837" y="3069808"/>
            <a:ext cx="676275" cy="447675"/>
          </a:xfrm>
          <a:prstGeom prst="rect">
            <a:avLst/>
          </a:prstGeom>
        </p:spPr>
      </p:pic>
      <p:pic>
        <p:nvPicPr>
          <p:cNvPr id="17" name="Imagen 17" descr="Imagen que contiene objeto&#10;&#10;Descripción generada con confianza muy alta">
            <a:extLst>
              <a:ext uri="{FF2B5EF4-FFF2-40B4-BE49-F238E27FC236}">
                <a16:creationId xmlns:a16="http://schemas.microsoft.com/office/drawing/2014/main" id="{21C95CC0-7695-4EC9-94C0-8257F938E4BD}"/>
              </a:ext>
            </a:extLst>
          </p:cNvPr>
          <p:cNvPicPr>
            <a:picLocks noChangeAspect="1"/>
          </p:cNvPicPr>
          <p:nvPr/>
        </p:nvPicPr>
        <p:blipFill>
          <a:blip r:embed="rId3"/>
          <a:stretch>
            <a:fillRect/>
          </a:stretch>
        </p:blipFill>
        <p:spPr>
          <a:xfrm>
            <a:off x="3461837" y="3651334"/>
            <a:ext cx="676275" cy="447675"/>
          </a:xfrm>
          <a:prstGeom prst="rect">
            <a:avLst/>
          </a:prstGeom>
        </p:spPr>
      </p:pic>
      <p:pic>
        <p:nvPicPr>
          <p:cNvPr id="19" name="Imagen 19" descr="Imagen que contiene objeto&#10;&#10;Descripción generada con confianza muy alta">
            <a:extLst>
              <a:ext uri="{FF2B5EF4-FFF2-40B4-BE49-F238E27FC236}">
                <a16:creationId xmlns:a16="http://schemas.microsoft.com/office/drawing/2014/main" id="{1ECC6199-3727-4393-876A-1327ED1596FC}"/>
              </a:ext>
            </a:extLst>
          </p:cNvPr>
          <p:cNvPicPr>
            <a:picLocks noChangeAspect="1"/>
          </p:cNvPicPr>
          <p:nvPr/>
        </p:nvPicPr>
        <p:blipFill>
          <a:blip r:embed="rId3"/>
          <a:stretch>
            <a:fillRect/>
          </a:stretch>
        </p:blipFill>
        <p:spPr>
          <a:xfrm>
            <a:off x="5366836" y="4202782"/>
            <a:ext cx="676275" cy="447675"/>
          </a:xfrm>
          <a:prstGeom prst="rect">
            <a:avLst/>
          </a:prstGeom>
        </p:spPr>
      </p:pic>
      <p:pic>
        <p:nvPicPr>
          <p:cNvPr id="16" name="Imagen 9">
            <a:extLst>
              <a:ext uri="{FF2B5EF4-FFF2-40B4-BE49-F238E27FC236}">
                <a16:creationId xmlns:a16="http://schemas.microsoft.com/office/drawing/2014/main" id="{B79D5A40-570C-4E44-8B9D-7CAC488CD8DC}"/>
              </a:ext>
            </a:extLst>
          </p:cNvPr>
          <p:cNvPicPr>
            <a:picLocks noChangeAspect="1"/>
          </p:cNvPicPr>
          <p:nvPr/>
        </p:nvPicPr>
        <p:blipFill>
          <a:blip r:embed="rId2"/>
          <a:stretch>
            <a:fillRect/>
          </a:stretch>
        </p:blipFill>
        <p:spPr>
          <a:xfrm>
            <a:off x="5527007" y="3172572"/>
            <a:ext cx="355935" cy="401054"/>
          </a:xfrm>
          <a:prstGeom prst="rect">
            <a:avLst/>
          </a:prstGeom>
        </p:spPr>
      </p:pic>
    </p:spTree>
    <p:extLst>
      <p:ext uri="{BB962C8B-B14F-4D97-AF65-F5344CB8AC3E}">
        <p14:creationId xmlns:p14="http://schemas.microsoft.com/office/powerpoint/2010/main" val="1326604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8" name="Google Shape;488;p3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 name="Google Shape;193;p12">
            <a:extLst>
              <a:ext uri="{FF2B5EF4-FFF2-40B4-BE49-F238E27FC236}">
                <a16:creationId xmlns:a16="http://schemas.microsoft.com/office/drawing/2014/main" id="{29999F93-1E70-4189-83B6-50688FD607F0}"/>
              </a:ext>
            </a:extLst>
          </p:cNvPr>
          <p:cNvSpPr txBox="1">
            <a:spLocks/>
          </p:cNvSpPr>
          <p:nvPr/>
        </p:nvSpPr>
        <p:spPr>
          <a:xfrm>
            <a:off x="854381" y="962372"/>
            <a:ext cx="6543378" cy="1755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chemeClr val="dk1"/>
              </a:buClr>
              <a:buSzPts val="1100"/>
            </a:pPr>
            <a:r>
              <a:rPr lang="en" sz="2000" b="1">
                <a:solidFill>
                  <a:srgbClr val="FF9800"/>
                </a:solidFill>
              </a:rPr>
              <a:t>AUTORES</a:t>
            </a:r>
          </a:p>
          <a:p>
            <a:pPr>
              <a:buClr>
                <a:schemeClr val="dk1"/>
              </a:buClr>
              <a:buSzPts val="1100"/>
            </a:pPr>
            <a:r>
              <a:rPr lang="en" sz="1800" b="1"/>
              <a:t>Rubén Rodriguez Cabañas (</a:t>
            </a:r>
            <a:r>
              <a:rPr lang="en" sz="1800" b="1" err="1"/>
              <a:t>Coordinador</a:t>
            </a:r>
            <a:r>
              <a:rPr lang="en" sz="1800" b="1"/>
              <a:t>)</a:t>
            </a:r>
          </a:p>
          <a:p>
            <a:pPr>
              <a:buClr>
                <a:schemeClr val="dk1"/>
              </a:buClr>
              <a:buSzPts val="1100"/>
            </a:pPr>
            <a:r>
              <a:rPr lang="en" sz="1800" b="1"/>
              <a:t>Lucia Hurtado de Mendoza </a:t>
            </a:r>
            <a:r>
              <a:rPr lang="en" sz="1800" b="1" err="1"/>
              <a:t>Burguillo</a:t>
            </a:r>
            <a:endParaRPr lang="en" sz="1800" b="1"/>
          </a:p>
          <a:p>
            <a:r>
              <a:rPr lang="en" sz="1800" b="1"/>
              <a:t>Laura </a:t>
            </a:r>
            <a:r>
              <a:rPr lang="en" sz="1800" b="1" err="1"/>
              <a:t>Cercas</a:t>
            </a:r>
            <a:r>
              <a:rPr lang="en" sz="1800" b="1"/>
              <a:t> Ramos</a:t>
            </a:r>
          </a:p>
          <a:p>
            <a:r>
              <a:rPr lang="en" sz="1800" b="1"/>
              <a:t>Marta Pérez Serrano</a:t>
            </a:r>
          </a:p>
          <a:p>
            <a:r>
              <a:rPr lang="en" sz="1800" b="1"/>
              <a:t>Alejandro </a:t>
            </a:r>
            <a:r>
              <a:rPr lang="en" sz="1800" b="1" err="1"/>
              <a:t>Meijide</a:t>
            </a:r>
            <a:r>
              <a:rPr lang="en" sz="1800" b="1"/>
              <a:t> Raimondi</a:t>
            </a:r>
          </a:p>
          <a:p>
            <a:endParaRPr lang="es-ES" sz="1200" b="1"/>
          </a:p>
          <a:p>
            <a:pPr>
              <a:spcAft>
                <a:spcPts val="1000"/>
              </a:spcAft>
            </a:pPr>
            <a:endParaRPr lang="es-ES"/>
          </a:p>
        </p:txBody>
      </p:sp>
      <p:sp>
        <p:nvSpPr>
          <p:cNvPr id="9" name="Google Shape;193;p12">
            <a:extLst>
              <a:ext uri="{FF2B5EF4-FFF2-40B4-BE49-F238E27FC236}">
                <a16:creationId xmlns:a16="http://schemas.microsoft.com/office/drawing/2014/main" id="{B571218D-6E31-470B-AA66-F6D2168D683B}"/>
              </a:ext>
            </a:extLst>
          </p:cNvPr>
          <p:cNvSpPr txBox="1">
            <a:spLocks/>
          </p:cNvSpPr>
          <p:nvPr/>
        </p:nvSpPr>
        <p:spPr>
          <a:xfrm>
            <a:off x="6048012" y="962371"/>
            <a:ext cx="2703300" cy="1755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chemeClr val="dk1"/>
              </a:buClr>
              <a:buSzPts val="1100"/>
            </a:pPr>
            <a:r>
              <a:rPr lang="en" sz="2000" b="1">
                <a:solidFill>
                  <a:srgbClr val="FF9800"/>
                </a:solidFill>
              </a:rPr>
              <a:t>ENTREGA</a:t>
            </a:r>
          </a:p>
          <a:p>
            <a:pPr>
              <a:spcBef>
                <a:spcPts val="600"/>
              </a:spcBef>
              <a:buClr>
                <a:schemeClr val="dk1"/>
              </a:buClr>
              <a:buSzPts val="1100"/>
            </a:pPr>
            <a:r>
              <a:rPr lang="en" sz="2000" b="1">
                <a:hlinkClick r:id="rId3"/>
              </a:rPr>
              <a:t>https://github.com/rbnrodriguez/TG2</a:t>
            </a:r>
            <a:endParaRPr lang="en" b="1"/>
          </a:p>
          <a:p>
            <a:pPr>
              <a:spcBef>
                <a:spcPts val="600"/>
              </a:spcBef>
              <a:buClr>
                <a:schemeClr val="dk1"/>
              </a:buClr>
              <a:buSzPts val="1100"/>
            </a:pPr>
            <a:endParaRPr lang="en" sz="2000" b="1"/>
          </a:p>
          <a:p>
            <a:endParaRPr lang="en" sz="1800"/>
          </a:p>
          <a:p>
            <a:endParaRPr lang="es-ES" sz="1200"/>
          </a:p>
          <a:p>
            <a:pPr>
              <a:spcAft>
                <a:spcPts val="1000"/>
              </a:spcAft>
            </a:pPr>
            <a:endParaRPr lang="es-ES"/>
          </a:p>
        </p:txBody>
      </p:sp>
    </p:spTree>
    <p:extLst>
      <p:ext uri="{BB962C8B-B14F-4D97-AF65-F5344CB8AC3E}">
        <p14:creationId xmlns:p14="http://schemas.microsoft.com/office/powerpoint/2010/main" val="8943264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14059BDD-6BB6-48AF-99B0-A6BB8ABFCC29}"/>
              </a:ext>
            </a:extLst>
          </p:cNvPr>
          <p:cNvSpPr>
            <a:spLocks noGrp="1"/>
          </p:cNvSpPr>
          <p:nvPr>
            <p:ph type="body" idx="1"/>
          </p:nvPr>
        </p:nvSpPr>
        <p:spPr>
          <a:xfrm>
            <a:off x="1098642" y="1708816"/>
            <a:ext cx="7026884" cy="2310836"/>
          </a:xfrm>
        </p:spPr>
        <p:txBody>
          <a:bodyPr/>
          <a:lstStyle/>
          <a:p>
            <a:r>
              <a:rPr lang="es-ES" sz="1800" b="1"/>
              <a:t>   Utilización de la herramienta Mantis Bug </a:t>
            </a:r>
            <a:r>
              <a:rPr lang="es-ES" sz="1800" b="1" err="1"/>
              <a:t>Tracker</a:t>
            </a:r>
            <a:r>
              <a:rPr lang="es-ES" sz="1800" b="1"/>
              <a:t>, ya que haciendo una valoración general tiene los requisitos que necesita la compañía. La única desventaja es que Mantis Bug </a:t>
            </a:r>
            <a:r>
              <a:rPr lang="es-ES" sz="1800" b="1" err="1"/>
              <a:t>Tracker</a:t>
            </a:r>
            <a:r>
              <a:rPr lang="es-ES" sz="1800" b="1"/>
              <a:t> no está disponible para Androide y </a:t>
            </a:r>
            <a:r>
              <a:rPr lang="es-ES" sz="1800" b="1" err="1"/>
              <a:t>Iphone</a:t>
            </a:r>
            <a:r>
              <a:rPr lang="es-ES" sz="1800" b="1"/>
              <a:t>/</a:t>
            </a:r>
            <a:r>
              <a:rPr lang="es-ES" sz="1800" b="1" err="1"/>
              <a:t>Ipad</a:t>
            </a:r>
            <a:r>
              <a:rPr lang="es-ES" sz="1800" b="1"/>
              <a:t>.</a:t>
            </a:r>
            <a:endParaRPr lang="es-ES"/>
          </a:p>
        </p:txBody>
      </p:sp>
      <p:sp>
        <p:nvSpPr>
          <p:cNvPr id="4" name="Marcador de número de diapositiva 3">
            <a:extLst>
              <a:ext uri="{FF2B5EF4-FFF2-40B4-BE49-F238E27FC236}">
                <a16:creationId xmlns:a16="http://schemas.microsoft.com/office/drawing/2014/main" id="{2169126C-5DE1-4615-8409-8E583F5B8D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a:t>40</a:t>
            </a:fld>
            <a:endParaRPr lang="es-ES"/>
          </a:p>
        </p:txBody>
      </p:sp>
      <p:sp>
        <p:nvSpPr>
          <p:cNvPr id="5" name="CuadroTexto 4">
            <a:extLst>
              <a:ext uri="{FF2B5EF4-FFF2-40B4-BE49-F238E27FC236}">
                <a16:creationId xmlns:a16="http://schemas.microsoft.com/office/drawing/2014/main" id="{F1907732-5C6C-4E6D-AD0E-2E55ECCA1C58}"/>
              </a:ext>
            </a:extLst>
          </p:cNvPr>
          <p:cNvSpPr txBox="1"/>
          <p:nvPr/>
        </p:nvSpPr>
        <p:spPr>
          <a:xfrm>
            <a:off x="2919665" y="1190124"/>
            <a:ext cx="346509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2800" b="1" u="sng">
                <a:solidFill>
                  <a:schemeClr val="accent1">
                    <a:lumMod val="75000"/>
                  </a:schemeClr>
                </a:solidFill>
                <a:latin typeface="Roboto Condensed Light"/>
              </a:rPr>
              <a:t>RECOMENDACIÓN</a:t>
            </a:r>
            <a:endParaRPr lang="es-ES" sz="2800" u="sng">
              <a:solidFill>
                <a:schemeClr val="accent1">
                  <a:lumMod val="75000"/>
                </a:schemeClr>
              </a:solidFill>
              <a:latin typeface="Roboto Condensed Light"/>
            </a:endParaRPr>
          </a:p>
        </p:txBody>
      </p:sp>
    </p:spTree>
    <p:extLst>
      <p:ext uri="{BB962C8B-B14F-4D97-AF65-F5344CB8AC3E}">
        <p14:creationId xmlns:p14="http://schemas.microsoft.com/office/powerpoint/2010/main" val="3320507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D2913-E9EF-4471-99D6-C9F101F837D8}"/>
              </a:ext>
            </a:extLst>
          </p:cNvPr>
          <p:cNvSpPr>
            <a:spLocks noGrp="1"/>
          </p:cNvSpPr>
          <p:nvPr>
            <p:ph type="title"/>
          </p:nvPr>
        </p:nvSpPr>
        <p:spPr/>
        <p:txBody>
          <a:bodyPr/>
          <a:lstStyle/>
          <a:p>
            <a:r>
              <a:rPr lang="es-ES"/>
              <a:t>Situación 3: FoodNow</a:t>
            </a:r>
          </a:p>
        </p:txBody>
      </p:sp>
      <p:sp>
        <p:nvSpPr>
          <p:cNvPr id="3" name="Subtítulo 2">
            <a:extLst>
              <a:ext uri="{FF2B5EF4-FFF2-40B4-BE49-F238E27FC236}">
                <a16:creationId xmlns:a16="http://schemas.microsoft.com/office/drawing/2014/main" id="{14F1B0BE-6B30-4E67-BE14-EC6BC1277E4B}"/>
              </a:ext>
            </a:extLst>
          </p:cNvPr>
          <p:cNvSpPr>
            <a:spLocks noGrp="1"/>
          </p:cNvSpPr>
          <p:nvPr>
            <p:ph type="body" idx="1"/>
          </p:nvPr>
        </p:nvSpPr>
        <p:spPr>
          <a:xfrm>
            <a:off x="232749" y="1407560"/>
            <a:ext cx="8037600" cy="598816"/>
          </a:xfrm>
        </p:spPr>
        <p:txBody>
          <a:bodyPr/>
          <a:lstStyle/>
          <a:p>
            <a:r>
              <a:rPr lang="es-ES" sz="1600" b="1"/>
              <a:t>BUSCAN: soporte en dispositivos móviles, conocida, seguridad y que sea personalizable.</a:t>
            </a:r>
          </a:p>
        </p:txBody>
      </p:sp>
      <p:sp>
        <p:nvSpPr>
          <p:cNvPr id="4" name="Marcador de número de diapositiva 3">
            <a:extLst>
              <a:ext uri="{FF2B5EF4-FFF2-40B4-BE49-F238E27FC236}">
                <a16:creationId xmlns:a16="http://schemas.microsoft.com/office/drawing/2014/main" id="{65FA38DB-C672-4091-AB7D-367B7AD842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a:t>41</a:t>
            </a:fld>
            <a:endParaRPr lang="es-ES"/>
          </a:p>
        </p:txBody>
      </p:sp>
      <p:graphicFrame>
        <p:nvGraphicFramePr>
          <p:cNvPr id="5" name="Tabla 5">
            <a:extLst>
              <a:ext uri="{FF2B5EF4-FFF2-40B4-BE49-F238E27FC236}">
                <a16:creationId xmlns:a16="http://schemas.microsoft.com/office/drawing/2014/main" id="{AF74820D-EDC0-47F6-8F5B-B227D42AC957}"/>
              </a:ext>
            </a:extLst>
          </p:cNvPr>
          <p:cNvGraphicFramePr>
            <a:graphicFrameLocks noGrp="1"/>
          </p:cNvGraphicFramePr>
          <p:nvPr>
            <p:extLst>
              <p:ext uri="{D42A27DB-BD31-4B8C-83A1-F6EECF244321}">
                <p14:modId xmlns:p14="http://schemas.microsoft.com/office/powerpoint/2010/main" val="1235392245"/>
              </p:ext>
            </p:extLst>
          </p:nvPr>
        </p:nvGraphicFramePr>
        <p:xfrm>
          <a:off x="1132794" y="2000250"/>
          <a:ext cx="5598922" cy="2751163"/>
        </p:xfrm>
        <a:graphic>
          <a:graphicData uri="http://schemas.openxmlformats.org/drawingml/2006/table">
            <a:tbl>
              <a:tblPr firstRow="1" bandRow="1">
                <a:tableStyleId>{76177FD6-7AD1-4EE0-BA9A-3B9105BB7C1D}</a:tableStyleId>
              </a:tblPr>
              <a:tblGrid>
                <a:gridCol w="1882888">
                  <a:extLst>
                    <a:ext uri="{9D8B030D-6E8A-4147-A177-3AD203B41FA5}">
                      <a16:colId xmlns:a16="http://schemas.microsoft.com/office/drawing/2014/main" val="2265346469"/>
                    </a:ext>
                  </a:extLst>
                </a:gridCol>
                <a:gridCol w="1858017">
                  <a:extLst>
                    <a:ext uri="{9D8B030D-6E8A-4147-A177-3AD203B41FA5}">
                      <a16:colId xmlns:a16="http://schemas.microsoft.com/office/drawing/2014/main" val="4289868897"/>
                    </a:ext>
                  </a:extLst>
                </a:gridCol>
                <a:gridCol w="1858017">
                  <a:extLst>
                    <a:ext uri="{9D8B030D-6E8A-4147-A177-3AD203B41FA5}">
                      <a16:colId xmlns:a16="http://schemas.microsoft.com/office/drawing/2014/main" val="772173274"/>
                    </a:ext>
                  </a:extLst>
                </a:gridCol>
              </a:tblGrid>
              <a:tr h="576160">
                <a:tc>
                  <a:txBody>
                    <a:bodyPr/>
                    <a:lstStyle/>
                    <a:p>
                      <a:r>
                        <a:rPr lang="es-ES"/>
                        <a:t>Criterios relevantes para la decisión</a:t>
                      </a:r>
                    </a:p>
                  </a:txBody>
                  <a:tcPr/>
                </a:tc>
                <a:tc>
                  <a:txBody>
                    <a:bodyPr/>
                    <a:lstStyle/>
                    <a:p>
                      <a:r>
                        <a:rPr lang="es-ES"/>
                        <a:t>Bugzilla</a:t>
                      </a:r>
                    </a:p>
                  </a:txBody>
                  <a:tcPr/>
                </a:tc>
                <a:tc>
                  <a:txBody>
                    <a:bodyPr/>
                    <a:lstStyle/>
                    <a:p>
                      <a:r>
                        <a:rPr lang="es-ES"/>
                        <a:t>Mantis Bug </a:t>
                      </a:r>
                      <a:r>
                        <a:rPr lang="es-ES" err="1"/>
                        <a:t>Tracker</a:t>
                      </a:r>
                    </a:p>
                  </a:txBody>
                  <a:tcPr/>
                </a:tc>
                <a:extLst>
                  <a:ext uri="{0D108BD9-81ED-4DB2-BD59-A6C34878D82A}">
                    <a16:rowId xmlns:a16="http://schemas.microsoft.com/office/drawing/2014/main" val="2532978811"/>
                  </a:ext>
                </a:extLst>
              </a:tr>
              <a:tr h="496302">
                <a:tc>
                  <a:txBody>
                    <a:bodyPr/>
                    <a:lstStyle/>
                    <a:p>
                      <a:r>
                        <a:rPr lang="es-ES"/>
                        <a:t>Soporte</a:t>
                      </a:r>
                    </a:p>
                  </a:txBody>
                  <a:tcPr/>
                </a:tc>
                <a:tc>
                  <a:txBody>
                    <a:bodyPr/>
                    <a:lstStyle/>
                    <a:p>
                      <a:endParaRPr lang="es-ES"/>
                    </a:p>
                  </a:txBody>
                  <a:tcPr/>
                </a:tc>
                <a:tc>
                  <a:txBody>
                    <a:bodyPr/>
                    <a:lstStyle/>
                    <a:p>
                      <a:endParaRPr lang="es-ES"/>
                    </a:p>
                  </a:txBody>
                  <a:tcPr/>
                </a:tc>
                <a:extLst>
                  <a:ext uri="{0D108BD9-81ED-4DB2-BD59-A6C34878D82A}">
                    <a16:rowId xmlns:a16="http://schemas.microsoft.com/office/drawing/2014/main" val="1418402484"/>
                  </a:ext>
                </a:extLst>
              </a:tr>
              <a:tr h="526381">
                <a:tc>
                  <a:txBody>
                    <a:bodyPr/>
                    <a:lstStyle/>
                    <a:p>
                      <a:r>
                        <a:rPr lang="es-ES"/>
                        <a:t>Popularidad</a:t>
                      </a:r>
                    </a:p>
                  </a:txBody>
                  <a:tcPr/>
                </a:tc>
                <a:tc>
                  <a:txBody>
                    <a:bodyPr/>
                    <a:lstStyle/>
                    <a:p>
                      <a:endParaRPr lang="es-ES"/>
                    </a:p>
                  </a:txBody>
                  <a:tcPr/>
                </a:tc>
                <a:tc>
                  <a:txBody>
                    <a:bodyPr/>
                    <a:lstStyle/>
                    <a:p>
                      <a:endParaRPr lang="es-ES"/>
                    </a:p>
                  </a:txBody>
                  <a:tcPr/>
                </a:tc>
                <a:extLst>
                  <a:ext uri="{0D108BD9-81ED-4DB2-BD59-A6C34878D82A}">
                    <a16:rowId xmlns:a16="http://schemas.microsoft.com/office/drawing/2014/main" val="3505964677"/>
                  </a:ext>
                </a:extLst>
              </a:tr>
              <a:tr h="576160">
                <a:tc>
                  <a:txBody>
                    <a:bodyPr/>
                    <a:lstStyle/>
                    <a:p>
                      <a:r>
                        <a:rPr lang="es-ES"/>
                        <a:t>Seguridad</a:t>
                      </a:r>
                    </a:p>
                  </a:txBody>
                  <a:tcPr/>
                </a:tc>
                <a:tc>
                  <a:txBody>
                    <a:bodyPr/>
                    <a:lstStyle/>
                    <a:p>
                      <a:endParaRPr lang="es-ES"/>
                    </a:p>
                  </a:txBody>
                  <a:tcPr/>
                </a:tc>
                <a:tc>
                  <a:txBody>
                    <a:bodyPr/>
                    <a:lstStyle/>
                    <a:p>
                      <a:endParaRPr lang="es-ES"/>
                    </a:p>
                  </a:txBody>
                  <a:tcPr/>
                </a:tc>
                <a:extLst>
                  <a:ext uri="{0D108BD9-81ED-4DB2-BD59-A6C34878D82A}">
                    <a16:rowId xmlns:a16="http://schemas.microsoft.com/office/drawing/2014/main" val="3195230773"/>
                  </a:ext>
                </a:extLst>
              </a:tr>
              <a:tr h="576160">
                <a:tc>
                  <a:txBody>
                    <a:bodyPr/>
                    <a:lstStyle/>
                    <a:p>
                      <a:r>
                        <a:rPr lang="es-ES"/>
                        <a:t>Personalización</a:t>
                      </a:r>
                    </a:p>
                  </a:txBody>
                  <a:tcPr/>
                </a:tc>
                <a:tc>
                  <a:txBody>
                    <a:bodyPr/>
                    <a:lstStyle/>
                    <a:p>
                      <a:endParaRPr lang="es-ES"/>
                    </a:p>
                  </a:txBody>
                  <a:tcPr/>
                </a:tc>
                <a:tc>
                  <a:txBody>
                    <a:bodyPr/>
                    <a:lstStyle/>
                    <a:p>
                      <a:endParaRPr lang="es-ES"/>
                    </a:p>
                  </a:txBody>
                  <a:tcPr/>
                </a:tc>
                <a:extLst>
                  <a:ext uri="{0D108BD9-81ED-4DB2-BD59-A6C34878D82A}">
                    <a16:rowId xmlns:a16="http://schemas.microsoft.com/office/drawing/2014/main" val="1907805576"/>
                  </a:ext>
                </a:extLst>
              </a:tr>
            </a:tbl>
          </a:graphicData>
        </a:graphic>
      </p:graphicFrame>
      <p:pic>
        <p:nvPicPr>
          <p:cNvPr id="9" name="Imagen 9">
            <a:extLst>
              <a:ext uri="{FF2B5EF4-FFF2-40B4-BE49-F238E27FC236}">
                <a16:creationId xmlns:a16="http://schemas.microsoft.com/office/drawing/2014/main" id="{081AC96B-4677-4DF0-B90C-DAC51CCA9F5D}"/>
              </a:ext>
            </a:extLst>
          </p:cNvPr>
          <p:cNvPicPr>
            <a:picLocks noChangeAspect="1"/>
          </p:cNvPicPr>
          <p:nvPr/>
        </p:nvPicPr>
        <p:blipFill>
          <a:blip r:embed="rId2"/>
          <a:stretch>
            <a:fillRect/>
          </a:stretch>
        </p:blipFill>
        <p:spPr>
          <a:xfrm>
            <a:off x="3622007" y="2611855"/>
            <a:ext cx="355935" cy="401054"/>
          </a:xfrm>
          <a:prstGeom prst="rect">
            <a:avLst/>
          </a:prstGeom>
        </p:spPr>
      </p:pic>
      <p:pic>
        <p:nvPicPr>
          <p:cNvPr id="11" name="Imagen 9">
            <a:extLst>
              <a:ext uri="{FF2B5EF4-FFF2-40B4-BE49-F238E27FC236}">
                <a16:creationId xmlns:a16="http://schemas.microsoft.com/office/drawing/2014/main" id="{DBED0F03-6012-406A-87BC-90240AF2671C}"/>
              </a:ext>
            </a:extLst>
          </p:cNvPr>
          <p:cNvPicPr>
            <a:picLocks noChangeAspect="1"/>
          </p:cNvPicPr>
          <p:nvPr/>
        </p:nvPicPr>
        <p:blipFill>
          <a:blip r:embed="rId2"/>
          <a:stretch>
            <a:fillRect/>
          </a:stretch>
        </p:blipFill>
        <p:spPr>
          <a:xfrm>
            <a:off x="5565753" y="4258550"/>
            <a:ext cx="355935" cy="401054"/>
          </a:xfrm>
          <a:prstGeom prst="rect">
            <a:avLst/>
          </a:prstGeom>
        </p:spPr>
      </p:pic>
      <p:pic>
        <p:nvPicPr>
          <p:cNvPr id="12" name="Imagen 9">
            <a:extLst>
              <a:ext uri="{FF2B5EF4-FFF2-40B4-BE49-F238E27FC236}">
                <a16:creationId xmlns:a16="http://schemas.microsoft.com/office/drawing/2014/main" id="{053B7B4B-508A-4EE7-8369-9B1A2AE4C735}"/>
              </a:ext>
            </a:extLst>
          </p:cNvPr>
          <p:cNvPicPr>
            <a:picLocks noChangeAspect="1"/>
          </p:cNvPicPr>
          <p:nvPr/>
        </p:nvPicPr>
        <p:blipFill>
          <a:blip r:embed="rId2"/>
          <a:stretch>
            <a:fillRect/>
          </a:stretch>
        </p:blipFill>
        <p:spPr>
          <a:xfrm>
            <a:off x="3618777" y="3111810"/>
            <a:ext cx="355935" cy="401054"/>
          </a:xfrm>
          <a:prstGeom prst="rect">
            <a:avLst/>
          </a:prstGeom>
        </p:spPr>
      </p:pic>
      <p:pic>
        <p:nvPicPr>
          <p:cNvPr id="13" name="Imagen 9">
            <a:extLst>
              <a:ext uri="{FF2B5EF4-FFF2-40B4-BE49-F238E27FC236}">
                <a16:creationId xmlns:a16="http://schemas.microsoft.com/office/drawing/2014/main" id="{CB38E76A-70DE-4EF8-A920-17FBFB08BBD2}"/>
              </a:ext>
            </a:extLst>
          </p:cNvPr>
          <p:cNvPicPr>
            <a:picLocks noChangeAspect="1"/>
          </p:cNvPicPr>
          <p:nvPr/>
        </p:nvPicPr>
        <p:blipFill>
          <a:blip r:embed="rId2"/>
          <a:stretch>
            <a:fillRect/>
          </a:stretch>
        </p:blipFill>
        <p:spPr>
          <a:xfrm>
            <a:off x="3618778" y="3703703"/>
            <a:ext cx="355935" cy="401054"/>
          </a:xfrm>
          <a:prstGeom prst="rect">
            <a:avLst/>
          </a:prstGeom>
        </p:spPr>
      </p:pic>
      <p:pic>
        <p:nvPicPr>
          <p:cNvPr id="14" name="Imagen 9">
            <a:extLst>
              <a:ext uri="{FF2B5EF4-FFF2-40B4-BE49-F238E27FC236}">
                <a16:creationId xmlns:a16="http://schemas.microsoft.com/office/drawing/2014/main" id="{66CD62AE-7237-401F-A938-324D7E959AB1}"/>
              </a:ext>
            </a:extLst>
          </p:cNvPr>
          <p:cNvPicPr>
            <a:picLocks noChangeAspect="1"/>
          </p:cNvPicPr>
          <p:nvPr/>
        </p:nvPicPr>
        <p:blipFill>
          <a:blip r:embed="rId2"/>
          <a:stretch>
            <a:fillRect/>
          </a:stretch>
        </p:blipFill>
        <p:spPr>
          <a:xfrm>
            <a:off x="3622006" y="4246144"/>
            <a:ext cx="355935" cy="401054"/>
          </a:xfrm>
          <a:prstGeom prst="rect">
            <a:avLst/>
          </a:prstGeom>
        </p:spPr>
      </p:pic>
      <p:pic>
        <p:nvPicPr>
          <p:cNvPr id="15" name="Imagen 15" descr="Imagen que contiene objeto&#10;&#10;Descripción generada con confianza muy alta">
            <a:extLst>
              <a:ext uri="{FF2B5EF4-FFF2-40B4-BE49-F238E27FC236}">
                <a16:creationId xmlns:a16="http://schemas.microsoft.com/office/drawing/2014/main" id="{DA4EF8F8-FEC7-4AA3-9E59-A13888C25606}"/>
              </a:ext>
            </a:extLst>
          </p:cNvPr>
          <p:cNvPicPr>
            <a:picLocks noChangeAspect="1"/>
          </p:cNvPicPr>
          <p:nvPr/>
        </p:nvPicPr>
        <p:blipFill>
          <a:blip r:embed="rId3"/>
          <a:stretch>
            <a:fillRect/>
          </a:stretch>
        </p:blipFill>
        <p:spPr>
          <a:xfrm>
            <a:off x="5360379" y="3680054"/>
            <a:ext cx="676275" cy="447675"/>
          </a:xfrm>
          <a:prstGeom prst="rect">
            <a:avLst/>
          </a:prstGeom>
        </p:spPr>
      </p:pic>
      <p:pic>
        <p:nvPicPr>
          <p:cNvPr id="19" name="Imagen 19" descr="Imagen que contiene objeto&#10;&#10;Descripción generada con confianza muy alta">
            <a:extLst>
              <a:ext uri="{FF2B5EF4-FFF2-40B4-BE49-F238E27FC236}">
                <a16:creationId xmlns:a16="http://schemas.microsoft.com/office/drawing/2014/main" id="{1ECC6199-3727-4393-876A-1327ED1596FC}"/>
              </a:ext>
            </a:extLst>
          </p:cNvPr>
          <p:cNvPicPr>
            <a:picLocks noChangeAspect="1"/>
          </p:cNvPicPr>
          <p:nvPr/>
        </p:nvPicPr>
        <p:blipFill>
          <a:blip r:embed="rId3"/>
          <a:stretch>
            <a:fillRect/>
          </a:stretch>
        </p:blipFill>
        <p:spPr>
          <a:xfrm>
            <a:off x="5308717" y="2614206"/>
            <a:ext cx="676275" cy="447675"/>
          </a:xfrm>
          <a:prstGeom prst="rect">
            <a:avLst/>
          </a:prstGeom>
        </p:spPr>
      </p:pic>
      <p:pic>
        <p:nvPicPr>
          <p:cNvPr id="16" name="Imagen 9">
            <a:extLst>
              <a:ext uri="{FF2B5EF4-FFF2-40B4-BE49-F238E27FC236}">
                <a16:creationId xmlns:a16="http://schemas.microsoft.com/office/drawing/2014/main" id="{0DE97775-C2C6-4B2C-98AD-29ED729E6356}"/>
              </a:ext>
            </a:extLst>
          </p:cNvPr>
          <p:cNvPicPr>
            <a:picLocks noChangeAspect="1"/>
          </p:cNvPicPr>
          <p:nvPr/>
        </p:nvPicPr>
        <p:blipFill>
          <a:blip r:embed="rId2"/>
          <a:stretch>
            <a:fillRect/>
          </a:stretch>
        </p:blipFill>
        <p:spPr>
          <a:xfrm>
            <a:off x="5527371" y="3111810"/>
            <a:ext cx="355935" cy="401054"/>
          </a:xfrm>
          <a:prstGeom prst="rect">
            <a:avLst/>
          </a:prstGeom>
        </p:spPr>
      </p:pic>
    </p:spTree>
    <p:extLst>
      <p:ext uri="{BB962C8B-B14F-4D97-AF65-F5344CB8AC3E}">
        <p14:creationId xmlns:p14="http://schemas.microsoft.com/office/powerpoint/2010/main" val="29117664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D2913-E9EF-4471-99D6-C9F101F837D8}"/>
              </a:ext>
            </a:extLst>
          </p:cNvPr>
          <p:cNvSpPr>
            <a:spLocks noGrp="1"/>
          </p:cNvSpPr>
          <p:nvPr>
            <p:ph type="title"/>
          </p:nvPr>
        </p:nvSpPr>
        <p:spPr/>
        <p:txBody>
          <a:bodyPr/>
          <a:lstStyle/>
          <a:p>
            <a:r>
              <a:rPr lang="es-ES"/>
              <a:t>Situación 3: </a:t>
            </a:r>
            <a:r>
              <a:rPr lang="es-ES" err="1"/>
              <a:t>FoodNow</a:t>
            </a:r>
          </a:p>
        </p:txBody>
      </p:sp>
      <p:sp>
        <p:nvSpPr>
          <p:cNvPr id="3" name="Subtítulo 2">
            <a:extLst>
              <a:ext uri="{FF2B5EF4-FFF2-40B4-BE49-F238E27FC236}">
                <a16:creationId xmlns:a16="http://schemas.microsoft.com/office/drawing/2014/main" id="{14F1B0BE-6B30-4E67-BE14-EC6BC1277E4B}"/>
              </a:ext>
            </a:extLst>
          </p:cNvPr>
          <p:cNvSpPr>
            <a:spLocks noGrp="1"/>
          </p:cNvSpPr>
          <p:nvPr>
            <p:ph type="body" idx="1"/>
          </p:nvPr>
        </p:nvSpPr>
        <p:spPr>
          <a:xfrm>
            <a:off x="1213247" y="1553792"/>
            <a:ext cx="6132600" cy="2951406"/>
          </a:xfrm>
        </p:spPr>
        <p:txBody>
          <a:bodyPr/>
          <a:lstStyle/>
          <a:p>
            <a:pPr marL="76200" indent="0" algn="ctr">
              <a:buNone/>
            </a:pPr>
            <a:r>
              <a:rPr lang="es-ES" b="1" u="sng">
                <a:solidFill>
                  <a:schemeClr val="accent1">
                    <a:lumMod val="75000"/>
                  </a:schemeClr>
                </a:solidFill>
              </a:rPr>
              <a:t>RECOMENDACIÓN</a:t>
            </a:r>
            <a:endParaRPr lang="es-ES">
              <a:solidFill>
                <a:schemeClr val="accent1">
                  <a:lumMod val="75000"/>
                </a:schemeClr>
              </a:solidFill>
            </a:endParaRPr>
          </a:p>
          <a:p>
            <a:pPr marL="76200" indent="0">
              <a:buNone/>
            </a:pPr>
            <a:endParaRPr lang="es-ES" b="1" u="sng">
              <a:solidFill>
                <a:schemeClr val="accent1">
                  <a:lumMod val="75000"/>
                </a:schemeClr>
              </a:solidFill>
            </a:endParaRPr>
          </a:p>
          <a:p>
            <a:pPr marL="76200" indent="0">
              <a:buNone/>
            </a:pPr>
            <a:r>
              <a:rPr lang="es-ES" sz="1800" b="1"/>
              <a:t>En este caso, comparando las dos herramientas, hemos sacado en claro que nos beneficia más Bugzilla, ya que aporta una mayor seguridad , soporte y posee una mejor popularidad entre usuarios y empresas.</a:t>
            </a:r>
          </a:p>
        </p:txBody>
      </p:sp>
      <p:sp>
        <p:nvSpPr>
          <p:cNvPr id="4" name="Marcador de número de diapositiva 3">
            <a:extLst>
              <a:ext uri="{FF2B5EF4-FFF2-40B4-BE49-F238E27FC236}">
                <a16:creationId xmlns:a16="http://schemas.microsoft.com/office/drawing/2014/main" id="{65FA38DB-C672-4091-AB7D-367B7AD842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a:t>42</a:t>
            </a:fld>
            <a:endParaRPr lang="es-ES"/>
          </a:p>
        </p:txBody>
      </p:sp>
    </p:spTree>
    <p:extLst>
      <p:ext uri="{BB962C8B-B14F-4D97-AF65-F5344CB8AC3E}">
        <p14:creationId xmlns:p14="http://schemas.microsoft.com/office/powerpoint/2010/main" val="35836450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283051" y="2600438"/>
            <a:ext cx="5558241" cy="1109669"/>
          </a:xfrm>
          <a:prstGeom prst="rect">
            <a:avLst/>
          </a:prstGeom>
        </p:spPr>
        <p:txBody>
          <a:bodyPr spcFirstLastPara="1" wrap="square" lIns="91425" tIns="91425" rIns="91425" bIns="91425" anchor="b" anchorCtr="0">
            <a:noAutofit/>
          </a:bodyPr>
          <a:lstStyle/>
          <a:p>
            <a:r>
              <a:rPr lang="en"/>
              <a:t>CONCLUSIÓN</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
        <p:nvSpPr>
          <p:cNvPr id="224" name="Google Shape;224;p14"/>
          <p:cNvSpPr txBox="1"/>
          <p:nvPr/>
        </p:nvSpPr>
        <p:spPr>
          <a:xfrm>
            <a:off x="283051"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a:solidFill>
                  <a:srgbClr val="3F5378"/>
                </a:solidFill>
                <a:latin typeface="Roboto Condensed"/>
                <a:ea typeface="Roboto Condensed"/>
                <a:cs typeface="Roboto Condensed"/>
              </a:rPr>
              <a:t>7</a:t>
            </a:r>
          </a:p>
        </p:txBody>
      </p:sp>
    </p:spTree>
    <p:extLst>
      <p:ext uri="{BB962C8B-B14F-4D97-AF65-F5344CB8AC3E}">
        <p14:creationId xmlns:p14="http://schemas.microsoft.com/office/powerpoint/2010/main" val="10650264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3" name="Google Shape;223;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
        <p:nvSpPr>
          <p:cNvPr id="221" name="Google Shape;221;p14"/>
          <p:cNvSpPr txBox="1">
            <a:spLocks noGrp="1"/>
          </p:cNvSpPr>
          <p:nvPr>
            <p:ph type="ctrTitle" idx="4294967295"/>
          </p:nvPr>
        </p:nvSpPr>
        <p:spPr>
          <a:xfrm>
            <a:off x="0" y="2600325"/>
            <a:ext cx="5559425" cy="1109663"/>
          </a:xfrm>
          <a:prstGeom prst="rect">
            <a:avLst/>
          </a:prstGeom>
        </p:spPr>
        <p:txBody>
          <a:bodyPr spcFirstLastPara="1" wrap="square" lIns="91425" tIns="91425" rIns="91425" bIns="91425" anchor="b" anchorCtr="0">
            <a:noAutofit/>
          </a:bodyPr>
          <a:lstStyle/>
          <a:p>
            <a:r>
              <a:rPr lang="en"/>
              <a:t>CONCLUSIÓN</a:t>
            </a:r>
          </a:p>
        </p:txBody>
      </p:sp>
      <p:sp>
        <p:nvSpPr>
          <p:cNvPr id="224" name="Google Shape;224;p14"/>
          <p:cNvSpPr txBox="1"/>
          <p:nvPr/>
        </p:nvSpPr>
        <p:spPr>
          <a:xfrm>
            <a:off x="704157" y="1293395"/>
            <a:ext cx="8026941" cy="2604804"/>
          </a:xfrm>
          <a:prstGeom prst="rect">
            <a:avLst/>
          </a:prstGeom>
          <a:noFill/>
          <a:ln>
            <a:noFill/>
          </a:ln>
        </p:spPr>
        <p:txBody>
          <a:bodyPr spcFirstLastPara="1" wrap="square" lIns="91425" tIns="91425" rIns="91425" bIns="91425" anchor="b" anchorCtr="0">
            <a:noAutofit/>
          </a:bodyPr>
          <a:lstStyle/>
          <a:p>
            <a:r>
              <a:rPr lang="en" sz="2400" b="1" err="1">
                <a:solidFill>
                  <a:srgbClr val="3F5378"/>
                </a:solidFill>
                <a:latin typeface="Roboto Condensed"/>
                <a:ea typeface="Roboto Condensed"/>
                <a:cs typeface="Roboto Condensed"/>
              </a:rPr>
              <a:t>Ambas</a:t>
            </a:r>
            <a:r>
              <a:rPr lang="en" sz="2400" b="1">
                <a:solidFill>
                  <a:srgbClr val="3F5378"/>
                </a:solidFill>
                <a:latin typeface="Roboto Condensed"/>
                <a:ea typeface="Roboto Condensed"/>
                <a:cs typeface="Roboto Condensed"/>
              </a:rPr>
              <a:t> </a:t>
            </a:r>
            <a:r>
              <a:rPr lang="en" sz="2400" b="1" err="1">
                <a:solidFill>
                  <a:srgbClr val="3F5378"/>
                </a:solidFill>
                <a:latin typeface="Roboto Condensed"/>
                <a:ea typeface="Roboto Condensed"/>
                <a:cs typeface="Roboto Condensed"/>
              </a:rPr>
              <a:t>herramientas</a:t>
            </a:r>
            <a:r>
              <a:rPr lang="en" sz="2400" b="1">
                <a:solidFill>
                  <a:srgbClr val="3F5378"/>
                </a:solidFill>
                <a:latin typeface="Roboto Condensed"/>
                <a:ea typeface="Roboto Condensed"/>
                <a:cs typeface="Roboto Condensed"/>
              </a:rPr>
              <a:t> </a:t>
            </a:r>
            <a:r>
              <a:rPr lang="en" sz="2400" b="1" err="1">
                <a:solidFill>
                  <a:srgbClr val="3F5378"/>
                </a:solidFill>
                <a:latin typeface="Roboto Condensed"/>
                <a:ea typeface="Roboto Condensed"/>
                <a:cs typeface="Roboto Condensed"/>
              </a:rPr>
              <a:t>tienen</a:t>
            </a:r>
            <a:r>
              <a:rPr lang="en" sz="2400" b="1">
                <a:solidFill>
                  <a:srgbClr val="3F5378"/>
                </a:solidFill>
                <a:latin typeface="Roboto Condensed"/>
                <a:ea typeface="Roboto Condensed"/>
                <a:cs typeface="Roboto Condensed"/>
              </a:rPr>
              <a:t> </a:t>
            </a:r>
            <a:r>
              <a:rPr lang="en" sz="2400" b="1" err="1">
                <a:solidFill>
                  <a:srgbClr val="3F5378"/>
                </a:solidFill>
                <a:latin typeface="Roboto Condensed"/>
                <a:ea typeface="Roboto Condensed"/>
                <a:cs typeface="Roboto Condensed"/>
              </a:rPr>
              <a:t>características</a:t>
            </a:r>
            <a:r>
              <a:rPr lang="en" sz="2400" b="1">
                <a:solidFill>
                  <a:srgbClr val="3F5378"/>
                </a:solidFill>
                <a:latin typeface="Roboto Condensed"/>
                <a:ea typeface="Roboto Condensed"/>
                <a:cs typeface="Roboto Condensed"/>
              </a:rPr>
              <a:t> tanto </a:t>
            </a:r>
            <a:r>
              <a:rPr lang="en" sz="2400" b="1" err="1">
                <a:solidFill>
                  <a:srgbClr val="3F5378"/>
                </a:solidFill>
                <a:latin typeface="Roboto Condensed"/>
                <a:ea typeface="Roboto Condensed"/>
                <a:cs typeface="Roboto Condensed"/>
              </a:rPr>
              <a:t>positivas</a:t>
            </a:r>
            <a:r>
              <a:rPr lang="en" sz="2400" b="1">
                <a:solidFill>
                  <a:srgbClr val="3F5378"/>
                </a:solidFill>
                <a:latin typeface="Roboto Condensed"/>
                <a:ea typeface="Roboto Condensed"/>
                <a:cs typeface="Roboto Condensed"/>
              </a:rPr>
              <a:t> </a:t>
            </a:r>
            <a:r>
              <a:rPr lang="en" sz="2400" b="1" err="1">
                <a:solidFill>
                  <a:srgbClr val="3F5378"/>
                </a:solidFill>
                <a:latin typeface="Roboto Condensed"/>
                <a:ea typeface="Roboto Condensed"/>
                <a:cs typeface="Roboto Condensed"/>
              </a:rPr>
              <a:t>como</a:t>
            </a:r>
            <a:r>
              <a:rPr lang="en" sz="2400" b="1">
                <a:solidFill>
                  <a:srgbClr val="3F5378"/>
                </a:solidFill>
                <a:latin typeface="Roboto Condensed"/>
                <a:ea typeface="Roboto Condensed"/>
                <a:cs typeface="Roboto Condensed"/>
              </a:rPr>
              <a:t> </a:t>
            </a:r>
            <a:r>
              <a:rPr lang="en" sz="2400" b="1" err="1">
                <a:solidFill>
                  <a:srgbClr val="3F5378"/>
                </a:solidFill>
                <a:latin typeface="Roboto Condensed"/>
                <a:ea typeface="Roboto Condensed"/>
                <a:cs typeface="Roboto Condensed"/>
              </a:rPr>
              <a:t>negativas</a:t>
            </a:r>
            <a:r>
              <a:rPr lang="en" sz="2400" b="1">
                <a:solidFill>
                  <a:srgbClr val="3F5378"/>
                </a:solidFill>
                <a:latin typeface="Roboto Condensed"/>
                <a:ea typeface="Roboto Condensed"/>
                <a:cs typeface="Roboto Condensed"/>
              </a:rPr>
              <a:t>.</a:t>
            </a:r>
            <a:endParaRPr lang="es-ES"/>
          </a:p>
          <a:p>
            <a:r>
              <a:rPr lang="en" sz="2400" b="1" err="1">
                <a:solidFill>
                  <a:srgbClr val="3F5378"/>
                </a:solidFill>
                <a:latin typeface="Roboto Condensed"/>
                <a:ea typeface="Roboto Condensed"/>
                <a:cs typeface="Roboto Condensed"/>
              </a:rPr>
              <a:t>Finalmente</a:t>
            </a:r>
            <a:r>
              <a:rPr lang="en" sz="2400" b="1">
                <a:solidFill>
                  <a:srgbClr val="3F5378"/>
                </a:solidFill>
                <a:latin typeface="Roboto Condensed"/>
                <a:ea typeface="Roboto Condensed"/>
                <a:cs typeface="Roboto Condensed"/>
              </a:rPr>
              <a:t> se </a:t>
            </a:r>
            <a:r>
              <a:rPr lang="en" sz="2400" b="1" err="1">
                <a:solidFill>
                  <a:srgbClr val="3F5378"/>
                </a:solidFill>
                <a:latin typeface="Roboto Condensed"/>
                <a:ea typeface="Roboto Condensed"/>
                <a:cs typeface="Roboto Condensed"/>
              </a:rPr>
              <a:t>obtiene</a:t>
            </a:r>
            <a:r>
              <a:rPr lang="en" sz="2400" b="1">
                <a:solidFill>
                  <a:srgbClr val="3F5378"/>
                </a:solidFill>
                <a:latin typeface="Roboto Condensed"/>
                <a:ea typeface="Roboto Condensed"/>
                <a:cs typeface="Roboto Condensed"/>
              </a:rPr>
              <a:t> el </a:t>
            </a:r>
            <a:r>
              <a:rPr lang="en" sz="2400" b="1" err="1">
                <a:solidFill>
                  <a:srgbClr val="3F5378"/>
                </a:solidFill>
                <a:latin typeface="Roboto Condensed"/>
                <a:ea typeface="Roboto Condensed"/>
                <a:cs typeface="Roboto Condensed"/>
              </a:rPr>
              <a:t>mismo</a:t>
            </a:r>
            <a:r>
              <a:rPr lang="en" sz="2400" b="1">
                <a:solidFill>
                  <a:srgbClr val="3F5378"/>
                </a:solidFill>
                <a:latin typeface="Roboto Condensed"/>
                <a:ea typeface="Roboto Condensed"/>
                <a:cs typeface="Roboto Condensed"/>
              </a:rPr>
              <a:t> </a:t>
            </a:r>
            <a:r>
              <a:rPr lang="en" sz="2400" b="1" err="1">
                <a:solidFill>
                  <a:srgbClr val="3F5378"/>
                </a:solidFill>
                <a:latin typeface="Roboto Condensed"/>
                <a:ea typeface="Roboto Condensed"/>
                <a:cs typeface="Roboto Condensed"/>
              </a:rPr>
              <a:t>resultado</a:t>
            </a:r>
            <a:r>
              <a:rPr lang="en" sz="2400" b="1">
                <a:solidFill>
                  <a:srgbClr val="3F5378"/>
                </a:solidFill>
                <a:latin typeface="Roboto Condensed"/>
                <a:ea typeface="Roboto Condensed"/>
                <a:cs typeface="Roboto Condensed"/>
              </a:rPr>
              <a:t> y </a:t>
            </a:r>
            <a:r>
              <a:rPr lang="en" sz="2400" b="1" err="1">
                <a:solidFill>
                  <a:srgbClr val="3F5378"/>
                </a:solidFill>
                <a:latin typeface="Roboto Condensed"/>
                <a:ea typeface="Roboto Condensed"/>
                <a:cs typeface="Roboto Condensed"/>
              </a:rPr>
              <a:t>consideramos</a:t>
            </a:r>
            <a:r>
              <a:rPr lang="en" sz="2400" b="1">
                <a:solidFill>
                  <a:srgbClr val="3F5378"/>
                </a:solidFill>
                <a:latin typeface="Roboto Condensed"/>
                <a:ea typeface="Roboto Condensed"/>
                <a:cs typeface="Roboto Condensed"/>
              </a:rPr>
              <a:t> que el </a:t>
            </a:r>
            <a:r>
              <a:rPr lang="en" sz="2400" b="1" err="1">
                <a:solidFill>
                  <a:srgbClr val="3F5378"/>
                </a:solidFill>
                <a:latin typeface="Roboto Condensed"/>
                <a:ea typeface="Roboto Condensed"/>
                <a:cs typeface="Roboto Condensed"/>
              </a:rPr>
              <a:t>usuario</a:t>
            </a:r>
            <a:r>
              <a:rPr lang="en" sz="2400" b="1">
                <a:solidFill>
                  <a:srgbClr val="3F5378"/>
                </a:solidFill>
                <a:latin typeface="Roboto Condensed"/>
                <a:ea typeface="Roboto Condensed"/>
                <a:cs typeface="Roboto Condensed"/>
              </a:rPr>
              <a:t> es el que decide </a:t>
            </a:r>
            <a:r>
              <a:rPr lang="en" sz="2400" b="1" err="1">
                <a:solidFill>
                  <a:srgbClr val="3F5378"/>
                </a:solidFill>
                <a:latin typeface="Roboto Condensed"/>
                <a:ea typeface="Roboto Condensed"/>
                <a:cs typeface="Roboto Condensed"/>
              </a:rPr>
              <a:t>si</a:t>
            </a:r>
            <a:r>
              <a:rPr lang="en" sz="2400" b="1">
                <a:solidFill>
                  <a:srgbClr val="3F5378"/>
                </a:solidFill>
                <a:latin typeface="Roboto Condensed"/>
                <a:ea typeface="Roboto Condensed"/>
                <a:cs typeface="Roboto Condensed"/>
              </a:rPr>
              <a:t> </a:t>
            </a:r>
            <a:r>
              <a:rPr lang="en" sz="2400" b="1" err="1">
                <a:solidFill>
                  <a:srgbClr val="3F5378"/>
                </a:solidFill>
                <a:latin typeface="Roboto Condensed"/>
                <a:ea typeface="Roboto Condensed"/>
                <a:cs typeface="Roboto Condensed"/>
              </a:rPr>
              <a:t>su</a:t>
            </a:r>
            <a:r>
              <a:rPr lang="en" sz="2400" b="1">
                <a:solidFill>
                  <a:srgbClr val="3F5378"/>
                </a:solidFill>
                <a:latin typeface="Roboto Condensed"/>
                <a:ea typeface="Roboto Condensed"/>
                <a:cs typeface="Roboto Condensed"/>
              </a:rPr>
              <a:t> </a:t>
            </a:r>
            <a:r>
              <a:rPr lang="en" sz="2400" b="1" err="1">
                <a:solidFill>
                  <a:srgbClr val="3F5378"/>
                </a:solidFill>
                <a:latin typeface="Roboto Condensed"/>
                <a:ea typeface="Roboto Condensed"/>
                <a:cs typeface="Roboto Condensed"/>
              </a:rPr>
              <a:t>experiencia</a:t>
            </a:r>
            <a:r>
              <a:rPr lang="en" sz="2400" b="1">
                <a:solidFill>
                  <a:srgbClr val="3F5378"/>
                </a:solidFill>
                <a:latin typeface="Roboto Condensed"/>
                <a:ea typeface="Roboto Condensed"/>
                <a:cs typeface="Roboto Condensed"/>
              </a:rPr>
              <a:t> ha </a:t>
            </a:r>
            <a:r>
              <a:rPr lang="en" sz="2400" b="1" err="1">
                <a:solidFill>
                  <a:srgbClr val="3F5378"/>
                </a:solidFill>
                <a:latin typeface="Roboto Condensed"/>
                <a:ea typeface="Roboto Condensed"/>
                <a:cs typeface="Roboto Condensed"/>
              </a:rPr>
              <a:t>sido</a:t>
            </a:r>
            <a:r>
              <a:rPr lang="en" sz="2400" b="1">
                <a:solidFill>
                  <a:srgbClr val="3F5378"/>
                </a:solidFill>
                <a:latin typeface="Roboto Condensed"/>
                <a:ea typeface="Roboto Condensed"/>
                <a:cs typeface="Roboto Condensed"/>
              </a:rPr>
              <a:t> </a:t>
            </a:r>
            <a:r>
              <a:rPr lang="en" sz="2400" b="1" err="1">
                <a:solidFill>
                  <a:srgbClr val="3F5378"/>
                </a:solidFill>
                <a:latin typeface="Roboto Condensed"/>
                <a:ea typeface="Roboto Condensed"/>
                <a:cs typeface="Roboto Condensed"/>
              </a:rPr>
              <a:t>buena</a:t>
            </a:r>
            <a:r>
              <a:rPr lang="en" sz="2400" b="1">
                <a:solidFill>
                  <a:srgbClr val="3F5378"/>
                </a:solidFill>
                <a:latin typeface="Roboto Condensed"/>
                <a:ea typeface="Roboto Condensed"/>
                <a:cs typeface="Roboto Condensed"/>
              </a:rPr>
              <a:t> en </a:t>
            </a:r>
            <a:r>
              <a:rPr lang="en" sz="2400" b="1" err="1">
                <a:solidFill>
                  <a:srgbClr val="3F5378"/>
                </a:solidFill>
                <a:latin typeface="Roboto Condensed"/>
                <a:ea typeface="Roboto Condensed"/>
                <a:cs typeface="Roboto Condensed"/>
              </a:rPr>
              <a:t>relación</a:t>
            </a:r>
            <a:r>
              <a:rPr lang="en" sz="2400" b="1">
                <a:solidFill>
                  <a:srgbClr val="3F5378"/>
                </a:solidFill>
                <a:latin typeface="Roboto Condensed"/>
                <a:ea typeface="Roboto Condensed"/>
                <a:cs typeface="Roboto Condensed"/>
              </a:rPr>
              <a:t> a </a:t>
            </a:r>
            <a:r>
              <a:rPr lang="en" sz="2400" b="1" err="1">
                <a:solidFill>
                  <a:srgbClr val="3F5378"/>
                </a:solidFill>
                <a:latin typeface="Roboto Condensed"/>
                <a:ea typeface="Roboto Condensed"/>
                <a:cs typeface="Roboto Condensed"/>
              </a:rPr>
              <a:t>muchos</a:t>
            </a:r>
            <a:r>
              <a:rPr lang="en" sz="2400" b="1">
                <a:solidFill>
                  <a:srgbClr val="3F5378"/>
                </a:solidFill>
                <a:latin typeface="Roboto Condensed"/>
                <a:ea typeface="Roboto Condensed"/>
                <a:cs typeface="Roboto Condensed"/>
              </a:rPr>
              <a:t> </a:t>
            </a:r>
            <a:r>
              <a:rPr lang="en" sz="2400" b="1" err="1">
                <a:solidFill>
                  <a:srgbClr val="3F5378"/>
                </a:solidFill>
                <a:latin typeface="Roboto Condensed"/>
                <a:ea typeface="Roboto Condensed"/>
                <a:cs typeface="Roboto Condensed"/>
              </a:rPr>
              <a:t>factores</a:t>
            </a:r>
            <a:r>
              <a:rPr lang="en" sz="2400" b="1">
                <a:solidFill>
                  <a:srgbClr val="3F5378"/>
                </a:solidFill>
                <a:latin typeface="Roboto Condensed"/>
                <a:ea typeface="Roboto Condensed"/>
                <a:cs typeface="Roboto Condensed"/>
              </a:rPr>
              <a:t> </a:t>
            </a:r>
            <a:r>
              <a:rPr lang="en" sz="2400" b="1" err="1">
                <a:solidFill>
                  <a:srgbClr val="3F5378"/>
                </a:solidFill>
                <a:latin typeface="Roboto Condensed"/>
                <a:ea typeface="Roboto Condensed"/>
                <a:cs typeface="Roboto Condensed"/>
              </a:rPr>
              <a:t>como</a:t>
            </a:r>
            <a:r>
              <a:rPr lang="en" sz="2400" b="1">
                <a:solidFill>
                  <a:srgbClr val="3F5378"/>
                </a:solidFill>
                <a:latin typeface="Roboto Condensed"/>
                <a:ea typeface="Roboto Condensed"/>
                <a:cs typeface="Roboto Condensed"/>
              </a:rPr>
              <a:t> la </a:t>
            </a:r>
            <a:r>
              <a:rPr lang="en" sz="2400" b="1" err="1">
                <a:solidFill>
                  <a:srgbClr val="3F5378"/>
                </a:solidFill>
                <a:latin typeface="Roboto Condensed"/>
                <a:ea typeface="Roboto Condensed"/>
                <a:cs typeface="Roboto Condensed"/>
              </a:rPr>
              <a:t>usabilidad</a:t>
            </a:r>
            <a:r>
              <a:rPr lang="en" sz="2400" b="1">
                <a:solidFill>
                  <a:srgbClr val="3F5378"/>
                </a:solidFill>
                <a:latin typeface="Roboto Condensed"/>
                <a:ea typeface="Roboto Condensed"/>
                <a:cs typeface="Roboto Condensed"/>
              </a:rPr>
              <a:t>, </a:t>
            </a:r>
            <a:r>
              <a:rPr lang="en" sz="2400" b="1" err="1">
                <a:solidFill>
                  <a:srgbClr val="3F5378"/>
                </a:solidFill>
                <a:latin typeface="Roboto Condensed"/>
                <a:ea typeface="Roboto Condensed"/>
                <a:cs typeface="Roboto Condensed"/>
              </a:rPr>
              <a:t>interfaz</a:t>
            </a:r>
            <a:r>
              <a:rPr lang="en" sz="2400" b="1">
                <a:solidFill>
                  <a:srgbClr val="3F5378"/>
                </a:solidFill>
                <a:latin typeface="Roboto Condensed"/>
                <a:ea typeface="Roboto Condensed"/>
                <a:cs typeface="Roboto Condensed"/>
              </a:rPr>
              <a:t>, </a:t>
            </a:r>
            <a:r>
              <a:rPr lang="en" sz="2400" b="1" err="1">
                <a:solidFill>
                  <a:srgbClr val="3F5378"/>
                </a:solidFill>
                <a:latin typeface="Roboto Condensed"/>
                <a:ea typeface="Roboto Condensed"/>
                <a:cs typeface="Roboto Condensed"/>
              </a:rPr>
              <a:t>informes</a:t>
            </a:r>
            <a:r>
              <a:rPr lang="en" sz="2400" b="1">
                <a:solidFill>
                  <a:srgbClr val="3F5378"/>
                </a:solidFill>
                <a:latin typeface="Roboto Condensed"/>
                <a:ea typeface="Roboto Condensed"/>
                <a:cs typeface="Roboto Condensed"/>
              </a:rPr>
              <a:t>... y los </a:t>
            </a:r>
            <a:r>
              <a:rPr lang="en" sz="2400" b="1" err="1">
                <a:solidFill>
                  <a:srgbClr val="3F5378"/>
                </a:solidFill>
                <a:latin typeface="Roboto Condensed"/>
                <a:ea typeface="Roboto Condensed"/>
                <a:cs typeface="Roboto Condensed"/>
              </a:rPr>
              <a:t>criterios</a:t>
            </a:r>
            <a:r>
              <a:rPr lang="en" sz="2400" b="1">
                <a:solidFill>
                  <a:srgbClr val="3F5378"/>
                </a:solidFill>
                <a:latin typeface="Roboto Condensed"/>
                <a:ea typeface="Roboto Condensed"/>
                <a:cs typeface="Roboto Condensed"/>
              </a:rPr>
              <a:t> </a:t>
            </a:r>
            <a:r>
              <a:rPr lang="en" sz="2400" b="1" err="1">
                <a:solidFill>
                  <a:srgbClr val="3F5378"/>
                </a:solidFill>
                <a:latin typeface="Roboto Condensed"/>
                <a:ea typeface="Roboto Condensed"/>
                <a:cs typeface="Roboto Condensed"/>
              </a:rPr>
              <a:t>evaluados</a:t>
            </a:r>
            <a:r>
              <a:rPr lang="en" sz="2400" b="1">
                <a:solidFill>
                  <a:srgbClr val="3F5378"/>
                </a:solidFill>
                <a:latin typeface="Roboto Condensed"/>
                <a:ea typeface="Roboto Condensed"/>
                <a:cs typeface="Roboto Condensed"/>
              </a:rPr>
              <a:t> a lo largo del </a:t>
            </a:r>
            <a:r>
              <a:rPr lang="en" sz="2400" b="1" err="1">
                <a:solidFill>
                  <a:srgbClr val="3F5378"/>
                </a:solidFill>
                <a:latin typeface="Roboto Condensed"/>
                <a:ea typeface="Roboto Condensed"/>
                <a:cs typeface="Roboto Condensed"/>
              </a:rPr>
              <a:t>trabajo</a:t>
            </a:r>
            <a:r>
              <a:rPr lang="en" sz="2400" b="1">
                <a:solidFill>
                  <a:srgbClr val="3F5378"/>
                </a:solidFill>
                <a:latin typeface="Roboto Condensed"/>
                <a:ea typeface="Roboto Condensed"/>
                <a:cs typeface="Roboto Condensed"/>
              </a:rPr>
              <a:t>. </a:t>
            </a:r>
            <a:endParaRPr lang="en"/>
          </a:p>
        </p:txBody>
      </p:sp>
    </p:spTree>
    <p:extLst>
      <p:ext uri="{BB962C8B-B14F-4D97-AF65-F5344CB8AC3E}">
        <p14:creationId xmlns:p14="http://schemas.microsoft.com/office/powerpoint/2010/main" val="1972515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8" name="Google Shape;488;p3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8" name="Google Shape;193;p12">
            <a:extLst>
              <a:ext uri="{FF2B5EF4-FFF2-40B4-BE49-F238E27FC236}">
                <a16:creationId xmlns:a16="http://schemas.microsoft.com/office/drawing/2014/main" id="{6B696AF6-15EA-4725-9826-E73E81B3A13B}"/>
              </a:ext>
            </a:extLst>
          </p:cNvPr>
          <p:cNvSpPr txBox="1">
            <a:spLocks/>
          </p:cNvSpPr>
          <p:nvPr/>
        </p:nvSpPr>
        <p:spPr>
          <a:xfrm>
            <a:off x="873754" y="933483"/>
            <a:ext cx="2261972" cy="535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chemeClr val="dk1"/>
              </a:buClr>
              <a:buSzPts val="1100"/>
            </a:pPr>
            <a:r>
              <a:rPr lang="en" sz="2000" b="1">
                <a:solidFill>
                  <a:srgbClr val="FF9800"/>
                </a:solidFill>
              </a:rPr>
              <a:t>GANNTPRO</a:t>
            </a:r>
          </a:p>
          <a:p>
            <a:pPr>
              <a:buClr>
                <a:schemeClr val="dk1"/>
              </a:buClr>
              <a:buSzPts val="1100"/>
            </a:pPr>
            <a:endParaRPr lang="en" sz="1800" b="1"/>
          </a:p>
          <a:p>
            <a:endParaRPr lang="es-ES" sz="1200" b="1"/>
          </a:p>
          <a:p>
            <a:pPr>
              <a:spcAft>
                <a:spcPts val="1000"/>
              </a:spcAft>
            </a:pPr>
            <a:endParaRPr lang="es-ES" b="1"/>
          </a:p>
        </p:txBody>
      </p:sp>
      <p:pic>
        <p:nvPicPr>
          <p:cNvPr id="3" name="Imagen 3" descr="Imagen que contiene captura de pantalla&#10;&#10;Descripción generada con confianza muy alta">
            <a:extLst>
              <a:ext uri="{FF2B5EF4-FFF2-40B4-BE49-F238E27FC236}">
                <a16:creationId xmlns:a16="http://schemas.microsoft.com/office/drawing/2014/main" id="{474028DB-DA8F-4735-AE0D-5DAFD74A4EC6}"/>
              </a:ext>
            </a:extLst>
          </p:cNvPr>
          <p:cNvPicPr>
            <a:picLocks noChangeAspect="1"/>
          </p:cNvPicPr>
          <p:nvPr/>
        </p:nvPicPr>
        <p:blipFill>
          <a:blip r:embed="rId3"/>
          <a:stretch>
            <a:fillRect/>
          </a:stretch>
        </p:blipFill>
        <p:spPr>
          <a:xfrm>
            <a:off x="875654" y="1424445"/>
            <a:ext cx="7092412" cy="2933914"/>
          </a:xfrm>
          <a:prstGeom prst="rect">
            <a:avLst/>
          </a:prstGeom>
        </p:spPr>
      </p:pic>
    </p:spTree>
    <p:extLst>
      <p:ext uri="{BB962C8B-B14F-4D97-AF65-F5344CB8AC3E}">
        <p14:creationId xmlns:p14="http://schemas.microsoft.com/office/powerpoint/2010/main" val="3643920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192814" y="2961385"/>
            <a:ext cx="5558241" cy="1109669"/>
          </a:xfrm>
          <a:prstGeom prst="rect">
            <a:avLst/>
          </a:prstGeom>
        </p:spPr>
        <p:txBody>
          <a:bodyPr spcFirstLastPara="1" wrap="square" lIns="91425" tIns="91425" rIns="91425" bIns="91425" anchor="b" anchorCtr="0">
            <a:noAutofit/>
          </a:bodyPr>
          <a:lstStyle/>
          <a:p>
            <a:r>
              <a:rPr lang="en"/>
              <a:t>DESCRIPCIÓN DE LAS TECNOLOGÍAS</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224" name="Google Shape;224;p14"/>
          <p:cNvSpPr txBox="1"/>
          <p:nvPr/>
        </p:nvSpPr>
        <p:spPr>
          <a:xfrm>
            <a:off x="283051"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a:solidFill>
                  <a:srgbClr val="3F5378"/>
                </a:solidFill>
                <a:latin typeface="Roboto Condensed"/>
                <a:ea typeface="Roboto Condensed"/>
                <a:cs typeface="Roboto Condensed"/>
              </a:rPr>
              <a:t>2</a:t>
            </a:r>
          </a:p>
        </p:txBody>
      </p:sp>
      <p:sp>
        <p:nvSpPr>
          <p:cNvPr id="3" name="Subtítulo 2">
            <a:extLst>
              <a:ext uri="{FF2B5EF4-FFF2-40B4-BE49-F238E27FC236}">
                <a16:creationId xmlns:a16="http://schemas.microsoft.com/office/drawing/2014/main" id="{365584AD-2B37-4F19-92DE-289602B3C3A9}"/>
              </a:ext>
            </a:extLst>
          </p:cNvPr>
          <p:cNvSpPr>
            <a:spLocks noGrp="1"/>
          </p:cNvSpPr>
          <p:nvPr>
            <p:ph type="subTitle" idx="1"/>
          </p:nvPr>
        </p:nvSpPr>
        <p:spPr>
          <a:xfrm>
            <a:off x="463525" y="3975449"/>
            <a:ext cx="4094400" cy="784800"/>
          </a:xfrm>
        </p:spPr>
        <p:txBody>
          <a:bodyPr/>
          <a:lstStyle/>
          <a:p>
            <a:endParaRPr lang="es-ES"/>
          </a:p>
        </p:txBody>
      </p:sp>
    </p:spTree>
    <p:extLst>
      <p:ext uri="{BB962C8B-B14F-4D97-AF65-F5344CB8AC3E}">
        <p14:creationId xmlns:p14="http://schemas.microsoft.com/office/powerpoint/2010/main" val="4155688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descr="Imagen que contiene imágenes prediseñadas&#10;&#10;Descripción generada con confianza alta">
            <a:extLst>
              <a:ext uri="{FF2B5EF4-FFF2-40B4-BE49-F238E27FC236}">
                <a16:creationId xmlns:a16="http://schemas.microsoft.com/office/drawing/2014/main" id="{0779F75F-D825-4A44-9CE6-655FFE238850}"/>
              </a:ext>
            </a:extLst>
          </p:cNvPr>
          <p:cNvPicPr>
            <a:picLocks noChangeAspect="1"/>
          </p:cNvPicPr>
          <p:nvPr/>
        </p:nvPicPr>
        <p:blipFill rotWithShape="1">
          <a:blip r:embed="rId2"/>
          <a:srcRect l="10256" r="5769" b="-870"/>
          <a:stretch/>
        </p:blipFill>
        <p:spPr>
          <a:xfrm>
            <a:off x="7085054" y="394001"/>
            <a:ext cx="1992103" cy="881168"/>
          </a:xfrm>
          <a:prstGeom prst="rect">
            <a:avLst/>
          </a:prstGeom>
        </p:spPr>
      </p:pic>
      <p:sp>
        <p:nvSpPr>
          <p:cNvPr id="4" name="Marcador de número de diapositiva 3">
            <a:extLst>
              <a:ext uri="{FF2B5EF4-FFF2-40B4-BE49-F238E27FC236}">
                <a16:creationId xmlns:a16="http://schemas.microsoft.com/office/drawing/2014/main" id="{EDB386C8-601D-4017-A58F-8D97B6EC27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a:t>7</a:t>
            </a:fld>
            <a:endParaRPr lang="es-ES"/>
          </a:p>
        </p:txBody>
      </p:sp>
      <p:sp>
        <p:nvSpPr>
          <p:cNvPr id="6" name="Marcador de texto 5">
            <a:extLst>
              <a:ext uri="{FF2B5EF4-FFF2-40B4-BE49-F238E27FC236}">
                <a16:creationId xmlns:a16="http://schemas.microsoft.com/office/drawing/2014/main" id="{22526E3B-5DBF-4520-82E7-90CD05405B62}"/>
              </a:ext>
            </a:extLst>
          </p:cNvPr>
          <p:cNvSpPr>
            <a:spLocks noGrp="1"/>
          </p:cNvSpPr>
          <p:nvPr>
            <p:ph type="body" idx="1"/>
          </p:nvPr>
        </p:nvSpPr>
        <p:spPr>
          <a:xfrm>
            <a:off x="-48366" y="1327350"/>
            <a:ext cx="9087146" cy="3814047"/>
          </a:xfrm>
        </p:spPr>
        <p:txBody>
          <a:bodyPr/>
          <a:lstStyle/>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r>
              <a:rPr lang="es-ES" sz="1800">
                <a:latin typeface="Arial"/>
              </a:rPr>
              <a:t>Herramienta basada en web de seguimiento de errores desarrollado por Mozilla</a:t>
            </a:r>
          </a:p>
          <a:p>
            <a:r>
              <a:rPr lang="es-ES" sz="1800">
                <a:latin typeface="Arial"/>
                <a:cs typeface="Arial"/>
              </a:rPr>
              <a:t>Bugzilla utiliza un servidor HTTP ( Apache) y una base de datos (normalmente, MySQL) para llevar a cabo su trabajo.</a:t>
            </a:r>
          </a:p>
          <a:p>
            <a:r>
              <a:rPr lang="es-ES" sz="1800">
                <a:latin typeface="Arial"/>
              </a:rPr>
              <a:t>Tres principales funcionalidades:</a:t>
            </a:r>
          </a:p>
          <a:p>
            <a:pPr lvl="1"/>
            <a:r>
              <a:rPr lang="es-ES" sz="1800">
                <a:latin typeface="Arial"/>
              </a:rPr>
              <a:t>Organización en múltiples formas los defectos de software que permite el seguimiento de productos con diferentes versiones</a:t>
            </a:r>
          </a:p>
          <a:p>
            <a:pPr lvl="1"/>
            <a:r>
              <a:rPr lang="es-ES" sz="1800">
                <a:latin typeface="Arial"/>
                <a:cs typeface="Arial"/>
              </a:rPr>
              <a:t>Categorizar los defectos de software de acuerdo a su prioridad y severidad</a:t>
            </a:r>
          </a:p>
          <a:p>
            <a:pPr lvl="1"/>
            <a:r>
              <a:rPr lang="es-ES" sz="1800">
                <a:latin typeface="Arial"/>
                <a:cs typeface="Arial"/>
              </a:rPr>
              <a:t>Anexar comentarios, propuestas de solución, designar a responsables a los que asignar la resolución y el tipo de solución que se aplicó al defecto (llevando un seguimiento de fechas )</a:t>
            </a: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p:txBody>
      </p:sp>
      <p:sp>
        <p:nvSpPr>
          <p:cNvPr id="8" name="Título 7">
            <a:extLst>
              <a:ext uri="{FF2B5EF4-FFF2-40B4-BE49-F238E27FC236}">
                <a16:creationId xmlns:a16="http://schemas.microsoft.com/office/drawing/2014/main" id="{A93DB16B-10E5-4DF0-AB25-00A1A25B776D}"/>
              </a:ext>
            </a:extLst>
          </p:cNvPr>
          <p:cNvSpPr>
            <a:spLocks noGrp="1"/>
          </p:cNvSpPr>
          <p:nvPr>
            <p:ph type="title"/>
          </p:nvPr>
        </p:nvSpPr>
        <p:spPr>
          <a:xfrm>
            <a:off x="566265" y="392575"/>
            <a:ext cx="5492400" cy="766200"/>
          </a:xfrm>
        </p:spPr>
        <p:txBody>
          <a:bodyPr/>
          <a:lstStyle/>
          <a:p>
            <a:r>
              <a:rPr lang="es-ES">
                <a:latin typeface="Arial"/>
              </a:rPr>
              <a:t>Bugzilla</a:t>
            </a:r>
          </a:p>
        </p:txBody>
      </p:sp>
    </p:spTree>
    <p:extLst>
      <p:ext uri="{BB962C8B-B14F-4D97-AF65-F5344CB8AC3E}">
        <p14:creationId xmlns:p14="http://schemas.microsoft.com/office/powerpoint/2010/main" val="1787196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descr="Imagen que contiene imágenes prediseñadas&#10;&#10;Descripción generada con confianza alta">
            <a:extLst>
              <a:ext uri="{FF2B5EF4-FFF2-40B4-BE49-F238E27FC236}">
                <a16:creationId xmlns:a16="http://schemas.microsoft.com/office/drawing/2014/main" id="{0779F75F-D825-4A44-9CE6-655FFE238850}"/>
              </a:ext>
            </a:extLst>
          </p:cNvPr>
          <p:cNvPicPr>
            <a:picLocks noChangeAspect="1"/>
          </p:cNvPicPr>
          <p:nvPr/>
        </p:nvPicPr>
        <p:blipFill rotWithShape="1">
          <a:blip r:embed="rId2"/>
          <a:srcRect l="10256" r="5769" b="-870"/>
          <a:stretch/>
        </p:blipFill>
        <p:spPr>
          <a:xfrm>
            <a:off x="7085054" y="394001"/>
            <a:ext cx="1992103" cy="881168"/>
          </a:xfrm>
          <a:prstGeom prst="rect">
            <a:avLst/>
          </a:prstGeom>
        </p:spPr>
      </p:pic>
      <p:sp>
        <p:nvSpPr>
          <p:cNvPr id="4" name="Marcador de número de diapositiva 3">
            <a:extLst>
              <a:ext uri="{FF2B5EF4-FFF2-40B4-BE49-F238E27FC236}">
                <a16:creationId xmlns:a16="http://schemas.microsoft.com/office/drawing/2014/main" id="{EDB386C8-601D-4017-A58F-8D97B6EC27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a:t>8</a:t>
            </a:fld>
            <a:endParaRPr lang="es-ES"/>
          </a:p>
        </p:txBody>
      </p:sp>
      <p:sp>
        <p:nvSpPr>
          <p:cNvPr id="6" name="Marcador de texto 5">
            <a:extLst>
              <a:ext uri="{FF2B5EF4-FFF2-40B4-BE49-F238E27FC236}">
                <a16:creationId xmlns:a16="http://schemas.microsoft.com/office/drawing/2014/main" id="{22526E3B-5DBF-4520-82E7-90CD05405B62}"/>
              </a:ext>
            </a:extLst>
          </p:cNvPr>
          <p:cNvSpPr>
            <a:spLocks noGrp="1"/>
          </p:cNvSpPr>
          <p:nvPr>
            <p:ph type="body" idx="1"/>
          </p:nvPr>
        </p:nvSpPr>
        <p:spPr>
          <a:xfrm>
            <a:off x="-48366" y="1327350"/>
            <a:ext cx="9087146" cy="3814047"/>
          </a:xfrm>
        </p:spPr>
        <p:txBody>
          <a:bodyPr/>
          <a:lstStyle/>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p:txBody>
      </p:sp>
      <p:sp>
        <p:nvSpPr>
          <p:cNvPr id="8" name="Título 7">
            <a:extLst>
              <a:ext uri="{FF2B5EF4-FFF2-40B4-BE49-F238E27FC236}">
                <a16:creationId xmlns:a16="http://schemas.microsoft.com/office/drawing/2014/main" id="{A93DB16B-10E5-4DF0-AB25-00A1A25B776D}"/>
              </a:ext>
            </a:extLst>
          </p:cNvPr>
          <p:cNvSpPr>
            <a:spLocks noGrp="1"/>
          </p:cNvSpPr>
          <p:nvPr>
            <p:ph type="title"/>
          </p:nvPr>
        </p:nvSpPr>
        <p:spPr>
          <a:xfrm>
            <a:off x="566265" y="392575"/>
            <a:ext cx="5492400" cy="766200"/>
          </a:xfrm>
        </p:spPr>
        <p:txBody>
          <a:bodyPr/>
          <a:lstStyle/>
          <a:p>
            <a:r>
              <a:rPr lang="es-ES">
                <a:latin typeface="Arial"/>
              </a:rPr>
              <a:t>Bugzilla</a:t>
            </a:r>
          </a:p>
        </p:txBody>
      </p:sp>
      <p:sp>
        <p:nvSpPr>
          <p:cNvPr id="5" name="Marcador de texto 5">
            <a:extLst>
              <a:ext uri="{FF2B5EF4-FFF2-40B4-BE49-F238E27FC236}">
                <a16:creationId xmlns:a16="http://schemas.microsoft.com/office/drawing/2014/main" id="{BC3DEE16-B1EF-4833-A24D-B2673271912D}"/>
              </a:ext>
            </a:extLst>
          </p:cNvPr>
          <p:cNvSpPr txBox="1">
            <a:spLocks/>
          </p:cNvSpPr>
          <p:nvPr/>
        </p:nvSpPr>
        <p:spPr>
          <a:xfrm>
            <a:off x="104034" y="1479750"/>
            <a:ext cx="9087146" cy="3814047"/>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r>
              <a:rPr lang="es-ES" sz="1800">
                <a:latin typeface="Arial"/>
              </a:rPr>
              <a:t>Creación de un </a:t>
            </a:r>
            <a:r>
              <a:rPr lang="es-ES" sz="1800" err="1">
                <a:latin typeface="Arial"/>
              </a:rPr>
              <a:t>BugReport</a:t>
            </a:r>
            <a:r>
              <a:rPr lang="es-ES" sz="1800">
                <a:latin typeface="Arial"/>
              </a:rPr>
              <a:t>:</a:t>
            </a: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p:txBody>
      </p:sp>
      <p:pic>
        <p:nvPicPr>
          <p:cNvPr id="9" name="Imagen 9" descr="Imagen que contiene captura de pantalla&#10;&#10;Descripción generada con confianza muy alta">
            <a:extLst>
              <a:ext uri="{FF2B5EF4-FFF2-40B4-BE49-F238E27FC236}">
                <a16:creationId xmlns:a16="http://schemas.microsoft.com/office/drawing/2014/main" id="{9DFB59F3-1131-4AAD-9E33-ECA3E60E2625}"/>
              </a:ext>
            </a:extLst>
          </p:cNvPr>
          <p:cNvPicPr>
            <a:picLocks noChangeAspect="1"/>
          </p:cNvPicPr>
          <p:nvPr/>
        </p:nvPicPr>
        <p:blipFill>
          <a:blip r:embed="rId3"/>
          <a:stretch>
            <a:fillRect/>
          </a:stretch>
        </p:blipFill>
        <p:spPr>
          <a:xfrm>
            <a:off x="871268" y="1766865"/>
            <a:ext cx="5719312" cy="3324268"/>
          </a:xfrm>
          <a:prstGeom prst="rect">
            <a:avLst/>
          </a:prstGeom>
        </p:spPr>
      </p:pic>
      <p:sp>
        <p:nvSpPr>
          <p:cNvPr id="13" name="Elipse 12">
            <a:extLst>
              <a:ext uri="{FF2B5EF4-FFF2-40B4-BE49-F238E27FC236}">
                <a16:creationId xmlns:a16="http://schemas.microsoft.com/office/drawing/2014/main" id="{C3AF7D5E-D43A-45D3-806C-71ED9986FBCA}"/>
              </a:ext>
            </a:extLst>
          </p:cNvPr>
          <p:cNvSpPr/>
          <p:nvPr/>
        </p:nvSpPr>
        <p:spPr>
          <a:xfrm>
            <a:off x="3651130" y="2006720"/>
            <a:ext cx="439947" cy="3105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6B7FFF6F-5896-4A3F-B119-75AD6071CF60}"/>
              </a:ext>
            </a:extLst>
          </p:cNvPr>
          <p:cNvSpPr txBox="1"/>
          <p:nvPr/>
        </p:nvSpPr>
        <p:spPr>
          <a:xfrm>
            <a:off x="6815407" y="2464459"/>
            <a:ext cx="2214833" cy="954107"/>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t>Creación de cuenta si no se tiene en Log In y seleccionamos la pestaña New</a:t>
            </a:r>
          </a:p>
        </p:txBody>
      </p:sp>
      <p:sp>
        <p:nvSpPr>
          <p:cNvPr id="15" name="Elipse 14">
            <a:extLst>
              <a:ext uri="{FF2B5EF4-FFF2-40B4-BE49-F238E27FC236}">
                <a16:creationId xmlns:a16="http://schemas.microsoft.com/office/drawing/2014/main" id="{044A79D8-AAEF-491F-9562-2618DC3F4FBB}"/>
              </a:ext>
            </a:extLst>
          </p:cNvPr>
          <p:cNvSpPr/>
          <p:nvPr/>
        </p:nvSpPr>
        <p:spPr>
          <a:xfrm>
            <a:off x="869111" y="2006720"/>
            <a:ext cx="439947" cy="3105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261316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descr="Imagen que contiene imágenes prediseñadas&#10;&#10;Descripción generada con confianza alta">
            <a:extLst>
              <a:ext uri="{FF2B5EF4-FFF2-40B4-BE49-F238E27FC236}">
                <a16:creationId xmlns:a16="http://schemas.microsoft.com/office/drawing/2014/main" id="{0779F75F-D825-4A44-9CE6-655FFE238850}"/>
              </a:ext>
            </a:extLst>
          </p:cNvPr>
          <p:cNvPicPr>
            <a:picLocks noChangeAspect="1"/>
          </p:cNvPicPr>
          <p:nvPr/>
        </p:nvPicPr>
        <p:blipFill rotWithShape="1">
          <a:blip r:embed="rId2"/>
          <a:srcRect l="10256" r="5769" b="-870"/>
          <a:stretch/>
        </p:blipFill>
        <p:spPr>
          <a:xfrm>
            <a:off x="7085054" y="394001"/>
            <a:ext cx="1992103" cy="881168"/>
          </a:xfrm>
          <a:prstGeom prst="rect">
            <a:avLst/>
          </a:prstGeom>
        </p:spPr>
      </p:pic>
      <p:sp>
        <p:nvSpPr>
          <p:cNvPr id="4" name="Marcador de número de diapositiva 3">
            <a:extLst>
              <a:ext uri="{FF2B5EF4-FFF2-40B4-BE49-F238E27FC236}">
                <a16:creationId xmlns:a16="http://schemas.microsoft.com/office/drawing/2014/main" id="{EDB386C8-601D-4017-A58F-8D97B6EC27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a:t>9</a:t>
            </a:fld>
            <a:endParaRPr lang="es-ES"/>
          </a:p>
        </p:txBody>
      </p:sp>
      <p:sp>
        <p:nvSpPr>
          <p:cNvPr id="6" name="Marcador de texto 5">
            <a:extLst>
              <a:ext uri="{FF2B5EF4-FFF2-40B4-BE49-F238E27FC236}">
                <a16:creationId xmlns:a16="http://schemas.microsoft.com/office/drawing/2014/main" id="{22526E3B-5DBF-4520-82E7-90CD05405B62}"/>
              </a:ext>
            </a:extLst>
          </p:cNvPr>
          <p:cNvSpPr>
            <a:spLocks noGrp="1"/>
          </p:cNvSpPr>
          <p:nvPr>
            <p:ph type="body" idx="1"/>
          </p:nvPr>
        </p:nvSpPr>
        <p:spPr>
          <a:xfrm>
            <a:off x="-48366" y="1327350"/>
            <a:ext cx="9087146" cy="3814047"/>
          </a:xfrm>
        </p:spPr>
        <p:txBody>
          <a:bodyPr/>
          <a:lstStyle/>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p:txBody>
      </p:sp>
      <p:sp>
        <p:nvSpPr>
          <p:cNvPr id="8" name="Título 7">
            <a:extLst>
              <a:ext uri="{FF2B5EF4-FFF2-40B4-BE49-F238E27FC236}">
                <a16:creationId xmlns:a16="http://schemas.microsoft.com/office/drawing/2014/main" id="{A93DB16B-10E5-4DF0-AB25-00A1A25B776D}"/>
              </a:ext>
            </a:extLst>
          </p:cNvPr>
          <p:cNvSpPr>
            <a:spLocks noGrp="1"/>
          </p:cNvSpPr>
          <p:nvPr>
            <p:ph type="title"/>
          </p:nvPr>
        </p:nvSpPr>
        <p:spPr>
          <a:xfrm>
            <a:off x="566265" y="392575"/>
            <a:ext cx="5492400" cy="766200"/>
          </a:xfrm>
        </p:spPr>
        <p:txBody>
          <a:bodyPr/>
          <a:lstStyle/>
          <a:p>
            <a:r>
              <a:rPr lang="es-ES">
                <a:latin typeface="Arial"/>
              </a:rPr>
              <a:t>Bugzilla</a:t>
            </a:r>
          </a:p>
        </p:txBody>
      </p:sp>
      <p:sp>
        <p:nvSpPr>
          <p:cNvPr id="5" name="Marcador de texto 5">
            <a:extLst>
              <a:ext uri="{FF2B5EF4-FFF2-40B4-BE49-F238E27FC236}">
                <a16:creationId xmlns:a16="http://schemas.microsoft.com/office/drawing/2014/main" id="{BC3DEE16-B1EF-4833-A24D-B2673271912D}"/>
              </a:ext>
            </a:extLst>
          </p:cNvPr>
          <p:cNvSpPr txBox="1">
            <a:spLocks/>
          </p:cNvSpPr>
          <p:nvPr/>
        </p:nvSpPr>
        <p:spPr>
          <a:xfrm>
            <a:off x="104034" y="1479750"/>
            <a:ext cx="9087146" cy="3814047"/>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endParaRPr lang="es-ES" sz="1800">
              <a:latin typeface="Arial"/>
            </a:endParaRPr>
          </a:p>
          <a:p>
            <a:r>
              <a:rPr lang="es-ES" sz="1800">
                <a:latin typeface="Arial"/>
              </a:rPr>
              <a:t>Creación de un </a:t>
            </a:r>
            <a:r>
              <a:rPr lang="es-ES" sz="1800" err="1">
                <a:latin typeface="Arial"/>
              </a:rPr>
              <a:t>BugReport</a:t>
            </a:r>
            <a:r>
              <a:rPr lang="es-ES" sz="1800">
                <a:latin typeface="Arial"/>
              </a:rPr>
              <a:t>:</a:t>
            </a: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marL="76200" indent="0">
              <a:buNone/>
            </a:pPr>
            <a:endParaRPr lang="es-ES" sz="1800">
              <a:latin typeface="Arial"/>
              <a:cs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a:p>
            <a:pPr lvl="1"/>
            <a:endParaRPr lang="es-ES" sz="1800">
              <a:latin typeface="Arial"/>
            </a:endParaRPr>
          </a:p>
        </p:txBody>
      </p:sp>
      <p:sp>
        <p:nvSpPr>
          <p:cNvPr id="14" name="CuadroTexto 13">
            <a:extLst>
              <a:ext uri="{FF2B5EF4-FFF2-40B4-BE49-F238E27FC236}">
                <a16:creationId xmlns:a16="http://schemas.microsoft.com/office/drawing/2014/main" id="{6B7FFF6F-5896-4A3F-B119-75AD6071CF60}"/>
              </a:ext>
            </a:extLst>
          </p:cNvPr>
          <p:cNvSpPr txBox="1"/>
          <p:nvPr/>
        </p:nvSpPr>
        <p:spPr>
          <a:xfrm>
            <a:off x="6094967" y="1331400"/>
            <a:ext cx="2944539" cy="3323987"/>
          </a:xfrm>
          <a:prstGeom prst="rect">
            <a:avLst/>
          </a:prstGeom>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cs typeface="Arial"/>
              </a:rPr>
              <a:t>Aparecerá esta ventana con las siguientes opciones:</a:t>
            </a:r>
          </a:p>
          <a:p>
            <a:endParaRPr lang="es-ES">
              <a:cs typeface="Arial"/>
            </a:endParaRPr>
          </a:p>
          <a:p>
            <a:pPr algn="just"/>
            <a:r>
              <a:rPr lang="es-ES">
                <a:cs typeface="Arial"/>
              </a:rPr>
              <a:t>1-Introducir producto</a:t>
            </a:r>
          </a:p>
          <a:p>
            <a:pPr algn="just"/>
            <a:r>
              <a:rPr lang="es-ES">
                <a:cs typeface="Arial"/>
              </a:rPr>
              <a:t>2-Entrar en componente</a:t>
            </a:r>
          </a:p>
          <a:p>
            <a:pPr algn="just"/>
            <a:r>
              <a:rPr lang="es-ES">
                <a:cs typeface="Arial"/>
              </a:rPr>
              <a:t>3-Dar descripción del componente</a:t>
            </a:r>
          </a:p>
          <a:p>
            <a:pPr algn="just"/>
            <a:r>
              <a:rPr lang="es-ES">
                <a:cs typeface="Arial"/>
              </a:rPr>
              <a:t>4-Seleccione la versión,</a:t>
            </a:r>
          </a:p>
          <a:p>
            <a:pPr algn="just"/>
            <a:r>
              <a:rPr lang="es-ES">
                <a:cs typeface="Arial"/>
              </a:rPr>
              <a:t>5-Seleccionar severidad</a:t>
            </a:r>
          </a:p>
          <a:p>
            <a:pPr algn="just"/>
            <a:r>
              <a:rPr lang="es-ES">
                <a:cs typeface="Arial"/>
              </a:rPr>
              <a:t>6-Seleccione hardware</a:t>
            </a:r>
          </a:p>
          <a:p>
            <a:pPr algn="just"/>
            <a:r>
              <a:rPr lang="es-ES">
                <a:cs typeface="Arial"/>
              </a:rPr>
              <a:t>7-Seleccione OS</a:t>
            </a:r>
          </a:p>
          <a:p>
            <a:pPr algn="just"/>
            <a:r>
              <a:rPr lang="es-ES">
                <a:cs typeface="Arial"/>
              </a:rPr>
              <a:t>8-Introducir resumen</a:t>
            </a:r>
          </a:p>
          <a:p>
            <a:pPr algn="just"/>
            <a:r>
              <a:rPr lang="es-ES">
                <a:cs typeface="Arial"/>
              </a:rPr>
              <a:t>9-Introducir descripción</a:t>
            </a:r>
          </a:p>
          <a:p>
            <a:pPr algn="just"/>
            <a:r>
              <a:rPr lang="es-ES">
                <a:cs typeface="Arial"/>
              </a:rPr>
              <a:t>10-Adjuntar Adjunto</a:t>
            </a:r>
          </a:p>
          <a:p>
            <a:pPr algn="just"/>
            <a:r>
              <a:rPr lang="es-ES">
                <a:cs typeface="Arial"/>
              </a:rPr>
              <a:t>11-Enviar</a:t>
            </a:r>
          </a:p>
          <a:p>
            <a:endParaRPr lang="es-ES">
              <a:cs typeface="Arial"/>
            </a:endParaRPr>
          </a:p>
        </p:txBody>
      </p:sp>
      <p:pic>
        <p:nvPicPr>
          <p:cNvPr id="3" name="Imagen 6" descr="Imagen que contiene captura de pantalla&#10;&#10;Descripción generada con confianza muy alta">
            <a:extLst>
              <a:ext uri="{FF2B5EF4-FFF2-40B4-BE49-F238E27FC236}">
                <a16:creationId xmlns:a16="http://schemas.microsoft.com/office/drawing/2014/main" id="{11BB0282-3D6C-43BD-8A38-72179A74D718}"/>
              </a:ext>
            </a:extLst>
          </p:cNvPr>
          <p:cNvPicPr>
            <a:picLocks noChangeAspect="1"/>
          </p:cNvPicPr>
          <p:nvPr/>
        </p:nvPicPr>
        <p:blipFill>
          <a:blip r:embed="rId3"/>
          <a:stretch>
            <a:fillRect/>
          </a:stretch>
        </p:blipFill>
        <p:spPr>
          <a:xfrm>
            <a:off x="396815" y="1653357"/>
            <a:ext cx="5234077" cy="3378756"/>
          </a:xfrm>
          <a:prstGeom prst="rect">
            <a:avLst/>
          </a:prstGeom>
        </p:spPr>
      </p:pic>
    </p:spTree>
    <p:extLst>
      <p:ext uri="{BB962C8B-B14F-4D97-AF65-F5344CB8AC3E}">
        <p14:creationId xmlns:p14="http://schemas.microsoft.com/office/powerpoint/2010/main" val="3765064967"/>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1627</Words>
  <Application>Microsoft Office PowerPoint</Application>
  <PresentationFormat>Presentación en pantalla (16:9)</PresentationFormat>
  <Paragraphs>530</Paragraphs>
  <Slides>44</Slides>
  <Notes>16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44</vt:i4>
      </vt:variant>
    </vt:vector>
  </HeadingPairs>
  <TitlesOfParts>
    <vt:vector size="49" baseType="lpstr">
      <vt:lpstr>Arial</vt:lpstr>
      <vt:lpstr>Roboto Condensed Light</vt:lpstr>
      <vt:lpstr>Arvo</vt:lpstr>
      <vt:lpstr>Roboto Condensed</vt:lpstr>
      <vt:lpstr>Salerio template</vt:lpstr>
      <vt:lpstr>BUG/DEFECT TRACKING TOOLS</vt:lpstr>
      <vt:lpstr>ÍNDICE</vt:lpstr>
      <vt:lpstr>AUTORES DEL TRABAJO, PLANIFIACION Y ENTREGA</vt:lpstr>
      <vt:lpstr>Presentación de PowerPoint</vt:lpstr>
      <vt:lpstr>Presentación de PowerPoint</vt:lpstr>
      <vt:lpstr>DESCRIPCIÓN DE LAS TECNOLOGÍAS</vt:lpstr>
      <vt:lpstr>Bugzilla</vt:lpstr>
      <vt:lpstr>Bugzilla</vt:lpstr>
      <vt:lpstr>Bugzilla</vt:lpstr>
      <vt:lpstr>Bugzilla</vt:lpstr>
      <vt:lpstr>Mantis Bug Tracker</vt:lpstr>
      <vt:lpstr>Mantis Bug Tracker</vt:lpstr>
      <vt:lpstr>Mantis Bug Tracker</vt:lpstr>
      <vt:lpstr>CRITERIOS DE COMPARACIÓN</vt:lpstr>
      <vt:lpstr>Presentación de PowerPoint</vt:lpstr>
      <vt:lpstr>CATEGORÍA A: Características Generales</vt:lpstr>
      <vt:lpstr>CATEGORÍA B: Características del Sistema</vt:lpstr>
      <vt:lpstr>CATEGORÍA C: Funcionalidad</vt:lpstr>
      <vt:lpstr>EVALUACIÓN DE LOS CRITERIOS POR TECNOLOGÍA</vt:lpstr>
      <vt:lpstr>Bugzilla</vt:lpstr>
      <vt:lpstr>Bugzilla</vt:lpstr>
      <vt:lpstr>Bugzilla</vt:lpstr>
      <vt:lpstr>Bugzilla</vt:lpstr>
      <vt:lpstr>Bugzilla</vt:lpstr>
      <vt:lpstr>Bugzilla</vt:lpstr>
      <vt:lpstr>Mantis Bug Tracker</vt:lpstr>
      <vt:lpstr>Presentación de PowerPoint</vt:lpstr>
      <vt:lpstr>Presentación de PowerPoint</vt:lpstr>
      <vt:lpstr>Presentación de PowerPoint</vt:lpstr>
      <vt:lpstr>Presentación de PowerPoint</vt:lpstr>
      <vt:lpstr>Presentación de PowerPoint</vt:lpstr>
      <vt:lpstr>COMPARACIÓN DE LAS TECNOLOGÍAS</vt:lpstr>
      <vt:lpstr>Características generales </vt:lpstr>
      <vt:lpstr>Características del sistema </vt:lpstr>
      <vt:lpstr>Funcionalidad</vt:lpstr>
      <vt:lpstr>RECOMENDACIONES</vt:lpstr>
      <vt:lpstr>Situación 1: Multinacional TrendTop</vt:lpstr>
      <vt:lpstr>Presentación de PowerPoint</vt:lpstr>
      <vt:lpstr>Situación 2: Startup TravelDemand</vt:lpstr>
      <vt:lpstr>Presentación de PowerPoint</vt:lpstr>
      <vt:lpstr>Situación 3: FoodNow</vt:lpstr>
      <vt:lpstr>Situación 3: FoodNow</vt:lpstr>
      <vt:lpstr>CONCLUSIÓN</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Laura Cercas</cp:lastModifiedBy>
  <cp:revision>3</cp:revision>
  <dcterms:modified xsi:type="dcterms:W3CDTF">2019-04-08T19:01:49Z</dcterms:modified>
</cp:coreProperties>
</file>