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4E4E"/>
    <a:srgbClr val="00BA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41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7BCF-C8A9-4B30-B915-FF0293BBD73B}" type="datetimeFigureOut">
              <a:rPr lang="es-AR" smtClean="0"/>
              <a:t>18/5/2016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1F5CC-9D05-4D22-BCEA-9EB836C23A1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30902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7BCF-C8A9-4B30-B915-FF0293BBD73B}" type="datetimeFigureOut">
              <a:rPr lang="es-AR" smtClean="0"/>
              <a:t>18/5/2016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1F5CC-9D05-4D22-BCEA-9EB836C23A1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53044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7BCF-C8A9-4B30-B915-FF0293BBD73B}" type="datetimeFigureOut">
              <a:rPr lang="es-AR" smtClean="0"/>
              <a:t>18/5/2016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1F5CC-9D05-4D22-BCEA-9EB836C23A1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36291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7BCF-C8A9-4B30-B915-FF0293BBD73B}" type="datetimeFigureOut">
              <a:rPr lang="es-AR" smtClean="0"/>
              <a:t>18/5/2016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1F5CC-9D05-4D22-BCEA-9EB836C23A1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32973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7BCF-C8A9-4B30-B915-FF0293BBD73B}" type="datetimeFigureOut">
              <a:rPr lang="es-AR" smtClean="0"/>
              <a:t>18/5/2016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1F5CC-9D05-4D22-BCEA-9EB836C23A1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57611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7BCF-C8A9-4B30-B915-FF0293BBD73B}" type="datetimeFigureOut">
              <a:rPr lang="es-AR" smtClean="0"/>
              <a:t>18/5/2016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1F5CC-9D05-4D22-BCEA-9EB836C23A1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90671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7BCF-C8A9-4B30-B915-FF0293BBD73B}" type="datetimeFigureOut">
              <a:rPr lang="es-AR" smtClean="0"/>
              <a:t>18/5/2016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1F5CC-9D05-4D22-BCEA-9EB836C23A1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0737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7BCF-C8A9-4B30-B915-FF0293BBD73B}" type="datetimeFigureOut">
              <a:rPr lang="es-AR" smtClean="0"/>
              <a:t>18/5/2016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1F5CC-9D05-4D22-BCEA-9EB836C23A1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02430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7BCF-C8A9-4B30-B915-FF0293BBD73B}" type="datetimeFigureOut">
              <a:rPr lang="es-AR" smtClean="0"/>
              <a:t>18/5/2016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1F5CC-9D05-4D22-BCEA-9EB836C23A1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23305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7BCF-C8A9-4B30-B915-FF0293BBD73B}" type="datetimeFigureOut">
              <a:rPr lang="es-AR" smtClean="0"/>
              <a:t>18/5/2016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1F5CC-9D05-4D22-BCEA-9EB836C23A1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77644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7BCF-C8A9-4B30-B915-FF0293BBD73B}" type="datetimeFigureOut">
              <a:rPr lang="es-AR" smtClean="0"/>
              <a:t>18/5/2016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1F5CC-9D05-4D22-BCEA-9EB836C23A1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39323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67BCF-C8A9-4B30-B915-FF0293BBD73B}" type="datetimeFigureOut">
              <a:rPr lang="es-AR" smtClean="0"/>
              <a:t>18/5/2016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1F5CC-9D05-4D22-BCEA-9EB836C23A1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9672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6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8878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801" y="3682276"/>
            <a:ext cx="9654199" cy="317572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30327" y="992560"/>
            <a:ext cx="977704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Antecedentes: </a:t>
            </a:r>
            <a:r>
              <a:rPr lang="es-AR" sz="1600" b="1" dirty="0" err="1" smtClean="0">
                <a:solidFill>
                  <a:srgbClr val="4E4E4E"/>
                </a:solidFill>
                <a:latin typeface="Arial Narrow" panose="020B0506020202030204" pitchFamily="34" charset="0"/>
              </a:rPr>
              <a:t>Noni</a:t>
            </a:r>
            <a:r>
              <a:rPr lang="es-AR" sz="1600" b="1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 </a:t>
            </a:r>
            <a:r>
              <a:rPr lang="es-AR" sz="1600" b="1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hoy</a:t>
            </a:r>
          </a:p>
          <a:p>
            <a:endParaRPr lang="es-AR" sz="1600" b="1" dirty="0" smtClean="0">
              <a:solidFill>
                <a:srgbClr val="4E4E4E"/>
              </a:solidFill>
              <a:latin typeface="Arial Narrow" panose="020B0506020202030204" pitchFamily="34" charset="0"/>
            </a:endParaRPr>
          </a:p>
          <a:p>
            <a:r>
              <a:rPr lang="es-AR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En </a:t>
            </a:r>
            <a:r>
              <a:rPr lang="es-AR" sz="1600" dirty="0" err="1" smtClean="0">
                <a:solidFill>
                  <a:srgbClr val="4E4E4E"/>
                </a:solidFill>
                <a:latin typeface="Arial Narrow" panose="020B0506020202030204" pitchFamily="34" charset="0"/>
              </a:rPr>
              <a:t>Noni</a:t>
            </a:r>
            <a:r>
              <a:rPr lang="es-AR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, Creamos historias personalizadas e interactivas para niños de la primera infancia, </a:t>
            </a:r>
          </a:p>
          <a:p>
            <a:r>
              <a:rPr lang="es-AR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hasta 5 años. El propósito es recuperar con cuentos, a la hora de ir a la cama, el espacio </a:t>
            </a:r>
          </a:p>
          <a:p>
            <a:r>
              <a:rPr lang="es-AR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de vinculación afectiva y formativa entre padres e hijos. Estas historias están pensadas con </a:t>
            </a:r>
          </a:p>
          <a:p>
            <a:r>
              <a:rPr lang="es-AR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temáticas, colores, movimientos, sonidos y melodías que alimentan la imaginación y </a:t>
            </a:r>
          </a:p>
          <a:p>
            <a:r>
              <a:rPr lang="es-AR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desarrollan el gusto por escuchar historias.</a:t>
            </a:r>
          </a:p>
          <a:p>
            <a:endParaRPr lang="es-AR" sz="1600" dirty="0" smtClean="0">
              <a:solidFill>
                <a:srgbClr val="4E4E4E"/>
              </a:solidFill>
              <a:latin typeface="Arial Narrow" panose="020B0506020202030204" pitchFamily="34" charset="0"/>
            </a:endParaRPr>
          </a:p>
          <a:p>
            <a:r>
              <a:rPr lang="es-AR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El aspecto destacado y atractivo para el niño consiste en la personalización del personaje </a:t>
            </a:r>
          </a:p>
          <a:p>
            <a:r>
              <a:rPr lang="es-AR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principal de cada historia con la cara fotografiada del niño/a, convirtiéndolo así en el </a:t>
            </a:r>
          </a:p>
          <a:p>
            <a:r>
              <a:rPr lang="es-AR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protagonista de la aventura. </a:t>
            </a:r>
            <a:endParaRPr lang="es-AR" sz="1600" dirty="0">
              <a:solidFill>
                <a:srgbClr val="4E4E4E"/>
              </a:solidFill>
              <a:latin typeface="Arial Narrow" panose="020B0506020202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30327" y="391835"/>
            <a:ext cx="12025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dirty="0" smtClean="0">
                <a:solidFill>
                  <a:srgbClr val="00BAB1"/>
                </a:solidFill>
                <a:latin typeface="Arial Rounded MT Bold" panose="020F0704030504030204" pitchFamily="34" charset="0"/>
              </a:rPr>
              <a:t>Alcance</a:t>
            </a:r>
          </a:p>
        </p:txBody>
      </p:sp>
    </p:spTree>
    <p:extLst>
      <p:ext uri="{BB962C8B-B14F-4D97-AF65-F5344CB8AC3E}">
        <p14:creationId xmlns:p14="http://schemas.microsoft.com/office/powerpoint/2010/main" val="209269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230" y="0"/>
            <a:ext cx="7330965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30327" y="992560"/>
            <a:ext cx="977704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·Crea perfiles con la cara, el sexo y el nombre de los niños</a:t>
            </a:r>
          </a:p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·Elije una foto de tu librería digital o saca una foto en el momento</a:t>
            </a:r>
          </a:p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·Lee la historia en tres idiomas: español, portugués e inglés</a:t>
            </a:r>
          </a:p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·Cuenta con música, y sonidos, que pueden silenciarse. </a:t>
            </a:r>
          </a:p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·</a:t>
            </a:r>
            <a:r>
              <a:rPr lang="es-ES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Voltea </a:t>
            </a:r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las páginas pulsando las flechas o arrastrando la página con el dedo</a:t>
            </a:r>
          </a:p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·El producto puede ser utilizado off line (una vez descargado</a:t>
            </a:r>
            <a:r>
              <a:rPr lang="es-ES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)</a:t>
            </a:r>
          </a:p>
          <a:p>
            <a:endParaRPr lang="es-ES" sz="1600" dirty="0">
              <a:solidFill>
                <a:srgbClr val="4E4E4E"/>
              </a:solidFill>
              <a:latin typeface="Arial Narrow" panose="020B0506020202030204" pitchFamily="34" charset="0"/>
            </a:endParaRPr>
          </a:p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Hoy </a:t>
            </a:r>
            <a:r>
              <a:rPr lang="es-ES" sz="1600" dirty="0" err="1">
                <a:solidFill>
                  <a:srgbClr val="4E4E4E"/>
                </a:solidFill>
                <a:latin typeface="Arial Narrow" panose="020B0506020202030204" pitchFamily="34" charset="0"/>
              </a:rPr>
              <a:t>Noni</a:t>
            </a:r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, en fase beta, y ya cuenta con tres cuentos, orientados a niños pequeños.</a:t>
            </a:r>
            <a:endParaRPr lang="es-AR" sz="1600" dirty="0">
              <a:solidFill>
                <a:srgbClr val="4E4E4E"/>
              </a:solidFill>
              <a:latin typeface="Arial Narrow" panose="020B0506020202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30327" y="391835"/>
            <a:ext cx="35605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dirty="0">
                <a:solidFill>
                  <a:srgbClr val="00BAB1"/>
                </a:solidFill>
                <a:latin typeface="Arial Rounded MT Bold" panose="020F0704030504030204" pitchFamily="34" charset="0"/>
              </a:rPr>
              <a:t>Características principales</a:t>
            </a:r>
            <a:endParaRPr lang="es-AR" sz="2000" dirty="0" smtClean="0">
              <a:solidFill>
                <a:srgbClr val="00BAB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33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30327" y="3735726"/>
            <a:ext cx="977704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Desarrollar nuevas funcionalidades (</a:t>
            </a:r>
            <a:r>
              <a:rPr lang="es-ES" sz="1600" dirty="0" err="1">
                <a:solidFill>
                  <a:srgbClr val="4E4E4E"/>
                </a:solidFill>
                <a:latin typeface="Arial Narrow" panose="020B0506020202030204" pitchFamily="34" charset="0"/>
              </a:rPr>
              <a:t>gimmics</a:t>
            </a:r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), que estén relacionados con esta etapa de desarrollo etario, favoreciendo las </a:t>
            </a:r>
          </a:p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relaciones con sus amigos y familiares.</a:t>
            </a:r>
          </a:p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Para esto pensamos en </a:t>
            </a:r>
          </a:p>
          <a:p>
            <a:r>
              <a:rPr lang="es-ES" sz="1600" dirty="0" err="1">
                <a:solidFill>
                  <a:srgbClr val="4E4E4E"/>
                </a:solidFill>
                <a:latin typeface="Arial Narrow" panose="020B0506020202030204" pitchFamily="34" charset="0"/>
              </a:rPr>
              <a:t>a.Incluir</a:t>
            </a:r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 la personalización de más personajes en las historias. </a:t>
            </a:r>
          </a:p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Su amigo, su mascota, o algún juguete.</a:t>
            </a:r>
          </a:p>
          <a:p>
            <a:r>
              <a:rPr lang="es-ES" sz="1600" dirty="0" err="1">
                <a:solidFill>
                  <a:srgbClr val="4E4E4E"/>
                </a:solidFill>
                <a:latin typeface="Arial Narrow" panose="020B0506020202030204" pitchFamily="34" charset="0"/>
              </a:rPr>
              <a:t>b.La</a:t>
            </a:r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 posibilidad de que sus padres bajen algunas de estas imágenes, y puedan compartirlas con la familia o sus amigos. </a:t>
            </a:r>
          </a:p>
          <a:p>
            <a:r>
              <a:rPr lang="es-ES" sz="1600" dirty="0" err="1">
                <a:solidFill>
                  <a:srgbClr val="4E4E4E"/>
                </a:solidFill>
                <a:latin typeface="Arial Narrow" panose="020B0506020202030204" pitchFamily="34" charset="0"/>
              </a:rPr>
              <a:t>c.Posibilidad</a:t>
            </a:r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 de grabar el texto de cada página con la voz del maestro (o padre o niños) </a:t>
            </a:r>
            <a:endParaRPr lang="es-ES" sz="1600" dirty="0" smtClean="0">
              <a:solidFill>
                <a:srgbClr val="4E4E4E"/>
              </a:solidFill>
              <a:latin typeface="Arial Narrow" panose="020B0506020202030204" pitchFamily="34" charset="0"/>
            </a:endParaRPr>
          </a:p>
          <a:p>
            <a:endParaRPr lang="es-ES" sz="1600" dirty="0">
              <a:solidFill>
                <a:srgbClr val="4E4E4E"/>
              </a:solidFill>
              <a:latin typeface="Arial Narrow" panose="020B0506020202030204" pitchFamily="34" charset="0"/>
            </a:endParaRPr>
          </a:p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Hoy ya contamos con una plataforma funcionando, y tres historias finalizadas. La plataforma está disponible y lista para </a:t>
            </a:r>
          </a:p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llenar de contenido, y ampliar en sus capacidades, a un grupo etario mayor .</a:t>
            </a:r>
            <a:endParaRPr lang="es-AR" sz="1600" dirty="0">
              <a:solidFill>
                <a:srgbClr val="4E4E4E"/>
              </a:solidFill>
              <a:latin typeface="Arial Narrow" panose="020B0506020202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30327" y="391835"/>
            <a:ext cx="41501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dirty="0">
                <a:solidFill>
                  <a:srgbClr val="00BAB1"/>
                </a:solidFill>
                <a:latin typeface="Arial Rounded MT Bold" panose="020F0704030504030204" pitchFamily="34" charset="0"/>
              </a:rPr>
              <a:t>Objetivos a futuro junto a Ceibal</a:t>
            </a:r>
            <a:endParaRPr lang="es-AR" sz="2000" dirty="0" smtClean="0">
              <a:solidFill>
                <a:srgbClr val="00BAB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30327" y="966050"/>
            <a:ext cx="97770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Ampliar el alcance de </a:t>
            </a:r>
            <a:r>
              <a:rPr lang="es-ES" sz="1600" dirty="0" err="1">
                <a:solidFill>
                  <a:srgbClr val="4E4E4E"/>
                </a:solidFill>
                <a:latin typeface="Arial Narrow" panose="020B0506020202030204" pitchFamily="34" charset="0"/>
              </a:rPr>
              <a:t>Noni</a:t>
            </a:r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 a niños de hasta 6 </a:t>
            </a:r>
            <a:r>
              <a:rPr lang="es-ES" sz="1600" dirty="0" err="1">
                <a:solidFill>
                  <a:srgbClr val="4E4E4E"/>
                </a:solidFill>
                <a:latin typeface="Arial Narrow" panose="020B0506020202030204" pitchFamily="34" charset="0"/>
              </a:rPr>
              <a:t>ó</a:t>
            </a:r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 7 años, para lo cual necesitamos.</a:t>
            </a:r>
            <a:endParaRPr lang="es-ES" sz="1600" dirty="0" smtClean="0">
              <a:solidFill>
                <a:srgbClr val="4E4E4E"/>
              </a:solidFill>
              <a:latin typeface="Arial Narrow" panose="020B0506020202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30327" y="1753450"/>
            <a:ext cx="977704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err="1">
                <a:solidFill>
                  <a:srgbClr val="4E4E4E"/>
                </a:solidFill>
                <a:latin typeface="Arial Narrow" panose="020B0506020202030204" pitchFamily="34" charset="0"/>
              </a:rPr>
              <a:t>a.Desarrollar</a:t>
            </a:r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 nuevas historias que involucren a los niños en nuevas temáticas, siempre involucrándolos como protagonistas, </a:t>
            </a:r>
          </a:p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y generando de una forma lúdica, el gusto por el conocimiento, en línea con la dinámica de un mundo más interactivo y </a:t>
            </a:r>
          </a:p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participativo. La generación de contenido relacionado con la </a:t>
            </a:r>
            <a:r>
              <a:rPr lang="es-ES" sz="1600" dirty="0" err="1">
                <a:solidFill>
                  <a:srgbClr val="4E4E4E"/>
                </a:solidFill>
                <a:latin typeface="Arial Narrow" panose="020B0506020202030204" pitchFamily="34" charset="0"/>
              </a:rPr>
              <a:t>currícula</a:t>
            </a:r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: así podría tratarse de distintas situaciones donde el y </a:t>
            </a:r>
          </a:p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sus amigos sean protagonistas: un recorrido por distintas geografías (el interior de un volcán, las planicies, o el espacio) o un </a:t>
            </a:r>
          </a:p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paseo por el tiempo que lo lleve a situaciones que lo introduzcan temas relacionados con la historia siempre desde una óptica </a:t>
            </a:r>
          </a:p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lúdica (cabalgando sobre un tiranosaurio </a:t>
            </a:r>
            <a:r>
              <a:rPr lang="es-ES" sz="1600" dirty="0" err="1">
                <a:solidFill>
                  <a:srgbClr val="4E4E4E"/>
                </a:solidFill>
                <a:latin typeface="Arial Narrow" panose="020B0506020202030204" pitchFamily="34" charset="0"/>
              </a:rPr>
              <a:t>Rex</a:t>
            </a:r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).</a:t>
            </a:r>
            <a:endParaRPr lang="es-AR" sz="1600" dirty="0">
              <a:solidFill>
                <a:srgbClr val="4E4E4E"/>
              </a:solidFill>
              <a:latin typeface="Arial Narrow" panose="020B0506020202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30327" y="1407835"/>
            <a:ext cx="23646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600" dirty="0" smtClean="0">
                <a:solidFill>
                  <a:srgbClr val="00BAB1"/>
                </a:solidFill>
                <a:latin typeface="Arial Rounded MT Bold" panose="020F0704030504030204" pitchFamily="34" charset="0"/>
              </a:rPr>
              <a:t>Relativas </a:t>
            </a:r>
            <a:r>
              <a:rPr lang="es-AR" sz="1600" dirty="0">
                <a:solidFill>
                  <a:srgbClr val="00BAB1"/>
                </a:solidFill>
                <a:latin typeface="Arial Rounded MT Bold" panose="020F0704030504030204" pitchFamily="34" charset="0"/>
              </a:rPr>
              <a:t>al contenido</a:t>
            </a:r>
            <a:endParaRPr lang="es-AR" sz="1600" dirty="0" smtClean="0">
              <a:solidFill>
                <a:srgbClr val="00BAB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30327" y="3438822"/>
            <a:ext cx="32398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600" dirty="0">
                <a:solidFill>
                  <a:srgbClr val="00BAB1"/>
                </a:solidFill>
                <a:latin typeface="Arial Rounded MT Bold" panose="020F0704030504030204" pitchFamily="34" charset="0"/>
              </a:rPr>
              <a:t>Relativas a las funcionalidades</a:t>
            </a:r>
            <a:endParaRPr lang="es-AR" sz="1600" dirty="0" smtClean="0">
              <a:solidFill>
                <a:srgbClr val="00BAB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961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018" y="-3"/>
            <a:ext cx="8478982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30327" y="391835"/>
            <a:ext cx="41501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dirty="0">
                <a:solidFill>
                  <a:srgbClr val="00BAB1"/>
                </a:solidFill>
                <a:latin typeface="Arial Rounded MT Bold" panose="020F0704030504030204" pitchFamily="34" charset="0"/>
              </a:rPr>
              <a:t>Prototipo - Grado de desarrollo</a:t>
            </a:r>
            <a:endParaRPr lang="es-AR" sz="2000" dirty="0" smtClean="0">
              <a:solidFill>
                <a:srgbClr val="00BAB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30327" y="966050"/>
            <a:ext cx="977704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La aplicación actual puede bajarse desde </a:t>
            </a:r>
          </a:p>
          <a:p>
            <a:r>
              <a:rPr lang="es-ES" sz="1600" b="1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www.noni.com.ar</a:t>
            </a:r>
            <a:endParaRPr lang="es-ES" sz="1600" b="1" dirty="0">
              <a:solidFill>
                <a:srgbClr val="4E4E4E"/>
              </a:solidFill>
              <a:latin typeface="Arial Narrow" panose="020B0506020202030204" pitchFamily="34" charset="0"/>
            </a:endParaRPr>
          </a:p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Resultados del </a:t>
            </a:r>
            <a:r>
              <a:rPr lang="es-ES" sz="1600" dirty="0" err="1">
                <a:solidFill>
                  <a:srgbClr val="4E4E4E"/>
                </a:solidFill>
                <a:latin typeface="Arial Narrow" panose="020B0506020202030204" pitchFamily="34" charset="0"/>
              </a:rPr>
              <a:t>testing</a:t>
            </a:r>
            <a:endParaRPr lang="es-ES" sz="1600" dirty="0">
              <a:solidFill>
                <a:srgbClr val="4E4E4E"/>
              </a:solidFill>
              <a:latin typeface="Arial Narrow" panose="020B0506020202030204" pitchFamily="34" charset="0"/>
            </a:endParaRPr>
          </a:p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Fotos</a:t>
            </a:r>
            <a:endParaRPr lang="es-ES" sz="1600" dirty="0" smtClean="0">
              <a:solidFill>
                <a:srgbClr val="4E4E4E"/>
              </a:solidFill>
              <a:latin typeface="Arial Narrow" panose="020B05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684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818" y="0"/>
            <a:ext cx="4364182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30327" y="391835"/>
            <a:ext cx="32846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dirty="0">
                <a:solidFill>
                  <a:srgbClr val="00BAB1"/>
                </a:solidFill>
                <a:latin typeface="Arial Rounded MT Bold" panose="020F0704030504030204" pitchFamily="34" charset="0"/>
              </a:rPr>
              <a:t>Fundamento pedagógico</a:t>
            </a:r>
            <a:endParaRPr lang="es-AR" sz="2000" dirty="0" smtClean="0">
              <a:solidFill>
                <a:srgbClr val="00BAB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30327" y="966050"/>
            <a:ext cx="977704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err="1">
                <a:solidFill>
                  <a:srgbClr val="4E4E4E"/>
                </a:solidFill>
                <a:latin typeface="Arial Narrow" panose="020B0506020202030204" pitchFamily="34" charset="0"/>
              </a:rPr>
              <a:t>Noni</a:t>
            </a:r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 es una serie de cuentos interactivos para niños de entre 2 y 5 años que contribuye </a:t>
            </a:r>
          </a:p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con la formación de lectores y potencia las posibilidades de los medios digitales. Son </a:t>
            </a:r>
          </a:p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cuentos participativos que a través de una estrategia de personalización, ubican a los </a:t>
            </a:r>
          </a:p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niños como protagonistas de las historias. Los cuentos de </a:t>
            </a:r>
            <a:r>
              <a:rPr lang="es-ES" sz="1600" dirty="0" err="1">
                <a:solidFill>
                  <a:srgbClr val="4E4E4E"/>
                </a:solidFill>
                <a:latin typeface="Arial Narrow" panose="020B0506020202030204" pitchFamily="34" charset="0"/>
              </a:rPr>
              <a:t>Noni</a:t>
            </a:r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 permiten afianzar la </a:t>
            </a:r>
          </a:p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comprensión lectora, conversar sobre temas que son comunes para todos los chicos, </a:t>
            </a:r>
          </a:p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trabajar miedos e inseguridades a partir de narraciones con humor y explorar las </a:t>
            </a:r>
          </a:p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posibilidades participativas del entorno digital</a:t>
            </a:r>
            <a:r>
              <a:rPr lang="es-ES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.</a:t>
            </a:r>
          </a:p>
          <a:p>
            <a:endParaRPr lang="es-ES" sz="1600" dirty="0">
              <a:solidFill>
                <a:srgbClr val="4E4E4E"/>
              </a:solidFill>
              <a:latin typeface="Arial Narrow" panose="020B0506020202030204" pitchFamily="34" charset="0"/>
            </a:endParaRPr>
          </a:p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El formato de historias breves con personajes bien definidos que aquí se presentan es </a:t>
            </a:r>
          </a:p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adaptable a textos de distinto tipo -cuentos, poesías, crónicas, textos informativos- sobre </a:t>
            </a:r>
          </a:p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los que se montan escenarios para la participación. Se pueden desarrollar simulaciones </a:t>
            </a:r>
          </a:p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específicas para distintas áreas curriculares y ampliar las posibilidades de personalización </a:t>
            </a:r>
          </a:p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de las historias, habilitando a los participantes a asumir distintos puntos de vista y trabajar </a:t>
            </a:r>
          </a:p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temas de mayor complejidad, acordes con las edades de los niños</a:t>
            </a:r>
            <a:r>
              <a:rPr lang="es-ES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.</a:t>
            </a:r>
          </a:p>
          <a:p>
            <a:endParaRPr lang="es-ES" sz="1600" dirty="0">
              <a:solidFill>
                <a:srgbClr val="4E4E4E"/>
              </a:solidFill>
              <a:latin typeface="Arial Narrow" panose="020B0506020202030204" pitchFamily="34" charset="0"/>
            </a:endParaRPr>
          </a:p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Incluir notas sobre la importancia de la lectura en la infancia temprana / y sobre fomentar el </a:t>
            </a:r>
          </a:p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trabajo en grupos en el mismo periodo</a:t>
            </a:r>
            <a:r>
              <a:rPr lang="es-ES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.</a:t>
            </a:r>
          </a:p>
          <a:p>
            <a:r>
              <a:rPr lang="es-ES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Equipo </a:t>
            </a:r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responsable del desarrollo</a:t>
            </a:r>
            <a:endParaRPr lang="es-ES" sz="1600" dirty="0" smtClean="0">
              <a:solidFill>
                <a:srgbClr val="4E4E4E"/>
              </a:solidFill>
              <a:latin typeface="Arial Narrow" panose="020B05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785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987" y="0"/>
            <a:ext cx="4446013" cy="635144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30327" y="391835"/>
            <a:ext cx="28900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dirty="0">
                <a:solidFill>
                  <a:srgbClr val="00BAB1"/>
                </a:solidFill>
                <a:latin typeface="Arial Rounded MT Bold" panose="020F0704030504030204" pitchFamily="34" charset="0"/>
              </a:rPr>
              <a:t>Cronograma tentativo</a:t>
            </a:r>
            <a:endParaRPr lang="es-AR" sz="2000" dirty="0" smtClean="0">
              <a:solidFill>
                <a:srgbClr val="00BAB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30327" y="966050"/>
            <a:ext cx="97770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lo hacemos en menos de 5 meses?? / con cuanta plata??</a:t>
            </a:r>
          </a:p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ver detalle de cronograma en la propuesta Económica</a:t>
            </a:r>
            <a:endParaRPr lang="es-ES" sz="1600" dirty="0" smtClean="0">
              <a:solidFill>
                <a:srgbClr val="4E4E4E"/>
              </a:solidFill>
              <a:latin typeface="Arial Narrow" panose="020B0506020202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30327" y="1724930"/>
            <a:ext cx="28900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dirty="0">
                <a:solidFill>
                  <a:srgbClr val="00BAB1"/>
                </a:solidFill>
                <a:latin typeface="Arial Rounded MT Bold" panose="020F0704030504030204" pitchFamily="34" charset="0"/>
              </a:rPr>
              <a:t>Cronograma tentativo</a:t>
            </a:r>
            <a:endParaRPr lang="es-AR" sz="2000" dirty="0" smtClean="0">
              <a:solidFill>
                <a:srgbClr val="00BAB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30327" y="2328240"/>
            <a:ext cx="977704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b="1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Juan </a:t>
            </a:r>
            <a:r>
              <a:rPr lang="es-ES" sz="1600" b="1" dirty="0" err="1" smtClean="0">
                <a:solidFill>
                  <a:srgbClr val="4E4E4E"/>
                </a:solidFill>
                <a:latin typeface="Arial Narrow" panose="020B0506020202030204" pitchFamily="34" charset="0"/>
              </a:rPr>
              <a:t>Massuh</a:t>
            </a:r>
            <a:endParaRPr lang="es-ES" sz="1600" b="1" dirty="0" smtClean="0">
              <a:solidFill>
                <a:srgbClr val="4E4E4E"/>
              </a:solidFill>
              <a:latin typeface="Arial Narrow" panose="020B0506020202030204" pitchFamily="34" charset="0"/>
            </a:endParaRPr>
          </a:p>
          <a:p>
            <a:r>
              <a:rPr lang="es-ES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texto</a:t>
            </a:r>
          </a:p>
          <a:p>
            <a:r>
              <a:rPr lang="es-ES" sz="1600" b="1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Juan </a:t>
            </a:r>
            <a:r>
              <a:rPr lang="es-ES" sz="1600" b="1" dirty="0">
                <a:solidFill>
                  <a:srgbClr val="4E4E4E"/>
                </a:solidFill>
                <a:latin typeface="Arial Narrow" panose="020B0506020202030204" pitchFamily="34" charset="0"/>
              </a:rPr>
              <a:t>Pablo </a:t>
            </a:r>
            <a:r>
              <a:rPr lang="es-ES" sz="1600" b="1" dirty="0" err="1">
                <a:solidFill>
                  <a:srgbClr val="4E4E4E"/>
                </a:solidFill>
                <a:latin typeface="Arial Narrow" panose="020B0506020202030204" pitchFamily="34" charset="0"/>
              </a:rPr>
              <a:t>Mascali</a:t>
            </a:r>
            <a:endParaRPr lang="es-ES" sz="1600" b="1" dirty="0">
              <a:solidFill>
                <a:srgbClr val="4E4E4E"/>
              </a:solidFill>
              <a:latin typeface="Arial Narrow" panose="020B0506020202030204" pitchFamily="34" charset="0"/>
            </a:endParaRPr>
          </a:p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texto</a:t>
            </a:r>
          </a:p>
          <a:p>
            <a:r>
              <a:rPr lang="es-ES" sz="1600" b="1" dirty="0">
                <a:solidFill>
                  <a:srgbClr val="4E4E4E"/>
                </a:solidFill>
                <a:latin typeface="Arial Narrow" panose="020B0506020202030204" pitchFamily="34" charset="0"/>
              </a:rPr>
              <a:t>Mariano Obeid</a:t>
            </a:r>
          </a:p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texto</a:t>
            </a:r>
            <a:endParaRPr lang="es-ES" sz="1600" dirty="0" smtClean="0">
              <a:solidFill>
                <a:srgbClr val="4E4E4E"/>
              </a:solidFill>
              <a:latin typeface="Arial Narrow" panose="020B05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141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987" y="0"/>
            <a:ext cx="4446013" cy="635144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30327" y="391835"/>
            <a:ext cx="29208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dirty="0">
                <a:solidFill>
                  <a:srgbClr val="00BAB1"/>
                </a:solidFill>
                <a:latin typeface="Arial Rounded MT Bold" panose="020F0704030504030204" pitchFamily="34" charset="0"/>
              </a:rPr>
              <a:t>Propuesta Económica</a:t>
            </a:r>
            <a:endParaRPr lang="es-AR" sz="2000" dirty="0" smtClean="0">
              <a:solidFill>
                <a:srgbClr val="00BAB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30327" y="966050"/>
            <a:ext cx="977704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$</a:t>
            </a:r>
            <a:r>
              <a:rPr lang="es-ES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tiempo</a:t>
            </a:r>
          </a:p>
          <a:p>
            <a:endParaRPr lang="es-ES" sz="1600" dirty="0">
              <a:solidFill>
                <a:srgbClr val="4E4E4E"/>
              </a:solidFill>
              <a:latin typeface="Arial Narrow" panose="020B0506020202030204" pitchFamily="34" charset="0"/>
            </a:endParaRPr>
          </a:p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Desarrollo de X cantidad de </a:t>
            </a:r>
            <a:r>
              <a:rPr lang="es-ES" sz="1600" dirty="0" err="1">
                <a:solidFill>
                  <a:srgbClr val="4E4E4E"/>
                </a:solidFill>
                <a:latin typeface="Arial Narrow" panose="020B0506020202030204" pitchFamily="34" charset="0"/>
              </a:rPr>
              <a:t>historiasxxxxyyyy</a:t>
            </a:r>
            <a:endParaRPr lang="es-ES" sz="1600" dirty="0">
              <a:solidFill>
                <a:srgbClr val="4E4E4E"/>
              </a:solidFill>
              <a:latin typeface="Arial Narrow" panose="020B0506020202030204" pitchFamily="34" charset="0"/>
            </a:endParaRPr>
          </a:p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Desarrollo de funcionalidad incorporar amigos</a:t>
            </a:r>
          </a:p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Desarrollo de la funcionalidad grabación de voz</a:t>
            </a:r>
          </a:p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Desarrollo de la funcionalidad </a:t>
            </a:r>
            <a:r>
              <a:rPr lang="es-ES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compartir</a:t>
            </a:r>
          </a:p>
          <a:p>
            <a:endParaRPr lang="es-ES" sz="1600" dirty="0">
              <a:solidFill>
                <a:srgbClr val="4E4E4E"/>
              </a:solidFill>
              <a:latin typeface="Arial Narrow" panose="020B0506020202030204" pitchFamily="34" charset="0"/>
            </a:endParaRPr>
          </a:p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Dado que </a:t>
            </a:r>
            <a:r>
              <a:rPr lang="es-ES" sz="1600" dirty="0" err="1">
                <a:solidFill>
                  <a:srgbClr val="4E4E4E"/>
                </a:solidFill>
                <a:latin typeface="Arial Narrow" panose="020B0506020202030204" pitchFamily="34" charset="0"/>
              </a:rPr>
              <a:t>Noni</a:t>
            </a:r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 se encuentra en estado de evolución avanzado, </a:t>
            </a:r>
          </a:p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para el cual ya hemos realizado gran parte de la inversión, </a:t>
            </a:r>
          </a:p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(sin llegar al estadio 2, de lanzamiento), nuestra propuesta es </a:t>
            </a:r>
          </a:p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desarrollar contenido exclusivo para Ceibal, en Uruguay , </a:t>
            </a:r>
          </a:p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mencionando la participación de Ceibal en estas historias, y </a:t>
            </a:r>
          </a:p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según el grado de apoyo en el desarrollo del software también </a:t>
            </a:r>
          </a:p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mencionarlo en el mismo, pero sin que esto signifique, en el </a:t>
            </a:r>
          </a:p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caso del software, ninguna exclusividad por parte de Ceibal. </a:t>
            </a:r>
            <a:endParaRPr lang="es-ES" sz="1600" dirty="0" smtClean="0">
              <a:solidFill>
                <a:srgbClr val="4E4E4E"/>
              </a:solidFill>
              <a:latin typeface="Arial Narrow" panose="020B05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511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987" y="0"/>
            <a:ext cx="4446013" cy="635144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30327" y="391835"/>
            <a:ext cx="25233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dirty="0">
                <a:solidFill>
                  <a:srgbClr val="00BAB1"/>
                </a:solidFill>
                <a:latin typeface="Arial Rounded MT Bold" panose="020F0704030504030204" pitchFamily="34" charset="0"/>
              </a:rPr>
              <a:t>Propuesta Técnica</a:t>
            </a:r>
            <a:endParaRPr lang="es-AR" sz="2000" dirty="0" smtClean="0">
              <a:solidFill>
                <a:srgbClr val="00BAB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30327" y="966050"/>
            <a:ext cx="97770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err="1">
                <a:solidFill>
                  <a:srgbClr val="4E4E4E"/>
                </a:solidFill>
                <a:latin typeface="Arial Narrow" panose="020B0506020202030204" pitchFamily="34" charset="0"/>
              </a:rPr>
              <a:t>Noni</a:t>
            </a:r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 es compatible con Android 4,0 y corre sobre las tabletas mencionadas. </a:t>
            </a:r>
          </a:p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Verificar  Alcatel!!!!</a:t>
            </a:r>
          </a:p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Otros….</a:t>
            </a:r>
            <a:endParaRPr lang="es-ES" sz="1600" dirty="0" smtClean="0">
              <a:solidFill>
                <a:srgbClr val="4E4E4E"/>
              </a:solidFill>
              <a:latin typeface="Arial Narrow" panose="020B0506020202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30327" y="1953935"/>
            <a:ext cx="16113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dirty="0" err="1">
                <a:solidFill>
                  <a:srgbClr val="00BAB1"/>
                </a:solidFill>
                <a:latin typeface="Arial Rounded MT Bold" panose="020F0704030504030204" pitchFamily="34" charset="0"/>
              </a:rPr>
              <a:t>Benchmark</a:t>
            </a:r>
            <a:endParaRPr lang="es-AR" sz="2000" dirty="0" smtClean="0">
              <a:solidFill>
                <a:srgbClr val="00BAB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30327" y="2528150"/>
            <a:ext cx="977704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http</a:t>
            </a:r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://www .storybots.com/</a:t>
            </a:r>
            <a:r>
              <a:rPr lang="es-ES" sz="1600" dirty="0" err="1">
                <a:solidFill>
                  <a:srgbClr val="4E4E4E"/>
                </a:solidFill>
                <a:latin typeface="Arial Narrow" panose="020B0506020202030204" pitchFamily="34" charset="0"/>
              </a:rPr>
              <a:t>welcome</a:t>
            </a:r>
            <a:endParaRPr lang="es-ES" sz="1600" dirty="0">
              <a:solidFill>
                <a:srgbClr val="4E4E4E"/>
              </a:solidFill>
              <a:latin typeface="Arial Narrow" panose="020B0506020202030204" pitchFamily="34" charset="0"/>
            </a:endParaRPr>
          </a:p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http://www .storyme.co/</a:t>
            </a:r>
          </a:p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http://www .playtales.com/en/</a:t>
            </a:r>
            <a:r>
              <a:rPr lang="es-ES" sz="1600" dirty="0" err="1">
                <a:solidFill>
                  <a:srgbClr val="4E4E4E"/>
                </a:solidFill>
                <a:latin typeface="Arial Narrow" panose="020B0506020202030204" pitchFamily="34" charset="0"/>
              </a:rPr>
              <a:t>gold</a:t>
            </a:r>
            <a:endParaRPr lang="es-ES" sz="1600" dirty="0">
              <a:solidFill>
                <a:srgbClr val="4E4E4E"/>
              </a:solidFill>
              <a:latin typeface="Arial Narrow" panose="020B0506020202030204" pitchFamily="34" charset="0"/>
            </a:endParaRPr>
          </a:p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https://www .meegenius.com/store/</a:t>
            </a:r>
            <a:r>
              <a:rPr lang="es-ES" sz="1600" dirty="0" err="1">
                <a:solidFill>
                  <a:srgbClr val="4E4E4E"/>
                </a:solidFill>
                <a:latin typeface="Arial Narrow" panose="020B0506020202030204" pitchFamily="34" charset="0"/>
              </a:rPr>
              <a:t>collection</a:t>
            </a:r>
            <a:endParaRPr lang="es-ES" sz="1600" dirty="0" smtClean="0">
              <a:solidFill>
                <a:srgbClr val="4E4E4E"/>
              </a:solidFill>
              <a:latin typeface="Arial Narrow" panose="020B0506020202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30327" y="3800922"/>
            <a:ext cx="13276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dirty="0">
                <a:solidFill>
                  <a:srgbClr val="00BAB1"/>
                </a:solidFill>
                <a:latin typeface="Arial Rounded MT Bold" panose="020F0704030504030204" pitchFamily="34" charset="0"/>
              </a:rPr>
              <a:t>Sistemas</a:t>
            </a:r>
            <a:endParaRPr lang="es-AR" sz="2000" dirty="0" smtClean="0">
              <a:solidFill>
                <a:srgbClr val="00BAB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30327" y="4261998"/>
            <a:ext cx="97770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iOS, Android</a:t>
            </a:r>
          </a:p>
        </p:txBody>
      </p:sp>
    </p:spTree>
    <p:extLst>
      <p:ext uri="{BB962C8B-B14F-4D97-AF65-F5344CB8AC3E}">
        <p14:creationId xmlns:p14="http://schemas.microsoft.com/office/powerpoint/2010/main" val="894901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910</Words>
  <Application>Microsoft Office PowerPoint</Application>
  <PresentationFormat>Widescreen</PresentationFormat>
  <Paragraphs>102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Narrow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Mariano Obeid</dc:creator>
  <cp:lastModifiedBy>Mariano Obeid</cp:lastModifiedBy>
  <cp:revision>18</cp:revision>
  <dcterms:created xsi:type="dcterms:W3CDTF">2016-05-17T19:23:04Z</dcterms:created>
  <dcterms:modified xsi:type="dcterms:W3CDTF">2016-05-18T16:09:27Z</dcterms:modified>
</cp:coreProperties>
</file>