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496" r:id="rId5"/>
    <p:sldId id="498" r:id="rId6"/>
    <p:sldId id="429" r:id="rId7"/>
    <p:sldId id="430" r:id="rId8"/>
    <p:sldId id="510" r:id="rId9"/>
    <p:sldId id="509" r:id="rId10"/>
    <p:sldId id="508" r:id="rId11"/>
    <p:sldId id="512" r:id="rId12"/>
    <p:sldId id="513" r:id="rId13"/>
    <p:sldId id="514" r:id="rId14"/>
    <p:sldId id="515" r:id="rId15"/>
    <p:sldId id="50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1" autoAdjust="0"/>
    <p:restoredTop sz="93969" autoAdjust="0"/>
  </p:normalViewPr>
  <p:slideViewPr>
    <p:cSldViewPr snapToGrid="0" showGuides="1">
      <p:cViewPr>
        <p:scale>
          <a:sx n="66" d="100"/>
          <a:sy n="66" d="100"/>
        </p:scale>
        <p:origin x="828" y="12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39AFFC9-AAC0-4839-BFF2-FC1A8E8F11E0}" type="datetime1">
              <a:rPr lang="es-ES" smtClean="0"/>
              <a:t>13/02/2024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6:34:4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12870A-F5CC-40E7-81E0-9156B6B9AEBE}" type="datetime1">
              <a:rPr lang="es-ES" noProof="0" smtClean="0"/>
              <a:t>13/02/2024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4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2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16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9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42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47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áfico 33" descr="Etiqueta = Color de énfasis&#10;Tipo = Claro&#10;Objetivo = Relleno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Rectángulo 9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Rectángulo 9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texto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 del moderador</a:t>
            </a:r>
          </a:p>
        </p:txBody>
      </p:sp>
      <p:sp>
        <p:nvSpPr>
          <p:cNvPr id="14" name="Marcador de texto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5" name="Marcador de texto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bg1"/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9" name="Rectángulo 18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4" name="Marcador de texto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5" name="Marcador de texto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6" name="Marcador de texto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7" name="Marcador de texto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ítulo del Centr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tx1"/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174" y="1549132"/>
            <a:ext cx="7077456" cy="2186105"/>
          </a:xfrm>
        </p:spPr>
        <p:txBody>
          <a:bodyPr rtlCol="0"/>
          <a:lstStyle/>
          <a:p>
            <a:pPr rtl="0"/>
            <a:r>
              <a:rPr lang="es-ES" sz="3200" dirty="0">
                <a:solidFill>
                  <a:schemeClr val="tx1"/>
                </a:solidFill>
              </a:rPr>
              <a:t>IDENTIFICAR LA IMPORTANCIA DE DOCUMENTAR PROCESOS</a:t>
            </a:r>
            <a:br>
              <a:rPr lang="es-ES" sz="32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>TENIENDO EN CUENTA EL PROYECTO PRODUCTIVO QUE SE ADELANTA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268004"/>
            <a:ext cx="6931152" cy="2003399"/>
          </a:xfrm>
        </p:spPr>
        <p:txBody>
          <a:bodyPr rtlCol="0"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Mónica Yulitssa Sabi Rojas</a:t>
            </a:r>
          </a:p>
          <a:p>
            <a:r>
              <a:rPr lang="es-ES" sz="2400" dirty="0">
                <a:solidFill>
                  <a:schemeClr val="tx1"/>
                </a:solidFill>
              </a:rPr>
              <a:t>INS: Carlos Alberto Bravo Zúñiga</a:t>
            </a:r>
          </a:p>
          <a:p>
            <a:r>
              <a:rPr lang="es-ES" sz="2400" dirty="0">
                <a:solidFill>
                  <a:schemeClr val="tx1"/>
                </a:solidFill>
              </a:rPr>
              <a:t>ID:2556456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9ABE-9868-6908-3BD9-1E7A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¿Cómo hacer los antecedentes de un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5F072-2EE3-762B-50E0-00431BBB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Investigación: Recopilar información relevante a través de revisión de literatura, análisis de datos y entrevistas.</a:t>
            </a:r>
          </a:p>
          <a:p>
            <a:r>
              <a:rPr lang="es-ES" sz="3600" dirty="0"/>
              <a:t>Organización: Estructurar la información en categorías como históricos, teóricos y prácticos.</a:t>
            </a:r>
          </a:p>
          <a:p>
            <a:r>
              <a:rPr lang="es-ES" sz="3600" dirty="0"/>
              <a:t>Análisis crítico: Evaluar la importancia y pertinencia de cada antecedente.</a:t>
            </a:r>
          </a:p>
          <a:p>
            <a:r>
              <a:rPr lang="es-ES" sz="3600" dirty="0"/>
              <a:t>Síntesis: Resumir y presentar de manera clara y concisa los antecedentes identificados.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50FB86-4240-7CFA-C4B0-0E6B577D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B33EF4-4DA7-BBAB-BCFF-E9ADA10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560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9912-537B-65D9-C611-9D5761A8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Cite dos ejemplos sobre de antecedentes de un proyecto.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85602-2E66-8794-E08A-FA467E38B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s-ES" sz="5200" b="1" i="0" dirty="0">
                <a:solidFill>
                  <a:srgbClr val="0D0D0D"/>
                </a:solidFill>
                <a:effectLst/>
                <a:latin typeface="+mj-lt"/>
              </a:rPr>
              <a:t>Ejemplo 1: </a:t>
            </a:r>
            <a:r>
              <a:rPr lang="es-ES" b="1" i="0" dirty="0">
                <a:solidFill>
                  <a:srgbClr val="0D0D0D"/>
                </a:solidFill>
                <a:effectLst/>
              </a:rPr>
              <a:t>Antecedentes Históricos en un Proyecto de Conservación Ambiental:</a:t>
            </a:r>
            <a:r>
              <a:rPr lang="es-ES" b="0" i="0" dirty="0">
                <a:solidFill>
                  <a:srgbClr val="0D0D0D"/>
                </a:solidFill>
                <a:effectLst/>
              </a:rPr>
              <a:t> Antes de emprender un proyecto de conservación de una reserva natural, se observa un aumento en la deforestación y la pérdida de biodiversidad en los últimos cinco años. Los antecedentes históricos incluyen eventos como la expansión de la agricultura y la urbanización en la región, que han contribuido significativamente a la degradación del ecosistema.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632AC6-FD86-07C0-A76B-E9AE6B0D8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5200" dirty="0">
                <a:latin typeface="+mj-lt"/>
              </a:rPr>
              <a:t>Ejemplo 2</a:t>
            </a:r>
            <a:r>
              <a:rPr lang="es-ES" b="1" dirty="0"/>
              <a:t>: Antecedentes </a:t>
            </a:r>
            <a:r>
              <a:rPr lang="es-ES" dirty="0"/>
              <a:t>Teóricos en un Proyecto de Investigación Médica: En un proyecto de investigación sobre una enfermedad específica, los antecedentes teóricos podrían incluir descubrimientos científicos previos sobre la genética y los factores de riesgo asociados con la enfermedad. La revisión de la literatura revela estudios que sugieren ciertas predisposiciones genéticas y ambientales, lo que fundamenta la necesidad de la nueva investigación para comprender mejor los mecanismos subyacentes y desarrollar tratamientos más efectivos.</a:t>
            </a:r>
          </a:p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33E11-EFF9-6A0D-BFDB-480AE2A5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41A00-DF9F-533C-3624-A57369C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807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23" name="Marcador de imagen en línea 23" descr="Usuario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Monica Yulitssa Sabi</a:t>
            </a:r>
          </a:p>
          <a:p>
            <a:pPr rtl="0"/>
            <a:endParaRPr lang="es-ES" dirty="0"/>
          </a:p>
        </p:txBody>
      </p:sp>
      <p:pic>
        <p:nvPicPr>
          <p:cNvPr id="25" name="Marcador de imagen en línea 27" descr="Sobre">
            <a:extLst>
              <a:ext uri="{FF2B5EF4-FFF2-40B4-BE49-F238E27FC236}">
                <a16:creationId xmlns:a16="http://schemas.microsoft.com/office/drawing/2014/main" id="{329FB706-264C-44A5-B17E-0D396F61AE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yulitssasabirojasm18@gmail.com</a:t>
            </a:r>
          </a:p>
          <a:p>
            <a:pPr rtl="0"/>
            <a:endParaRPr lang="es-ES" dirty="0"/>
          </a:p>
        </p:txBody>
      </p:sp>
      <p:pic>
        <p:nvPicPr>
          <p:cNvPr id="27" name="Marcador de imagen en línea 11" descr="Monitor">
            <a:extLst>
              <a:ext uri="{FF2B5EF4-FFF2-40B4-BE49-F238E27FC236}">
                <a16:creationId xmlns:a16="http://schemas.microsoft.com/office/drawing/2014/main" id="{6EC943CF-98BB-4FE5-A6A8-5371D13646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612A310-0919-4438-952C-499AC4A95E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s-ES" dirty="0"/>
              <a:t>moni@</a:t>
            </a:r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7200" b="1" dirty="0"/>
              <a:t>INTRODUCCIÓN</a:t>
            </a:r>
            <a:endParaRPr lang="es-ES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Este trabajo explorará conceptos fundamentales, como la definición de la documentación de procesos y su distinción frente a los mapas de procesos. Además, se abordará el proceso de creación de un documento de procesos, sus beneficios clave y la importancia de comprender los antecedentes de un proyecto. Estas cuestiones se revelan esenciales en la búsqueda de la excelencia operativa y la mejora continua en cualquier organización.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6B950B61-FD4B-E00F-5FD0-5225FC19AF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17" r="1817"/>
          <a:stretch>
            <a:fillRect/>
          </a:stretch>
        </p:blipFill>
        <p:spPr>
          <a:xfrm>
            <a:off x="0" y="0"/>
            <a:ext cx="4041775" cy="4194175"/>
          </a:xfrm>
          <a:prstGeom prst="rect">
            <a:avLst/>
          </a:prstGeom>
        </p:spPr>
      </p:pic>
      <p:pic>
        <p:nvPicPr>
          <p:cNvPr id="16" name="Picture 2" descr="Inscripción de proveedor">
            <a:extLst>
              <a:ext uri="{FF2B5EF4-FFF2-40B4-BE49-F238E27FC236}">
                <a16:creationId xmlns:a16="http://schemas.microsoft.com/office/drawing/2014/main" id="{567331C6-01E0-880E-5B02-B4C29CE044B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8" b="19148"/>
          <a:stretch>
            <a:fillRect/>
          </a:stretch>
        </p:blipFill>
        <p:spPr bwMode="auto">
          <a:xfrm>
            <a:off x="0" y="4362450"/>
            <a:ext cx="4038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593" y="59445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1" dirty="0"/>
              <a:t>¿QUÉ ES LA DOCUMENTACIÓN DE PROCESOS?</a:t>
            </a:r>
          </a:p>
        </p:txBody>
      </p:sp>
      <p:sp>
        <p:nvSpPr>
          <p:cNvPr id="10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7342"/>
          </a:solidFill>
          <a:ln w="38100" cap="rnd">
            <a:solidFill>
              <a:srgbClr val="FF73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7342"/>
          </a:solidFill>
          <a:ln w="38100" cap="rnd">
            <a:solidFill>
              <a:srgbClr val="FF73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7342"/>
          </a:solidFill>
          <a:ln w="38100" cap="rnd">
            <a:solidFill>
              <a:srgbClr val="FF73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BE52D9-E02F-3759-6B07-34B832A75682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dirty="0"/>
              <a:t>La documentación de procesos es la creación y mantenimiento de registros escritos, gráficos o multimedia que describen en detalle los pasos, roles, recursos y actividades que conforman un proceso específico dentro de una organización. Esta documentación proporciona una guía clara y detallada para comprender, ejecutar y mejorar los procesos empresariales.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416" y="6356350"/>
            <a:ext cx="1371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0" name="Ink 10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40" name="Ink 10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Documentación de procesos: claves para pymes | Gestionar Fácil">
            <a:extLst>
              <a:ext uri="{FF2B5EF4-FFF2-40B4-BE49-F238E27FC236}">
                <a16:creationId xmlns:a16="http://schemas.microsoft.com/office/drawing/2014/main" id="{805320C1-674D-C707-EA47-5592E95BE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58" b="15118"/>
          <a:stretch/>
        </p:blipFill>
        <p:spPr bwMode="auto">
          <a:xfrm>
            <a:off x="0" y="10"/>
            <a:ext cx="5124467" cy="685583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3600" b="1" dirty="0"/>
              <a:t>DOCUMENTACIÓN DE PROCESOS VS. MAPAS DE PROCESOS.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4</a:t>
            </a:fld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53CF388-D1C9-EE33-833A-E44BDAF8F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489699"/>
              </p:ext>
            </p:extLst>
          </p:nvPr>
        </p:nvGraphicFramePr>
        <p:xfrm>
          <a:off x="1690777" y="2011481"/>
          <a:ext cx="921301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804">
                  <a:extLst>
                    <a:ext uri="{9D8B030D-6E8A-4147-A177-3AD203B41FA5}">
                      <a16:colId xmlns:a16="http://schemas.microsoft.com/office/drawing/2014/main" val="4236101987"/>
                    </a:ext>
                  </a:extLst>
                </a:gridCol>
                <a:gridCol w="3969208">
                  <a:extLst>
                    <a:ext uri="{9D8B030D-6E8A-4147-A177-3AD203B41FA5}">
                      <a16:colId xmlns:a16="http://schemas.microsoft.com/office/drawing/2014/main" val="3620791"/>
                    </a:ext>
                  </a:extLst>
                </a:gridCol>
              </a:tblGrid>
              <a:tr h="420696">
                <a:tc>
                  <a:txBody>
                    <a:bodyPr/>
                    <a:lstStyle/>
                    <a:p>
                      <a:pPr algn="l" fontAlgn="base"/>
                      <a:br>
                        <a:rPr lang="es-CO">
                          <a:effectLst/>
                        </a:rPr>
                      </a:br>
                      <a:r>
                        <a:rPr lang="es-CO">
                          <a:effectLst/>
                        </a:rPr>
                        <a:t>Documentación de Procesos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CO">
                          <a:effectLst/>
                        </a:rPr>
                        <a:t>Mapas de Procesos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85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La documentación de procesos se enfoca en la creación de un documento escrito que define los detalles clave.</a:t>
                      </a:r>
                    </a:p>
                    <a:p>
                      <a:pPr algn="l" fontAlgn="base"/>
                      <a:endParaRPr lang="es-CO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El mapa de procesos se enfoca en la visualización del proceso.</a:t>
                      </a:r>
                    </a:p>
                    <a:p>
                      <a:pPr algn="l" fontAlgn="base"/>
                      <a:endParaRPr lang="es-E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1079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Proporciona una descripción detallada de cómo llevar a cabo un proceso. En ella se describen los pasos exactos que se necesitan para realizar una tarea de principio a fin.</a:t>
                      </a:r>
                    </a:p>
                    <a:p>
                      <a:pPr algn="l" fontAlgn="base"/>
                      <a:endParaRPr lang="es-CO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Ofrece una representación visual de los insumos y productos necesarios, mejorando la comunicación con los interesados y facilitando la gestión de los procesos de principio a fin</a:t>
                      </a:r>
                    </a:p>
                    <a:p>
                      <a:pPr algn="l" fontAlgn="base"/>
                      <a:endParaRPr lang="es-E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1079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Incluye una representación visual, pero es bastante diferente a la representación visual detallada de un mapa de procesos</a:t>
                      </a:r>
                    </a:p>
                    <a:p>
                      <a:pPr algn="l" fontAlgn="base"/>
                      <a:endParaRPr lang="es-CO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effectLst/>
                        </a:rPr>
                        <a:t>Aunque los mapas de procesos son muy eficaces para ilustrar el flujo de los procesos, no pueden consolidar toda la información necesaria para la finalización de los mismos</a:t>
                      </a:r>
                    </a:p>
                    <a:p>
                      <a:pPr algn="l" fontAlgn="base"/>
                      <a:endParaRPr lang="es-E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33041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 descr="Marca de insignia1 contorno">
            <a:extLst>
              <a:ext uri="{FF2B5EF4-FFF2-40B4-BE49-F238E27FC236}">
                <a16:creationId xmlns:a16="http://schemas.microsoft.com/office/drawing/2014/main" id="{975AACC0-D308-6A34-21FD-F31F7117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9263">
            <a:off x="9977682" y="3679396"/>
            <a:ext cx="1201066" cy="1201066"/>
          </a:xfrm>
          <a:prstGeom prst="rect">
            <a:avLst/>
          </a:prstGeom>
        </p:spPr>
      </p:pic>
      <p:pic>
        <p:nvPicPr>
          <p:cNvPr id="18" name="Gráfico 17" descr="Junta de directores con relleno sólido">
            <a:extLst>
              <a:ext uri="{FF2B5EF4-FFF2-40B4-BE49-F238E27FC236}">
                <a16:creationId xmlns:a16="http://schemas.microsoft.com/office/drawing/2014/main" id="{BFE9F656-D439-92D9-3CF3-0610497B5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09910">
            <a:off x="3665064" y="2188237"/>
            <a:ext cx="1201066" cy="1201066"/>
          </a:xfrm>
          <a:prstGeom prst="rect">
            <a:avLst/>
          </a:prstGeom>
        </p:spPr>
      </p:pic>
      <p:pic>
        <p:nvPicPr>
          <p:cNvPr id="20" name="Gráfico 19" descr="Aula de clases con relleno sólido">
            <a:extLst>
              <a:ext uri="{FF2B5EF4-FFF2-40B4-BE49-F238E27FC236}">
                <a16:creationId xmlns:a16="http://schemas.microsoft.com/office/drawing/2014/main" id="{12649D67-3A29-D8B3-CC37-C1CF7A7C9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5583" y="4808349"/>
            <a:ext cx="1201066" cy="1201066"/>
          </a:xfrm>
          <a:prstGeom prst="rect">
            <a:avLst/>
          </a:prstGeom>
        </p:spPr>
      </p:pic>
      <p:pic>
        <p:nvPicPr>
          <p:cNvPr id="24" name="Gráfico 23" descr="Cursor con relleno sólido">
            <a:extLst>
              <a:ext uri="{FF2B5EF4-FFF2-40B4-BE49-F238E27FC236}">
                <a16:creationId xmlns:a16="http://schemas.microsoft.com/office/drawing/2014/main" id="{B9F5ABAE-43E0-1109-2301-C8C162E79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9263">
            <a:off x="9861493" y="1418234"/>
            <a:ext cx="1201066" cy="1201066"/>
          </a:xfrm>
          <a:prstGeom prst="rect">
            <a:avLst/>
          </a:prstGeom>
        </p:spPr>
      </p:pic>
      <p:pic>
        <p:nvPicPr>
          <p:cNvPr id="26" name="Gráfico 25" descr="Ciclismo en compañía contorno">
            <a:extLst>
              <a:ext uri="{FF2B5EF4-FFF2-40B4-BE49-F238E27FC236}">
                <a16:creationId xmlns:a16="http://schemas.microsoft.com/office/drawing/2014/main" id="{0E4FD849-BC02-2C7D-E2A5-D1380735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40911">
            <a:off x="9923526" y="2594239"/>
            <a:ext cx="1201066" cy="1201066"/>
          </a:xfrm>
          <a:prstGeom prst="rect">
            <a:avLst/>
          </a:prstGeom>
        </p:spPr>
      </p:pic>
      <p:pic>
        <p:nvPicPr>
          <p:cNvPr id="28" name="Gráfico 27" descr="gráfico curvo de palo de hockey con relleno sólido">
            <a:extLst>
              <a:ext uri="{FF2B5EF4-FFF2-40B4-BE49-F238E27FC236}">
                <a16:creationId xmlns:a16="http://schemas.microsoft.com/office/drawing/2014/main" id="{C4089477-CADD-1729-5829-6E1803FA5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9263">
            <a:off x="10267034" y="4865054"/>
            <a:ext cx="1201066" cy="120106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9C3FA37-5018-2097-2CDC-360BD6A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CBA4C5D-1ED5-4B4C-D952-0F14816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FE1305-007E-0956-DAEA-B6EF043A4428}"/>
              </a:ext>
            </a:extLst>
          </p:cNvPr>
          <p:cNvSpPr txBox="1">
            <a:spLocks/>
          </p:cNvSpPr>
          <p:nvPr/>
        </p:nvSpPr>
        <p:spPr>
          <a:xfrm>
            <a:off x="768095" y="365125"/>
            <a:ext cx="11177161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cómo crear un documento de procesos, (nombrar y explicar cada una de sus 8 fases). </a:t>
            </a:r>
            <a:endParaRPr lang="es-ES" sz="3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38B832-8AB6-FA05-28A5-C859DE4B5B85}"/>
              </a:ext>
            </a:extLst>
          </p:cNvPr>
          <p:cNvSpPr txBox="1"/>
          <p:nvPr/>
        </p:nvSpPr>
        <p:spPr>
          <a:xfrm>
            <a:off x="768096" y="1690688"/>
            <a:ext cx="405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dirty="0">
                <a:solidFill>
                  <a:srgbClr val="0D0D0D"/>
                </a:solidFill>
              </a:rPr>
              <a:t>I</a:t>
            </a:r>
            <a:r>
              <a:rPr lang="es-ES" b="1" i="0" dirty="0">
                <a:solidFill>
                  <a:srgbClr val="0D0D0D"/>
                </a:solidFill>
                <a:effectLst/>
              </a:rPr>
              <a:t>dentificación del proceso:</a:t>
            </a:r>
            <a:r>
              <a:rPr lang="es-ES" b="0" i="0" dirty="0">
                <a:solidFill>
                  <a:srgbClr val="0D0D0D"/>
                </a:solidFill>
                <a:effectLst/>
              </a:rPr>
              <a:t> Seleccionar el proceso que se documentará.</a:t>
            </a:r>
          </a:p>
          <a:p>
            <a:pPr algn="l"/>
            <a:endParaRPr lang="es-ES" b="0" i="0" dirty="0">
              <a:solidFill>
                <a:srgbClr val="0D0D0D"/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B32190-023A-97E0-A04E-427CB33F8D13}"/>
              </a:ext>
            </a:extLst>
          </p:cNvPr>
          <p:cNvSpPr txBox="1"/>
          <p:nvPr/>
        </p:nvSpPr>
        <p:spPr>
          <a:xfrm>
            <a:off x="7295559" y="1733954"/>
            <a:ext cx="316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Procedimientos y políticas: Documentar los procedimientos específicos y las políticas asociadas.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D75E51-6894-049A-ACFE-0739B9588B97}"/>
              </a:ext>
            </a:extLst>
          </p:cNvPr>
          <p:cNvSpPr txBox="1"/>
          <p:nvPr/>
        </p:nvSpPr>
        <p:spPr>
          <a:xfrm>
            <a:off x="7234916" y="2961690"/>
            <a:ext cx="274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Roles y responsabilidades: Definir los roles y las responsabilidades de cada participante.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AE5749-8099-67CE-D8DC-26129F16EFEA}"/>
              </a:ext>
            </a:extLst>
          </p:cNvPr>
          <p:cNvSpPr txBox="1"/>
          <p:nvPr/>
        </p:nvSpPr>
        <p:spPr>
          <a:xfrm>
            <a:off x="7295559" y="3933645"/>
            <a:ext cx="29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The Hand Black (Cuerpo)"/>
              </a:rPr>
              <a:t>Revisión y aprobación:</a:t>
            </a:r>
            <a:r>
              <a:rPr lang="es-ES" b="0" i="0" dirty="0">
                <a:solidFill>
                  <a:srgbClr val="0D0D0D"/>
                </a:solidFill>
                <a:effectLst/>
                <a:latin typeface="The Hand Black (Cuerpo)"/>
              </a:rPr>
              <a:t> Obtener comentarios y aprobación de las partes interesadas.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0A8E59-087A-B2BC-119C-334DEC3BB3FB}"/>
              </a:ext>
            </a:extLst>
          </p:cNvPr>
          <p:cNvSpPr txBox="1"/>
          <p:nvPr/>
        </p:nvSpPr>
        <p:spPr>
          <a:xfrm>
            <a:off x="7295559" y="4997448"/>
            <a:ext cx="29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The Hand Black (Cuerpo)"/>
              </a:rPr>
              <a:t>Actualización continua:</a:t>
            </a:r>
            <a:r>
              <a:rPr lang="es-ES" b="0" i="0" dirty="0">
                <a:solidFill>
                  <a:srgbClr val="0D0D0D"/>
                </a:solidFill>
                <a:effectLst/>
                <a:latin typeface="The Hand Black (Cuerpo)"/>
              </a:rPr>
              <a:t> Mantener el documento actualizado conforme evolucionan los procesos.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17EE94-B9D7-0033-C68E-2FB14F73817E}"/>
              </a:ext>
            </a:extLst>
          </p:cNvPr>
          <p:cNvSpPr txBox="1"/>
          <p:nvPr/>
        </p:nvSpPr>
        <p:spPr>
          <a:xfrm>
            <a:off x="1072521" y="4989459"/>
            <a:ext cx="375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The Hand Black (Cuerpo)"/>
              </a:rPr>
              <a:t>Descripción de actividades: Detallar cada actividad, sus responsabilidades y recursos necesarios.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55723C-28E5-3E01-EA9C-E52F11A323C3}"/>
              </a:ext>
            </a:extLst>
          </p:cNvPr>
          <p:cNvSpPr txBox="1"/>
          <p:nvPr/>
        </p:nvSpPr>
        <p:spPr>
          <a:xfrm>
            <a:off x="942555" y="2636419"/>
            <a:ext cx="302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The Hand Black (Cuerpo)"/>
              </a:rPr>
              <a:t>Análisis de procesos: Entender y analizar las actividades del proceso.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69D5C9-4BA3-B742-068A-5F7201835DF0}"/>
              </a:ext>
            </a:extLst>
          </p:cNvPr>
          <p:cNvSpPr txBox="1"/>
          <p:nvPr/>
        </p:nvSpPr>
        <p:spPr>
          <a:xfrm>
            <a:off x="1049402" y="3818264"/>
            <a:ext cx="272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The Hand Black (Cuerpo)"/>
              </a:rPr>
              <a:t>Diseño del flujo de trabajo: Crear un diagrama de flujo o mapa del proceso.</a:t>
            </a:r>
          </a:p>
          <a:p>
            <a:endParaRPr lang="es-ES" dirty="0"/>
          </a:p>
        </p:txBody>
      </p:sp>
      <p:pic>
        <p:nvPicPr>
          <p:cNvPr id="63" name="Gráfico 62" descr="Portapapeles contorno">
            <a:extLst>
              <a:ext uri="{FF2B5EF4-FFF2-40B4-BE49-F238E27FC236}">
                <a16:creationId xmlns:a16="http://schemas.microsoft.com/office/drawing/2014/main" id="{1240686E-8884-3A1D-94EF-8B0BB7419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22193">
            <a:off x="3777811" y="3486370"/>
            <a:ext cx="1201066" cy="1201066"/>
          </a:xfrm>
          <a:prstGeom prst="rect">
            <a:avLst/>
          </a:prstGeom>
        </p:spPr>
      </p:pic>
      <p:pic>
        <p:nvPicPr>
          <p:cNvPr id="65" name="Gráfico 64" descr="Ojo contorno">
            <a:extLst>
              <a:ext uri="{FF2B5EF4-FFF2-40B4-BE49-F238E27FC236}">
                <a16:creationId xmlns:a16="http://schemas.microsoft.com/office/drawing/2014/main" id="{B5DAC675-6D79-0A6A-DFE1-4BB98DB19F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48922">
            <a:off x="4952029" y="1485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F1F54-1AF9-D57F-6DF5-017A54C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Cuáles son los beneficios de la documentación de procesos, (nombrar sus 4 elementos)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E4F1E-0957-8046-C37F-FFAD9383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9639526" cy="319807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/>
              <a:t>Claridad: Mejora la comprensión de los procesos.</a:t>
            </a:r>
          </a:p>
          <a:p>
            <a:pPr marL="742950" indent="-742950">
              <a:buFont typeface="+mj-lt"/>
              <a:buAutoNum type="arabicPeriod"/>
            </a:pPr>
            <a:r>
              <a:rPr lang="es-ES" b="1" dirty="0"/>
              <a:t>Consistencia</a:t>
            </a:r>
            <a:r>
              <a:rPr lang="es-ES" dirty="0"/>
              <a:t>: Garantiza la consistencia en la ejecución de tareas.</a:t>
            </a:r>
          </a:p>
          <a:p>
            <a:pPr marL="742950" indent="-742950">
              <a:buFont typeface="+mj-lt"/>
              <a:buAutoNum type="arabicPeriod"/>
            </a:pPr>
            <a:r>
              <a:rPr lang="es-ES" b="1" dirty="0"/>
              <a:t>Mejora continua</a:t>
            </a:r>
            <a:r>
              <a:rPr lang="es-ES" dirty="0"/>
              <a:t>: Facilita la identificación de áreas de mejora.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/>
              <a:t>Capacitación del personal: Sirve como recurso de formación.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99BA864-20D2-A733-474D-3B801BBD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39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tecedentes de un proyecto: qué son, cómo hacer y ejemplo - Enciclopedia  Significados">
            <a:extLst>
              <a:ext uri="{FF2B5EF4-FFF2-40B4-BE49-F238E27FC236}">
                <a16:creationId xmlns:a16="http://schemas.microsoft.com/office/drawing/2014/main" id="{9978F652-96CD-941E-53C5-05A561025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 b="2352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FD6002-E7C9-43AE-8B63-5ABE487D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/>
            <a:r>
              <a:rPr lang="en-US" i="0">
                <a:effectLst/>
              </a:rPr>
              <a:t>¿Qué son los antecedentes de un proyecto?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0195A-7D10-47E5-F19E-BA9B506A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i="0">
                <a:effectLst/>
              </a:rPr>
              <a:t>Los antecedentes de un proyecto son la información histórica, contextual y relevante que precede a la iniciativa actual. Incluyen detalles sobre eventos, situaciones o desarrollos que llevaron a la necesidad de emprender el proyecto.</a:t>
            </a:r>
            <a:endParaRPr lang="en-US"/>
          </a:p>
        </p:txBody>
      </p:sp>
      <p:sp>
        <p:nvSpPr>
          <p:cNvPr id="3105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DE6EC3-B267-47CD-BA6E-B197B502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9466" y="6356350"/>
            <a:ext cx="1274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231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91E3-E960-73AA-E3EA-1CB31A0B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¿Que es estado del arte en un proyecto y la diferencia con antecedentes de un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70E84-D35E-3257-02F7-AB09C8A12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4000" b="0" i="0" dirty="0">
                <a:solidFill>
                  <a:srgbClr val="0D0D0D"/>
                </a:solidFill>
                <a:effectLst/>
              </a:rPr>
              <a:t>El estado del arte en un proyecto se refiere al nivel actual de conocimiento o desarrollo en un área específica de interés.</a:t>
            </a:r>
            <a:endParaRPr lang="es-ES" sz="4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A4E0B6-8655-BAA2-6961-65722DFF7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Los antecedentes del proyecto proporcionan información histórica que llevó a la identificación del problema o la necesidad del proyecto.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CEFA7-D01F-FCD7-A851-B2B8CCF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462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C52F4-972B-703D-959A-B5229CE7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¿</a:t>
            </a:r>
            <a:r>
              <a:rPr lang="es-ES" sz="4000" dirty="0"/>
              <a:t>cuáles son los tipos de antecedentes de un proyecto</a:t>
            </a:r>
            <a:r>
              <a:rPr lang="es-CO" sz="4000" dirty="0"/>
              <a:t>?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D843A-618E-1DBA-6DB6-403C0F69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2409371"/>
            <a:ext cx="3200400" cy="711244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Antecedentes históricos: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Eventos pasados relevantes.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1844A-0CC6-A0B3-73CC-89E75C3BF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409371"/>
            <a:ext cx="3200400" cy="882469"/>
          </a:xfrm>
        </p:spPr>
        <p:txBody>
          <a:bodyPr>
            <a:normAutofit fontScale="47500" lnSpcReduction="20000"/>
          </a:bodyPr>
          <a:lstStyle/>
          <a:p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Antecedentes teóricos: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Marco conceptual y teórico relacionado.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4B8EB9D-DE63-9FD9-9F1B-96C7D4B61E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51146" y="4103595"/>
            <a:ext cx="3096057" cy="1324160"/>
          </a:xfr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648E1E4-4898-FE02-CAA2-0DFC2FB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E75C2FE-2BBE-F5F2-1E66-37AA025E8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39328" y="2409371"/>
            <a:ext cx="3200400" cy="882469"/>
          </a:xfrm>
        </p:spPr>
        <p:txBody>
          <a:bodyPr>
            <a:normAutofit fontScale="47500" lnSpcReduction="20000"/>
          </a:bodyPr>
          <a:lstStyle/>
          <a:p>
            <a:r>
              <a:rPr lang="es-CO" b="1" i="0" dirty="0">
                <a:solidFill>
                  <a:srgbClr val="0D0D0D"/>
                </a:solidFill>
                <a:effectLst/>
                <a:latin typeface="Söhne"/>
              </a:rPr>
              <a:t>Antecedentes prácticos:</a:t>
            </a:r>
            <a:r>
              <a:rPr lang="es-CO" b="0" i="0" dirty="0">
                <a:solidFill>
                  <a:srgbClr val="0D0D0D"/>
                </a:solidFill>
                <a:effectLst/>
                <a:latin typeface="Söhne"/>
              </a:rPr>
              <a:t> Experiencias previas relacionadas con el problema.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A0E65F8-5C32-7AE0-6AB4-90A2A163F10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339138" y="4281729"/>
            <a:ext cx="3200400" cy="967891"/>
          </a:xfrm>
        </p:spPr>
      </p:pic>
      <p:pic>
        <p:nvPicPr>
          <p:cNvPr id="2050" name="Picture 2" descr="ANTECEDENTE HISTÓRICO">
            <a:extLst>
              <a:ext uri="{FF2B5EF4-FFF2-40B4-BE49-F238E27FC236}">
                <a16:creationId xmlns:a16="http://schemas.microsoft.com/office/drawing/2014/main" id="{80E58979-112C-8477-FA1E-808C7CEB68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428999"/>
            <a:ext cx="3200400" cy="23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261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A595FF-F2D2-434C-A89B-B6A4364C4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A49B05-820E-4F16-BCC1-12B2E1300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D9EFA-E074-4C2F-8F25-BF862B8AB6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esbozo</Template>
  <TotalTime>0</TotalTime>
  <Words>911</Words>
  <Application>Microsoft Office PowerPoint</Application>
  <PresentationFormat>Panorámica</PresentationFormat>
  <Paragraphs>73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Söhne</vt:lpstr>
      <vt:lpstr>The Hand Black</vt:lpstr>
      <vt:lpstr>The Hand Black (Cuerpo)</vt:lpstr>
      <vt:lpstr>The Serif Hand Black</vt:lpstr>
      <vt:lpstr>SketchyVTI</vt:lpstr>
      <vt:lpstr>IDENTIFICAR LA IMPORTANCIA DE DOCUMENTAR PROCESOS TENIENDO EN CUENTA EL PROYECTO PRODUCTIVO QUE SE ADELANTA</vt:lpstr>
      <vt:lpstr>INTRODUCCIÓN</vt:lpstr>
      <vt:lpstr>¿QUÉ ES LA DOCUMENTACIÓN DE PROCESOS?</vt:lpstr>
      <vt:lpstr>DOCUMENTACIÓN DE PROCESOS VS. MAPAS DE PROCESOS.</vt:lpstr>
      <vt:lpstr>Presentación de PowerPoint</vt:lpstr>
      <vt:lpstr>Cuáles son los beneficios de la documentación de procesos, (nombrar sus 4 elementos)</vt:lpstr>
      <vt:lpstr>¿Qué son los antecedentes de un proyecto?</vt:lpstr>
      <vt:lpstr>¿Que es estado del arte en un proyecto y la diferencia con antecedentes de un proyecto?</vt:lpstr>
      <vt:lpstr>¿cuáles son los tipos de antecedentes de un proyecto?</vt:lpstr>
      <vt:lpstr>¿Cómo hacer los antecedentes de un proyecto?</vt:lpstr>
      <vt:lpstr>Cite dos ejemplos sobre de antecedentes de un proyecto.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2024-02-01T12:59:37Z</dcterms:created>
  <dcterms:modified xsi:type="dcterms:W3CDTF">2024-02-13T23:17:57Z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