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E5EBF7"/>
    <a:srgbClr val="B9C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179" autoAdjust="0"/>
  </p:normalViewPr>
  <p:slideViewPr>
    <p:cSldViewPr snapToGrid="0" showGuides="1">
      <p:cViewPr varScale="1">
        <p:scale>
          <a:sx n="80" d="100"/>
          <a:sy n="80" d="100"/>
        </p:scale>
        <p:origin x="96" y="13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B4E47-0FDC-4C76-A6B8-73D26D86D37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08FCE-6199-4E83-A864-A4C549E2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08FCE-6199-4E83-A864-A4C549E2E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what else here?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08FCE-6199-4E83-A864-A4C549E2EA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603956" y="0"/>
            <a:ext cx="11289" cy="6858000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475545" y="0"/>
            <a:ext cx="11289" cy="6858000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6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0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1C60-C0E0-43FF-BFC4-4451206B1F2C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0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08484"/>
            <a:ext cx="9144000" cy="17586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Fare Compare Chicago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515728" y="3580220"/>
            <a:ext cx="28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Alyssa Blackburn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1264" y="3882466"/>
            <a:ext cx="28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Marie Hilliard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4184712"/>
            <a:ext cx="28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Alejandro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Parraguez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098799"/>
            <a:ext cx="5694947" cy="3027363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dirty="0" smtClean="0"/>
              <a:t>If 5 people are traveling, is an </a:t>
            </a:r>
            <a:r>
              <a:rPr lang="en-US" dirty="0" err="1" smtClean="0"/>
              <a:t>uber</a:t>
            </a:r>
            <a:r>
              <a:rPr lang="en-US" dirty="0" smtClean="0"/>
              <a:t>, taxi or public transport cheaper?</a:t>
            </a:r>
          </a:p>
          <a:p>
            <a:endParaRPr lang="en-US" sz="1400" dirty="0" smtClean="0"/>
          </a:p>
          <a:p>
            <a:r>
              <a:rPr lang="en-US" dirty="0" smtClean="0"/>
              <a:t> Which mode of transport will be fastest?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35289"/>
            <a:ext cx="10778067" cy="11853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 create a website that compares cost and travel time estimates for different modes of transportation</a:t>
            </a:r>
            <a:endParaRPr lang="en-US" sz="2800" dirty="0"/>
          </a:p>
        </p:txBody>
      </p:sp>
      <p:pic>
        <p:nvPicPr>
          <p:cNvPr id="3074" name="Picture 2" descr="http://www.cleanmpg.com/photos/data/523/Chicago_Traff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47" y="2860852"/>
            <a:ext cx="4681120" cy="351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9899" y="3126440"/>
            <a:ext cx="2133600" cy="1116624"/>
          </a:xfrm>
          <a:prstGeom prst="rect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Django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83168" y="1642064"/>
            <a:ext cx="1871713" cy="952502"/>
          </a:xfrm>
          <a:prstGeom prst="rect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Website Front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83168" y="4998344"/>
            <a:ext cx="1871713" cy="952502"/>
          </a:xfrm>
          <a:prstGeom prst="rect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Website Response 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6277" y="2752966"/>
            <a:ext cx="1000522" cy="681243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76278" y="3979258"/>
            <a:ext cx="1000521" cy="749455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80162" y="5155257"/>
            <a:ext cx="1021900" cy="212892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eparation 14"/>
          <p:cNvSpPr/>
          <p:nvPr/>
        </p:nvSpPr>
        <p:spPr>
          <a:xfrm>
            <a:off x="4876800" y="2107802"/>
            <a:ext cx="1803363" cy="739610"/>
          </a:xfrm>
          <a:prstGeom prst="flowChartPreparation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Template  </a:t>
            </a:r>
          </a:p>
        </p:txBody>
      </p:sp>
      <p:sp>
        <p:nvSpPr>
          <p:cNvPr id="18" name="Flowchart: Preparation 17"/>
          <p:cNvSpPr/>
          <p:nvPr/>
        </p:nvSpPr>
        <p:spPr>
          <a:xfrm>
            <a:off x="4876799" y="4522093"/>
            <a:ext cx="1803363" cy="739610"/>
          </a:xfrm>
          <a:prstGeom prst="flowChartPreparation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Template 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680162" y="1954915"/>
            <a:ext cx="1021900" cy="237908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876276" y="2610412"/>
            <a:ext cx="3825787" cy="1097374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93278" y="5071303"/>
            <a:ext cx="1486841" cy="806584"/>
          </a:xfrm>
          <a:prstGeom prst="rect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13252" y="4400877"/>
            <a:ext cx="0" cy="537913"/>
          </a:xfrm>
          <a:prstGeom prst="straightConnector1">
            <a:avLst/>
          </a:prstGeom>
          <a:ln w="3810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0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4805745" y="2528519"/>
            <a:ext cx="1701331" cy="910136"/>
            <a:chOff x="1460383" y="3344427"/>
            <a:chExt cx="628487" cy="1050892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1460383" y="3388222"/>
              <a:ext cx="607221" cy="1007097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 flipV="1">
              <a:off x="1489501" y="3344427"/>
              <a:ext cx="599369" cy="983064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 rot="17757230">
            <a:off x="5503166" y="2319781"/>
            <a:ext cx="168824" cy="1251939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521479" y="2648604"/>
            <a:ext cx="678781" cy="775021"/>
            <a:chOff x="1460383" y="3321476"/>
            <a:chExt cx="641822" cy="1073843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460383" y="3388222"/>
              <a:ext cx="607221" cy="1007097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04326" y="3321476"/>
              <a:ext cx="597879" cy="1019908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 rot="19210619">
            <a:off x="4823797" y="2717852"/>
            <a:ext cx="136116" cy="65886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170"/>
          </a:xfrm>
        </p:spPr>
        <p:txBody>
          <a:bodyPr/>
          <a:lstStyle/>
          <a:p>
            <a:r>
              <a:rPr lang="en-US" dirty="0" smtClean="0"/>
              <a:t>Backend Design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473814" y="1714128"/>
            <a:ext cx="1641232" cy="890954"/>
          </a:xfrm>
          <a:prstGeom prst="ellipse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Google Embed Map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77254" y="2600128"/>
            <a:ext cx="1641232" cy="890954"/>
          </a:xfrm>
          <a:prstGeom prst="ellipse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Google Geocode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2825" y="1716332"/>
            <a:ext cx="1641232" cy="890954"/>
          </a:xfrm>
          <a:prstGeom prst="ellipse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Divvy Bikes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73879" y="1714317"/>
            <a:ext cx="1641232" cy="890954"/>
          </a:xfrm>
          <a:prstGeom prst="ellipse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Google Directions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79093" y="1714317"/>
            <a:ext cx="1641232" cy="890954"/>
          </a:xfrm>
          <a:prstGeom prst="ellipse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UBER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3134041" y="4023945"/>
            <a:ext cx="1887415" cy="773724"/>
          </a:xfrm>
          <a:prstGeom prst="rect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853815" y="4023946"/>
            <a:ext cx="1887415" cy="773724"/>
          </a:xfrm>
          <a:prstGeom prst="rect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493939" y="4023946"/>
            <a:ext cx="1887415" cy="773724"/>
          </a:xfrm>
          <a:prstGeom prst="rect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 Transit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7708994" y="4642341"/>
            <a:ext cx="943708" cy="480645"/>
          </a:xfrm>
          <a:prstGeom prst="rect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Taxi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7708995" y="3698634"/>
            <a:ext cx="943708" cy="480644"/>
          </a:xfrm>
          <a:prstGeom prst="rect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UBER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910049" y="2624787"/>
            <a:ext cx="724997" cy="951961"/>
            <a:chOff x="1425712" y="3247984"/>
            <a:chExt cx="613652" cy="112581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425712" y="3304610"/>
              <a:ext cx="535118" cy="957577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502705" y="3278787"/>
              <a:ext cx="484113" cy="894030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3083146">
              <a:off x="1354937" y="3671902"/>
              <a:ext cx="1108346" cy="26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Request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3940302">
              <a:off x="1070332" y="3717246"/>
              <a:ext cx="1052603" cy="26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Response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rot="4462685">
            <a:off x="8540215" y="2667467"/>
            <a:ext cx="894758" cy="1218257"/>
            <a:chOff x="1395046" y="3270738"/>
            <a:chExt cx="788245" cy="107064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395046" y="3270738"/>
              <a:ext cx="586152" cy="1019908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1585412" y="3321476"/>
              <a:ext cx="597879" cy="1019908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3619564">
              <a:off x="1621775" y="3706592"/>
              <a:ext cx="804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Request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4394230">
              <a:off x="1116587" y="3639829"/>
              <a:ext cx="8909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Response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808603">
            <a:off x="3681825" y="2586801"/>
            <a:ext cx="695055" cy="959870"/>
            <a:chOff x="1322792" y="3132816"/>
            <a:chExt cx="997572" cy="1492707"/>
          </a:xfrm>
        </p:grpSpPr>
        <p:cxnSp>
          <p:nvCxnSpPr>
            <p:cNvPr id="29" name="Straight Arrow Connector 28"/>
            <p:cNvCxnSpPr/>
            <p:nvPr/>
          </p:nvCxnSpPr>
          <p:spPr>
            <a:xfrm rot="19791397">
              <a:off x="1760245" y="3392966"/>
              <a:ext cx="30563" cy="1073066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9791397" flipV="1">
              <a:off x="1893637" y="3256909"/>
              <a:ext cx="0" cy="1130333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3591397">
              <a:off x="1353143" y="3658302"/>
              <a:ext cx="1492707" cy="441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Request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4391397">
              <a:off x="824598" y="3661276"/>
              <a:ext cx="1438123" cy="44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Response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1720798">
            <a:off x="6580058" y="2596764"/>
            <a:ext cx="673689" cy="1010035"/>
            <a:chOff x="1290935" y="2970410"/>
            <a:chExt cx="934405" cy="1643898"/>
          </a:xfrm>
        </p:grpSpPr>
        <p:sp>
          <p:nvSpPr>
            <p:cNvPr id="36" name="TextBox 35"/>
            <p:cNvSpPr txBox="1"/>
            <p:nvPr/>
          </p:nvSpPr>
          <p:spPr>
            <a:xfrm rot="3619564">
              <a:off x="1258119" y="3495897"/>
              <a:ext cx="1492707" cy="441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Request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395046" y="3270738"/>
              <a:ext cx="586152" cy="1019908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1514708" y="3210611"/>
              <a:ext cx="597879" cy="1019907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4394230">
              <a:off x="792738" y="3674375"/>
              <a:ext cx="1438130" cy="441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Response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rot="19942826">
            <a:off x="2473576" y="3235723"/>
            <a:ext cx="827257" cy="1014733"/>
            <a:chOff x="1395046" y="3270738"/>
            <a:chExt cx="736090" cy="1074181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395046" y="3270738"/>
              <a:ext cx="586152" cy="1019908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1533257" y="3321476"/>
              <a:ext cx="597879" cy="1019908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3348939">
              <a:off x="1433757" y="3646592"/>
              <a:ext cx="981387" cy="273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Request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4140172">
              <a:off x="1083797" y="3705824"/>
              <a:ext cx="1004330" cy="273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Response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rot="4967097">
            <a:off x="4743248" y="2242428"/>
            <a:ext cx="864338" cy="1429379"/>
            <a:chOff x="1395046" y="3270738"/>
            <a:chExt cx="771222" cy="1027302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395046" y="3270738"/>
              <a:ext cx="586152" cy="1019908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632903" flipV="1">
              <a:off x="1314405" y="3446178"/>
              <a:ext cx="963007" cy="740718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4038890">
              <a:off x="1462441" y="3629330"/>
              <a:ext cx="804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Request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4670035">
              <a:off x="1179943" y="3646289"/>
              <a:ext cx="8909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3864"/>
                  </a:solidFill>
                </a:rPr>
                <a:t>Response</a:t>
              </a:r>
              <a:endParaRPr lang="en-US" sz="1400" dirty="0">
                <a:solidFill>
                  <a:srgbClr val="203864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7239528" y="4410809"/>
            <a:ext cx="572041" cy="0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eparation 61"/>
          <p:cNvSpPr/>
          <p:nvPr/>
        </p:nvSpPr>
        <p:spPr>
          <a:xfrm>
            <a:off x="5759940" y="5858896"/>
            <a:ext cx="1805569" cy="597877"/>
          </a:xfrm>
          <a:prstGeom prst="flowChartPreparation">
            <a:avLst/>
          </a:prstGeom>
          <a:solidFill>
            <a:srgbClr val="B9CAE9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7477963" y="5448206"/>
            <a:ext cx="462562" cy="570489"/>
          </a:xfrm>
          <a:prstGeom prst="straightConnector1">
            <a:avLst/>
          </a:prstGeom>
          <a:ln w="190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437646" y="5448206"/>
            <a:ext cx="433440" cy="534128"/>
          </a:xfrm>
          <a:prstGeom prst="straightConnector1">
            <a:avLst/>
          </a:prstGeom>
          <a:ln w="190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/>
          <p:cNvSpPr/>
          <p:nvPr/>
        </p:nvSpPr>
        <p:spPr>
          <a:xfrm>
            <a:off x="10419350" y="1588168"/>
            <a:ext cx="336885" cy="1093544"/>
          </a:xfrm>
          <a:prstGeom prst="rightBrace">
            <a:avLst>
              <a:gd name="adj1" fmla="val 44047"/>
              <a:gd name="adj2" fmla="val 50000"/>
            </a:avLst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/>
          <p:cNvSpPr/>
          <p:nvPr/>
        </p:nvSpPr>
        <p:spPr>
          <a:xfrm>
            <a:off x="10413865" y="3062154"/>
            <a:ext cx="336885" cy="2183613"/>
          </a:xfrm>
          <a:prstGeom prst="rightBrace">
            <a:avLst>
              <a:gd name="adj1" fmla="val 44047"/>
              <a:gd name="adj2" fmla="val 50000"/>
            </a:avLst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/>
          <p:cNvSpPr/>
          <p:nvPr/>
        </p:nvSpPr>
        <p:spPr>
          <a:xfrm>
            <a:off x="10419350" y="5471923"/>
            <a:ext cx="336885" cy="1093544"/>
          </a:xfrm>
          <a:prstGeom prst="rightBrace">
            <a:avLst>
              <a:gd name="adj1" fmla="val 44047"/>
              <a:gd name="adj2" fmla="val 50000"/>
            </a:avLst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5400000">
            <a:off x="10803112" y="1972253"/>
            <a:ext cx="79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03864"/>
                </a:solidFill>
              </a:rPr>
              <a:t>APIs</a:t>
            </a:r>
            <a:endParaRPr lang="en-US" sz="2400" b="1" dirty="0">
              <a:solidFill>
                <a:srgbClr val="20386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5400000">
            <a:off x="10193505" y="3923128"/>
            <a:ext cx="201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03864"/>
                </a:solidFill>
              </a:rPr>
              <a:t>Python Code</a:t>
            </a:r>
            <a:endParaRPr lang="en-US" sz="2400" b="1" dirty="0">
              <a:solidFill>
                <a:srgbClr val="20386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5400000">
            <a:off x="10496302" y="5742848"/>
            <a:ext cx="14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03864"/>
                </a:solidFill>
              </a:rPr>
              <a:t>City Fares</a:t>
            </a:r>
            <a:endParaRPr lang="en-US" sz="2400" b="1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Aspects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8199" y="2153652"/>
            <a:ext cx="5682917" cy="2129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JSON text file records the taxi and public transit fare information for a city</a:t>
            </a:r>
          </a:p>
          <a:p>
            <a:r>
              <a:rPr lang="en-US" sz="2600" dirty="0" smtClean="0"/>
              <a:t>City name and JSON file are passed into python code</a:t>
            </a:r>
          </a:p>
          <a:p>
            <a:r>
              <a:rPr lang="en-US" sz="2600" dirty="0" smtClean="0"/>
              <a:t>Possible to expand to multiple cities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15" y="1690687"/>
            <a:ext cx="5037225" cy="4444805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838198" y="4824662"/>
            <a:ext cx="5682917" cy="16322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Did </a:t>
            </a:r>
            <a:r>
              <a:rPr lang="en-US" sz="2600" dirty="0"/>
              <a:t>not have to store any data (in SQL tables, </a:t>
            </a:r>
            <a:r>
              <a:rPr lang="en-US" sz="2600" dirty="0" err="1"/>
              <a:t>ect</a:t>
            </a:r>
            <a:r>
              <a:rPr lang="en-US" sz="2600" dirty="0"/>
              <a:t>.)</a:t>
            </a:r>
          </a:p>
          <a:p>
            <a:r>
              <a:rPr lang="en-US" sz="2600" dirty="0"/>
              <a:t>All information is real-time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838200" y="4426135"/>
            <a:ext cx="3697705" cy="3985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 5 APIs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38199" y="1690687"/>
            <a:ext cx="3697705" cy="3985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City is </a:t>
            </a:r>
            <a:r>
              <a:rPr lang="en-US" sz="2800" dirty="0" err="1" smtClean="0"/>
              <a:t>Modulized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3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Divvy Bike Stations</a:t>
            </a:r>
            <a:endParaRPr lang="en-US" dirty="0"/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690688"/>
            <a:ext cx="5429250" cy="4486275"/>
          </a:xfrm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838200" y="1690688"/>
            <a:ext cx="5181600" cy="48625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Divvy data would require unnecessary and costly computation</a:t>
            </a:r>
          </a:p>
          <a:p>
            <a:pPr lvl="1"/>
            <a:r>
              <a:rPr lang="en-US" dirty="0" smtClean="0"/>
              <a:t>Divvy data contains locations of all bike stations</a:t>
            </a:r>
          </a:p>
          <a:p>
            <a:pPr lvl="1"/>
            <a:r>
              <a:rPr lang="en-US" dirty="0" smtClean="0"/>
              <a:t>To find closest for directions, we would have to calculate the Euclidian distance between the start/end points and each location</a:t>
            </a:r>
          </a:p>
          <a:p>
            <a:r>
              <a:rPr lang="en-US" dirty="0" smtClean="0"/>
              <a:t>Searching for Divvy Stations with Google API returns wrong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Passenger Capacity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337300" y="1690688"/>
            <a:ext cx="5181600" cy="48625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passengers can travel together?</a:t>
            </a:r>
          </a:p>
          <a:p>
            <a:pPr lvl="1"/>
            <a:r>
              <a:rPr lang="en-US" dirty="0" smtClean="0"/>
              <a:t>Unlimited for public transportation and biking</a:t>
            </a:r>
          </a:p>
          <a:p>
            <a:pPr lvl="1"/>
            <a:r>
              <a:rPr lang="en-US" dirty="0" smtClean="0"/>
              <a:t>Taxis and </a:t>
            </a:r>
            <a:r>
              <a:rPr lang="en-US" dirty="0" err="1" smtClean="0"/>
              <a:t>ubers</a:t>
            </a:r>
            <a:r>
              <a:rPr lang="en-US" dirty="0" smtClean="0"/>
              <a:t> have capacity limits</a:t>
            </a:r>
          </a:p>
          <a:p>
            <a:r>
              <a:rPr lang="en-US" dirty="0" smtClean="0"/>
              <a:t>Limit the number of passengers on the first page</a:t>
            </a:r>
          </a:p>
          <a:p>
            <a:r>
              <a:rPr lang="en-US" dirty="0" smtClean="0"/>
              <a:t>Only return </a:t>
            </a:r>
            <a:r>
              <a:rPr lang="en-US" dirty="0" err="1" smtClean="0"/>
              <a:t>uber</a:t>
            </a:r>
            <a:r>
              <a:rPr lang="en-US" dirty="0" smtClean="0"/>
              <a:t> options which can carry all passengers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70769"/>
              </p:ext>
            </p:extLst>
          </p:nvPr>
        </p:nvGraphicFramePr>
        <p:xfrm>
          <a:off x="1003300" y="1666877"/>
          <a:ext cx="5092700" cy="467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350"/>
                <a:gridCol w="2546350"/>
              </a:tblGrid>
              <a:tr h="9370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Service</a:t>
                      </a:r>
                      <a:endParaRPr lang="en-US" sz="2800" dirty="0"/>
                    </a:p>
                  </a:txBody>
                  <a:tcPr anchor="ctr"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Maximum Passengers</a:t>
                      </a:r>
                      <a:endParaRPr lang="en-US" sz="2800" dirty="0"/>
                    </a:p>
                  </a:txBody>
                  <a:tcPr anchor="ctr">
                    <a:solidFill>
                      <a:srgbClr val="203864"/>
                    </a:solidFill>
                  </a:tcPr>
                </a:tc>
              </a:tr>
              <a:tr h="7453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uberX</a:t>
                      </a:r>
                      <a:endParaRPr lang="en-US" sz="2400" dirty="0"/>
                    </a:p>
                  </a:txBody>
                  <a:tcPr anchor="ctr">
                    <a:solidFill>
                      <a:srgbClr val="B9C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solidFill>
                      <a:srgbClr val="B9CAE9"/>
                    </a:solidFill>
                  </a:tcPr>
                </a:tc>
              </a:tr>
              <a:tr h="7453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uberBLACK</a:t>
                      </a:r>
                      <a:endParaRPr lang="en-US" sz="2400" dirty="0"/>
                    </a:p>
                  </a:txBody>
                  <a:tcPr anchor="ctr">
                    <a:solidFill>
                      <a:srgbClr val="E5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solidFill>
                      <a:srgbClr val="E5EBF7"/>
                    </a:solidFill>
                  </a:tcPr>
                </a:tc>
              </a:tr>
              <a:tr h="7453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uberXL</a:t>
                      </a:r>
                      <a:endParaRPr lang="en-US" sz="2400" dirty="0"/>
                    </a:p>
                  </a:txBody>
                  <a:tcPr anchor="ctr">
                    <a:solidFill>
                      <a:srgbClr val="B9C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>
                    <a:solidFill>
                      <a:srgbClr val="B9CAE9"/>
                    </a:solidFill>
                  </a:tcPr>
                </a:tc>
              </a:tr>
              <a:tr h="7453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uberSUV</a:t>
                      </a:r>
                      <a:endParaRPr lang="en-US" sz="2400" dirty="0"/>
                    </a:p>
                  </a:txBody>
                  <a:tcPr anchor="ctr">
                    <a:solidFill>
                      <a:srgbClr val="E5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>
                    <a:solidFill>
                      <a:srgbClr val="E5EBF7"/>
                    </a:solidFill>
                  </a:tcPr>
                </a:tc>
              </a:tr>
              <a:tr h="7453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uberSELECT</a:t>
                      </a:r>
                      <a:endParaRPr lang="en-US" sz="2400" dirty="0"/>
                    </a:p>
                  </a:txBody>
                  <a:tcPr anchor="ctr">
                    <a:solidFill>
                      <a:srgbClr val="B9C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solidFill>
                      <a:srgbClr val="B9CA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927" y="28043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203864"/>
                </a:solidFill>
              </a:rPr>
              <a:t>Project Demonstration</a:t>
            </a:r>
            <a:endParaRPr lang="en-US" sz="4400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2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282</Words>
  <Application>Microsoft Office PowerPoint</Application>
  <PresentationFormat>Widescreen</PresentationFormat>
  <Paragraphs>80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Project Goal</vt:lpstr>
      <vt:lpstr>Project Design</vt:lpstr>
      <vt:lpstr>Backend Design</vt:lpstr>
      <vt:lpstr>Interesting Aspects</vt:lpstr>
      <vt:lpstr>Challenges: Divvy Bike Stations</vt:lpstr>
      <vt:lpstr>Challenges: Passenger Capacity</vt:lpstr>
      <vt:lpstr>Project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H</dc:creator>
  <cp:lastModifiedBy>Marie H</cp:lastModifiedBy>
  <cp:revision>44</cp:revision>
  <dcterms:created xsi:type="dcterms:W3CDTF">2016-01-26T18:40:04Z</dcterms:created>
  <dcterms:modified xsi:type="dcterms:W3CDTF">2016-03-10T17:28:26Z</dcterms:modified>
</cp:coreProperties>
</file>