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3" r:id="rId12"/>
    <p:sldId id="270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CFFECE"/>
    <a:srgbClr val="C80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878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8935B73-EC56-40A0-92D9-D76C7AE810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1BB93EB-30D3-4AC3-A80C-78C83AF7A99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B04D5457-4AE5-4D0B-ABB8-5E1C46BEDED6}" type="datetimeFigureOut">
              <a:rPr lang="en-US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95A80D58-F69F-49B0-9104-9C936E793E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19A971EB-0724-4AC1-92CC-4659501C8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64CEF6-2F83-43FF-AFB4-DF8C6C48C8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D7764D-E6CB-46B4-80AA-3B217D8367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E12C60C-ADAC-46A1-B9AD-E00E2C08D335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imagen de diapositiva">
            <a:extLst>
              <a:ext uri="{FF2B5EF4-FFF2-40B4-BE49-F238E27FC236}">
                <a16:creationId xmlns:a16="http://schemas.microsoft.com/office/drawing/2014/main" id="{F2D357D4-6A9A-4F20-9094-AD850B7F56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2 Marcador de notas">
            <a:extLst>
              <a:ext uri="{FF2B5EF4-FFF2-40B4-BE49-F238E27FC236}">
                <a16:creationId xmlns:a16="http://schemas.microsoft.com/office/drawing/2014/main" id="{2EC2BFA5-0295-4EB9-A075-C3F1A8EC16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altLang="es-ES"/>
          </a:p>
        </p:txBody>
      </p:sp>
      <p:sp>
        <p:nvSpPr>
          <p:cNvPr id="10244" name="3 Marcador de número de diapositiva">
            <a:extLst>
              <a:ext uri="{FF2B5EF4-FFF2-40B4-BE49-F238E27FC236}">
                <a16:creationId xmlns:a16="http://schemas.microsoft.com/office/drawing/2014/main" id="{9382D0C4-91EF-4FF6-8B90-40A11FEEE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41A518F-4974-4209-8DC5-7126A83FF3F4}" type="slidenum">
              <a:rPr lang="en-US" altLang="es-ES">
                <a:latin typeface="Calibri" panose="020F0502020204030204" pitchFamily="34" charset="0"/>
              </a:rPr>
              <a:pPr/>
              <a:t>7</a:t>
            </a:fld>
            <a:endParaRPr lang="en-US" altLang="es-E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Marcador de imagen de diapositiva 1">
            <a:extLst>
              <a:ext uri="{FF2B5EF4-FFF2-40B4-BE49-F238E27FC236}">
                <a16:creationId xmlns:a16="http://schemas.microsoft.com/office/drawing/2014/main" id="{15DCC6FB-779B-4422-8BA2-E54639FCA5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Marcador de notas 2">
            <a:extLst>
              <a:ext uri="{FF2B5EF4-FFF2-40B4-BE49-F238E27FC236}">
                <a16:creationId xmlns:a16="http://schemas.microsoft.com/office/drawing/2014/main" id="{210CF336-9D01-4AE9-8004-0B45CD4A44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a-ES" altLang="es-ES"/>
          </a:p>
        </p:txBody>
      </p:sp>
      <p:sp>
        <p:nvSpPr>
          <p:cNvPr id="16388" name="Marcador de número de diapositiva 3">
            <a:extLst>
              <a:ext uri="{FF2B5EF4-FFF2-40B4-BE49-F238E27FC236}">
                <a16:creationId xmlns:a16="http://schemas.microsoft.com/office/drawing/2014/main" id="{32F63FD3-49C3-4AC4-ACC5-0D7C35DA12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C682292-3598-43F8-9603-D0B0A58484EB}" type="slidenum">
              <a:rPr lang="en-US" altLang="es-ES">
                <a:latin typeface="Calibri" panose="020F0502020204030204" pitchFamily="34" charset="0"/>
              </a:rPr>
              <a:pPr/>
              <a:t>12</a:t>
            </a:fld>
            <a:endParaRPr lang="en-US" altLang="es-E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Marcador de imagen de diapositiva 1">
            <a:extLst>
              <a:ext uri="{FF2B5EF4-FFF2-40B4-BE49-F238E27FC236}">
                <a16:creationId xmlns:a16="http://schemas.microsoft.com/office/drawing/2014/main" id="{03D09692-F182-4B17-81E6-042589D395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Marcador de notas 2">
            <a:extLst>
              <a:ext uri="{FF2B5EF4-FFF2-40B4-BE49-F238E27FC236}">
                <a16:creationId xmlns:a16="http://schemas.microsoft.com/office/drawing/2014/main" id="{80603C04-5684-40B6-928B-1CBBD6FC12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a-ES" altLang="es-ES"/>
          </a:p>
        </p:txBody>
      </p:sp>
      <p:sp>
        <p:nvSpPr>
          <p:cNvPr id="18436" name="Marcador de número de diapositiva 3">
            <a:extLst>
              <a:ext uri="{FF2B5EF4-FFF2-40B4-BE49-F238E27FC236}">
                <a16:creationId xmlns:a16="http://schemas.microsoft.com/office/drawing/2014/main" id="{3EEFCDEE-E3FB-4759-B239-A520958504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E679684-6D34-4C41-B63B-1564AEA79C88}" type="slidenum">
              <a:rPr lang="en-US" altLang="es-ES">
                <a:latin typeface="Calibri" panose="020F0502020204030204" pitchFamily="34" charset="0"/>
              </a:rPr>
              <a:pPr/>
              <a:t>13</a:t>
            </a:fld>
            <a:endParaRPr lang="en-US" altLang="es-E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Marcador de imagen de diapositiva 1">
            <a:extLst>
              <a:ext uri="{FF2B5EF4-FFF2-40B4-BE49-F238E27FC236}">
                <a16:creationId xmlns:a16="http://schemas.microsoft.com/office/drawing/2014/main" id="{7627C581-1EE5-468D-8FA2-44AF262794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Marcador de notas 2">
            <a:extLst>
              <a:ext uri="{FF2B5EF4-FFF2-40B4-BE49-F238E27FC236}">
                <a16:creationId xmlns:a16="http://schemas.microsoft.com/office/drawing/2014/main" id="{FA8480E0-18F1-4564-814E-F09E0452AD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s-ES"/>
          </a:p>
        </p:txBody>
      </p:sp>
      <p:sp>
        <p:nvSpPr>
          <p:cNvPr id="28676" name="Marcador de número de diapositiva 3">
            <a:extLst>
              <a:ext uri="{FF2B5EF4-FFF2-40B4-BE49-F238E27FC236}">
                <a16:creationId xmlns:a16="http://schemas.microsoft.com/office/drawing/2014/main" id="{DC71C311-3893-40CD-8D1C-F1C5FE15EA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BD0ED5B-7E41-4C85-A753-246C19FC6E2B}" type="slidenum">
              <a:rPr lang="en-US" altLang="es-ES">
                <a:latin typeface="Calibri" panose="020F0502020204030204" pitchFamily="34" charset="0"/>
              </a:rPr>
              <a:pPr/>
              <a:t>22</a:t>
            </a:fld>
            <a:endParaRPr lang="en-US" altLang="es-E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Marcador de imagen de diapositiva 1">
            <a:extLst>
              <a:ext uri="{FF2B5EF4-FFF2-40B4-BE49-F238E27FC236}">
                <a16:creationId xmlns:a16="http://schemas.microsoft.com/office/drawing/2014/main" id="{E68833AA-7D1A-4412-9A4D-0B8307BAA9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Marcador de notas 2">
            <a:extLst>
              <a:ext uri="{FF2B5EF4-FFF2-40B4-BE49-F238E27FC236}">
                <a16:creationId xmlns:a16="http://schemas.microsoft.com/office/drawing/2014/main" id="{E9062C65-3237-4758-A6CF-A9D23AD5419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s-ES"/>
          </a:p>
        </p:txBody>
      </p:sp>
      <p:sp>
        <p:nvSpPr>
          <p:cNvPr id="30724" name="Marcador de número de diapositiva 3">
            <a:extLst>
              <a:ext uri="{FF2B5EF4-FFF2-40B4-BE49-F238E27FC236}">
                <a16:creationId xmlns:a16="http://schemas.microsoft.com/office/drawing/2014/main" id="{6D20262D-B42E-4267-A64A-344575E001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95A2E9D-96B1-47B3-BCA2-6BE945C41E3F}" type="slidenum">
              <a:rPr lang="en-US" altLang="es-ES">
                <a:latin typeface="Calibri" panose="020F0502020204030204" pitchFamily="34" charset="0"/>
              </a:rPr>
              <a:pPr/>
              <a:t>23</a:t>
            </a:fld>
            <a:endParaRPr lang="en-US" altLang="es-E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Marcador de imagen de diapositiva 1">
            <a:extLst>
              <a:ext uri="{FF2B5EF4-FFF2-40B4-BE49-F238E27FC236}">
                <a16:creationId xmlns:a16="http://schemas.microsoft.com/office/drawing/2014/main" id="{044FFD4C-7964-4861-8C7B-C5FBF95E91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Marcador de notas 2">
            <a:extLst>
              <a:ext uri="{FF2B5EF4-FFF2-40B4-BE49-F238E27FC236}">
                <a16:creationId xmlns:a16="http://schemas.microsoft.com/office/drawing/2014/main" id="{2FC0C8E6-FE82-4980-9A69-2497D6AB0A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s-ES"/>
          </a:p>
        </p:txBody>
      </p:sp>
      <p:sp>
        <p:nvSpPr>
          <p:cNvPr id="32772" name="Marcador de número de diapositiva 3">
            <a:extLst>
              <a:ext uri="{FF2B5EF4-FFF2-40B4-BE49-F238E27FC236}">
                <a16:creationId xmlns:a16="http://schemas.microsoft.com/office/drawing/2014/main" id="{C8D702E6-68E6-40FB-A578-88D24637E5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38E0339-2E34-4863-91A5-1B55C3C9EB25}" type="slidenum">
              <a:rPr lang="en-US" altLang="es-ES">
                <a:latin typeface="Calibri" panose="020F0502020204030204" pitchFamily="34" charset="0"/>
              </a:rPr>
              <a:pPr/>
              <a:t>24</a:t>
            </a:fld>
            <a:endParaRPr lang="en-US" altLang="es-E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Marcador de imagen de diapositiva 1">
            <a:extLst>
              <a:ext uri="{FF2B5EF4-FFF2-40B4-BE49-F238E27FC236}">
                <a16:creationId xmlns:a16="http://schemas.microsoft.com/office/drawing/2014/main" id="{3D598837-C9E6-4360-B9C3-477696FA66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Marcador de notas 2">
            <a:extLst>
              <a:ext uri="{FF2B5EF4-FFF2-40B4-BE49-F238E27FC236}">
                <a16:creationId xmlns:a16="http://schemas.microsoft.com/office/drawing/2014/main" id="{89BC8C56-C6C9-448D-A5B4-53B7EA0D06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s-ES"/>
          </a:p>
        </p:txBody>
      </p:sp>
      <p:sp>
        <p:nvSpPr>
          <p:cNvPr id="34820" name="Marcador de número de diapositiva 3">
            <a:extLst>
              <a:ext uri="{FF2B5EF4-FFF2-40B4-BE49-F238E27FC236}">
                <a16:creationId xmlns:a16="http://schemas.microsoft.com/office/drawing/2014/main" id="{839B2A18-77FA-4989-8AB4-3CF3F8D329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73D89A8-CA55-4111-B999-21B5F7F1D229}" type="slidenum">
              <a:rPr lang="en-US" altLang="es-ES">
                <a:latin typeface="Calibri" panose="020F0502020204030204" pitchFamily="34" charset="0"/>
              </a:rPr>
              <a:pPr/>
              <a:t>25</a:t>
            </a:fld>
            <a:endParaRPr lang="en-US" altLang="es-E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Marcador de imagen de diapositiva 1">
            <a:extLst>
              <a:ext uri="{FF2B5EF4-FFF2-40B4-BE49-F238E27FC236}">
                <a16:creationId xmlns:a16="http://schemas.microsoft.com/office/drawing/2014/main" id="{207F0CC6-BD27-4188-A2DC-D18D2BAD55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Marcador de notas 2">
            <a:extLst>
              <a:ext uri="{FF2B5EF4-FFF2-40B4-BE49-F238E27FC236}">
                <a16:creationId xmlns:a16="http://schemas.microsoft.com/office/drawing/2014/main" id="{597E6EE8-9478-4014-9791-A5DD60E1F7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s-ES"/>
          </a:p>
        </p:txBody>
      </p:sp>
      <p:sp>
        <p:nvSpPr>
          <p:cNvPr id="36868" name="Marcador de número de diapositiva 3">
            <a:extLst>
              <a:ext uri="{FF2B5EF4-FFF2-40B4-BE49-F238E27FC236}">
                <a16:creationId xmlns:a16="http://schemas.microsoft.com/office/drawing/2014/main" id="{185B339A-5DC1-4B3B-A7F5-754D9621AE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3936974-D9F8-4907-97D1-FDE123A612CF}" type="slidenum">
              <a:rPr lang="en-US" altLang="es-ES">
                <a:latin typeface="Calibri" panose="020F0502020204030204" pitchFamily="34" charset="0"/>
              </a:rPr>
              <a:pPr/>
              <a:t>26</a:t>
            </a:fld>
            <a:endParaRPr lang="en-US" altLang="es-E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Marcador de imagen de diapositiva 1">
            <a:extLst>
              <a:ext uri="{FF2B5EF4-FFF2-40B4-BE49-F238E27FC236}">
                <a16:creationId xmlns:a16="http://schemas.microsoft.com/office/drawing/2014/main" id="{D60D8FFB-5067-4FFE-8815-73A08994FE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Marcador de notas 2">
            <a:extLst>
              <a:ext uri="{FF2B5EF4-FFF2-40B4-BE49-F238E27FC236}">
                <a16:creationId xmlns:a16="http://schemas.microsoft.com/office/drawing/2014/main" id="{8DCB231B-65BB-4A8D-888C-FE6FBD6C29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s-ES"/>
          </a:p>
        </p:txBody>
      </p:sp>
      <p:sp>
        <p:nvSpPr>
          <p:cNvPr id="38916" name="Marcador de número de diapositiva 3">
            <a:extLst>
              <a:ext uri="{FF2B5EF4-FFF2-40B4-BE49-F238E27FC236}">
                <a16:creationId xmlns:a16="http://schemas.microsoft.com/office/drawing/2014/main" id="{92CEE170-CEEA-4D0F-8953-484B22428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D936147-C1F1-4DB7-8327-B7DA0071E9EA}" type="slidenum">
              <a:rPr lang="en-US" altLang="es-ES">
                <a:latin typeface="Calibri" panose="020F0502020204030204" pitchFamily="34" charset="0"/>
              </a:rPr>
              <a:pPr/>
              <a:t>27</a:t>
            </a:fld>
            <a:endParaRPr lang="en-US" altLang="es-E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792EBF-DB2F-4610-B2FE-9ECDE085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5E57E-F4DB-4CF2-ACB2-8FDB868E02C0}" type="datetimeFigureOut">
              <a:rPr lang="en-US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487030-88D1-408B-9A2A-1856AF18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996656-0CDB-49D8-8ACF-56B1C016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D4D00-D6CA-413C-8B65-29829312C001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49227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0FF42A-3E20-4EF7-BB64-1BDE9779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D2DF2-E4F1-44F3-9B1F-C0A730984732}" type="datetimeFigureOut">
              <a:rPr lang="en-US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4771AB-C948-4DC1-B20B-27B81563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9C055B-21CF-4175-9DB2-CE4A717B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82D0A-FAAC-4017-A3E0-5B451E8FAE9B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06964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CBDE15-E0D2-4CE6-9283-2DEC92D6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FA0FC-FEAA-4AF6-A44B-6C8FCEC87BFF}" type="datetimeFigureOut">
              <a:rPr lang="en-US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52EF59-E469-40D5-96F4-BAB93CEE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5023A9-0942-49A6-9C06-FEB83942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91E32-CAFF-4A46-8319-D8C96BCE0FF1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61613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D5F0B2-0B8F-4FF0-86E9-7AFC761C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2D7FD-0892-47A6-A725-B09A54A04142}" type="datetimeFigureOut">
              <a:rPr lang="en-US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8A3435-9E7A-4A84-B86B-B0F81458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E4E59D-1A6A-4136-8157-B1EF8FA9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B631E-B036-44AA-9394-769BF299638A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516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44C335-D750-4448-9EEA-536C74986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AF914-1656-4C85-9313-02A058D101D1}" type="datetimeFigureOut">
              <a:rPr lang="en-US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67D62E-E9F6-4FAF-B554-BF3BDCE51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502A1E-A6D0-4EAE-9ECC-8B5C616A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81984-DB92-4351-94E7-F2F281FC71E3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93100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74E854B0-66E4-4838-B2E5-417DF7B6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4F7A7-A48D-4322-85F4-6A55B2D1AA27}" type="datetimeFigureOut">
              <a:rPr lang="en-US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5CE3D603-2980-4EEA-B96A-70D0EA58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81DACC16-919F-4138-A6C7-3A9E17CA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2192A-6D78-4839-B0CD-159D7B7B0213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401846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7EFC8344-3087-4D5E-94ED-CD8C43D8D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0F94E-9604-49BE-8A94-78AF45571B59}" type="datetimeFigureOut">
              <a:rPr lang="en-US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587C5FE6-8E11-4BEA-84FA-05973DC7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F1FBF263-C653-46A1-B2C3-53EB164A2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78F2F-D61E-4C8A-9191-3142269FF569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408804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98F0A3B2-1F06-416E-80B0-9894F929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32A8A-525B-437F-89AF-2F0E3A6F7FCB}" type="datetimeFigureOut">
              <a:rPr lang="en-US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DF725A4F-219E-44B3-B88B-A0552035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0BA06636-9141-42BD-AE17-39CE5C34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66073-CD7B-4AEA-9CAD-63D9850F9D50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6259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3C4C90AC-223E-44B4-8A4D-CF7CC915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5ABE4-2A8D-4942-A0F4-6B4F2E8CC598}" type="datetimeFigureOut">
              <a:rPr lang="en-US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8324ACAC-B914-45DF-9675-8C461FA8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8F912334-4948-4AE6-8297-C6C17F0B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E2F67-B80D-4990-9BF4-DAE261A7AD11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8788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794C9478-D52C-4FDC-9662-5C457658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54BC6-8D4A-4005-BC3E-5B513D139BB3}" type="datetimeFigureOut">
              <a:rPr lang="en-US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581C1CE5-86B3-4AF4-B4CB-18CC6E68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73180479-DD2F-4626-B991-966F3C86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45034-2009-4E86-ACC3-93B5379BE019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13212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376A11A7-89A7-43F6-B031-3E707211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E93DE-4E4E-4AEF-8204-1F920DC06546}" type="datetimeFigureOut">
              <a:rPr lang="en-US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F4DA2DD7-C625-4CA4-94E2-FF3F07CF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2CC175B1-AED7-4FDD-9EAD-8AE2A39C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7B400-B359-43A7-A622-4E3D86EC1554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97554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>
            <a:extLst>
              <a:ext uri="{FF2B5EF4-FFF2-40B4-BE49-F238E27FC236}">
                <a16:creationId xmlns:a16="http://schemas.microsoft.com/office/drawing/2014/main" id="{56409F12-665A-4AB0-A621-91F3193B73A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  <a:endParaRPr lang="en-US" altLang="es-ES"/>
          </a:p>
        </p:txBody>
      </p:sp>
      <p:sp>
        <p:nvSpPr>
          <p:cNvPr id="1027" name="Marcador de texto 2">
            <a:extLst>
              <a:ext uri="{FF2B5EF4-FFF2-40B4-BE49-F238E27FC236}">
                <a16:creationId xmlns:a16="http://schemas.microsoft.com/office/drawing/2014/main" id="{62C0BAA5-62DB-4E62-9451-347261DDB3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  <a:endParaRPr lang="en-US" alt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35D4FE-F024-4718-A822-F24FFC81C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4DCD4C58-83FB-4A70-9EAE-0634842BFF96}" type="datetimeFigureOut">
              <a:rPr lang="en-US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B83B7C-C7A1-44DE-95EA-E4C989216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7D3401-58DD-4F4C-A33D-DC4EE3236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36E4CF2-D99E-4D1E-B88E-17AA986B2BB0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>
            <a:extLst>
              <a:ext uri="{FF2B5EF4-FFF2-40B4-BE49-F238E27FC236}">
                <a16:creationId xmlns:a16="http://schemas.microsoft.com/office/drawing/2014/main" id="{7045CD3E-C484-4D4C-BFA0-5D9302B54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4013" y="773113"/>
            <a:ext cx="9620250" cy="2374900"/>
          </a:xfrm>
        </p:spPr>
        <p:txBody>
          <a:bodyPr/>
          <a:lstStyle/>
          <a:p>
            <a:pPr algn="r" eaLnBrk="1" hangingPunct="1"/>
            <a:r>
              <a:rPr lang="es-ES" altLang="es-ES">
                <a:solidFill>
                  <a:srgbClr val="548235"/>
                </a:solidFill>
              </a:rPr>
              <a:t> </a:t>
            </a:r>
            <a:r>
              <a:rPr lang="es-ES" altLang="es-ES" b="1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P.1. Introducción:</a:t>
            </a:r>
            <a:br>
              <a:rPr lang="es-ES" altLang="es-ES" b="1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altLang="es-ES" b="1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y R-Commander</a:t>
            </a:r>
            <a:endParaRPr lang="en-US" altLang="es-ES" b="1">
              <a:solidFill>
                <a:srgbClr val="5482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5" name="Imagen 3">
            <a:extLst>
              <a:ext uri="{FF2B5EF4-FFF2-40B4-BE49-F238E27FC236}">
                <a16:creationId xmlns:a16="http://schemas.microsoft.com/office/drawing/2014/main" id="{317216D8-7B2D-4E8F-932F-397E309AF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54513"/>
            <a:ext cx="7434263" cy="250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A62F4-F32C-4D6D-9ED1-A71B8D22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350"/>
            <a:ext cx="10515600" cy="132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3FF77B2-72D6-48D9-B379-4BF386EF1F49}"/>
              </a:ext>
            </a:extLst>
          </p:cNvPr>
          <p:cNvSpPr/>
          <p:nvPr/>
        </p:nvSpPr>
        <p:spPr>
          <a:xfrm flipV="1">
            <a:off x="0" y="2895600"/>
            <a:ext cx="696913" cy="3962400"/>
          </a:xfrm>
          <a:prstGeom prst="rect">
            <a:avLst/>
          </a:prstGeom>
          <a:gradFill>
            <a:gsLst>
              <a:gs pos="11000">
                <a:schemeClr val="accent1">
                  <a:lumMod val="5000"/>
                  <a:lumOff val="95000"/>
                </a:schemeClr>
              </a:gs>
              <a:gs pos="42000">
                <a:schemeClr val="accent1">
                  <a:lumMod val="45000"/>
                  <a:lumOff val="55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8000">
                <a:srgbClr val="EFF5FB"/>
              </a:gs>
              <a:gs pos="29000">
                <a:srgbClr val="E0ECF7"/>
              </a:gs>
              <a:gs pos="78000">
                <a:srgbClr val="5B7A5C"/>
              </a:gs>
              <a:gs pos="73000">
                <a:srgbClr val="759385"/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3316" name="Marcador de contenido 4">
            <a:extLst>
              <a:ext uri="{FF2B5EF4-FFF2-40B4-BE49-F238E27FC236}">
                <a16:creationId xmlns:a16="http://schemas.microsoft.com/office/drawing/2014/main" id="{26B7D5D4-B582-4817-9C3D-22C95A181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38"/>
          <a:stretch>
            <a:fillRect/>
          </a:stretch>
        </p:blipFill>
        <p:spPr>
          <a:xfrm>
            <a:off x="-46038" y="-169863"/>
            <a:ext cx="887413" cy="3370263"/>
          </a:xfrm>
        </p:spPr>
      </p:pic>
      <p:sp>
        <p:nvSpPr>
          <p:cNvPr id="13317" name="CuadroTexto 2">
            <a:extLst>
              <a:ext uri="{FF2B5EF4-FFF2-40B4-BE49-F238E27FC236}">
                <a16:creationId xmlns:a16="http://schemas.microsoft.com/office/drawing/2014/main" id="{41F2A62F-231C-47F9-A4A5-F54A51CD2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8" y="1109663"/>
            <a:ext cx="10493375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Calibri Light" panose="020F0302020204030204" pitchFamily="34" charset="0"/>
              <a:buAutoNum type="arabicPeriod" startAt="2"/>
            </a:pPr>
            <a:r>
              <a:rPr lang="es-ES_tradnl" altLang="es-ES" sz="2200" b="1"/>
              <a:t>Segundo paso: instalar y cargar paquetes de trabajo.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endParaRPr lang="es-ES_tradnl" altLang="es-ES"/>
          </a:p>
        </p:txBody>
      </p:sp>
      <p:pic>
        <p:nvPicPr>
          <p:cNvPr id="13318" name="Picture 2">
            <a:extLst>
              <a:ext uri="{FF2B5EF4-FFF2-40B4-BE49-F238E27FC236}">
                <a16:creationId xmlns:a16="http://schemas.microsoft.com/office/drawing/2014/main" id="{B46B598B-B551-41FC-B8CC-71213A4AF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350" y="0"/>
            <a:ext cx="9763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4" descr="C:\Users\Barbara\AppData\Local\Temp\SNAGHTMLb9dddc9a.PNG">
            <a:extLst>
              <a:ext uri="{FF2B5EF4-FFF2-40B4-BE49-F238E27FC236}">
                <a16:creationId xmlns:a16="http://schemas.microsoft.com/office/drawing/2014/main" id="{B96E322A-3A52-43CA-9BBD-6E3B98B9F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55"/>
          <a:stretch>
            <a:fillRect/>
          </a:stretch>
        </p:blipFill>
        <p:spPr bwMode="auto">
          <a:xfrm>
            <a:off x="2840038" y="3082925"/>
            <a:ext cx="3081337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13 Rectángulo">
            <a:extLst>
              <a:ext uri="{FF2B5EF4-FFF2-40B4-BE49-F238E27FC236}">
                <a16:creationId xmlns:a16="http://schemas.microsoft.com/office/drawing/2014/main" id="{3EEFFFF0-F158-4111-979D-A394728B1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1609725"/>
            <a:ext cx="991393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Calibri Light" panose="020F0302020204030204" pitchFamily="34" charset="0"/>
              <a:buAutoNum type="arabicPeriod"/>
            </a:pPr>
            <a:r>
              <a:rPr lang="es-ES_tradnl" altLang="es-ES" sz="2200" b="1">
                <a:solidFill>
                  <a:srgbClr val="000099"/>
                </a:solidFill>
              </a:rPr>
              <a:t>Ruta: Packages/Set CRAN mirror…. (Seleccionar el más próximo)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Calibri Light" panose="020F0302020204030204" pitchFamily="34" charset="0"/>
              <a:buAutoNum type="arabicPeriod"/>
            </a:pPr>
            <a:r>
              <a:rPr lang="es-ES_tradnl" altLang="es-ES" sz="2200">
                <a:solidFill>
                  <a:srgbClr val="000099"/>
                </a:solidFill>
              </a:rPr>
              <a:t>Rura: Packages/Install packages (Seleccionar paquete según necesidades)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Calibri Light" panose="020F0302020204030204" pitchFamily="34" charset="0"/>
              <a:buAutoNum type="arabicPeriod"/>
            </a:pPr>
            <a:r>
              <a:rPr lang="es-ES_tradnl" altLang="es-ES" sz="2200">
                <a:solidFill>
                  <a:srgbClr val="000099"/>
                </a:solidFill>
              </a:rPr>
              <a:t>Ruta: Packages/Load packages (Seleccionar paquete según necesidades)</a:t>
            </a:r>
          </a:p>
        </p:txBody>
      </p:sp>
      <p:pic>
        <p:nvPicPr>
          <p:cNvPr id="13321" name="Picture 10" descr="C:\Users\Barbara\AppData\Local\Temp\SNAGHTMLb9e7e302.PNG">
            <a:extLst>
              <a:ext uri="{FF2B5EF4-FFF2-40B4-BE49-F238E27FC236}">
                <a16:creationId xmlns:a16="http://schemas.microsoft.com/office/drawing/2014/main" id="{F428C945-F740-4824-9F2C-A8B01F760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48"/>
          <a:stretch>
            <a:fillRect/>
          </a:stretch>
        </p:blipFill>
        <p:spPr bwMode="auto">
          <a:xfrm>
            <a:off x="6384925" y="3049588"/>
            <a:ext cx="3203575" cy="380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F1E5C-3E89-49F0-98E8-B3E40FD7A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350"/>
            <a:ext cx="10515600" cy="132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33E40A0-5E84-49EB-AF7E-01011A3F4546}"/>
              </a:ext>
            </a:extLst>
          </p:cNvPr>
          <p:cNvSpPr/>
          <p:nvPr/>
        </p:nvSpPr>
        <p:spPr>
          <a:xfrm flipV="1">
            <a:off x="0" y="2895600"/>
            <a:ext cx="696913" cy="3962400"/>
          </a:xfrm>
          <a:prstGeom prst="rect">
            <a:avLst/>
          </a:prstGeom>
          <a:gradFill>
            <a:gsLst>
              <a:gs pos="11000">
                <a:schemeClr val="accent1">
                  <a:lumMod val="5000"/>
                  <a:lumOff val="95000"/>
                </a:schemeClr>
              </a:gs>
              <a:gs pos="42000">
                <a:schemeClr val="accent1">
                  <a:lumMod val="45000"/>
                  <a:lumOff val="55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8000">
                <a:srgbClr val="EFF5FB"/>
              </a:gs>
              <a:gs pos="29000">
                <a:srgbClr val="E0ECF7"/>
              </a:gs>
              <a:gs pos="78000">
                <a:srgbClr val="5B7A5C"/>
              </a:gs>
              <a:gs pos="73000">
                <a:srgbClr val="759385"/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4340" name="Marcador de contenido 4">
            <a:extLst>
              <a:ext uri="{FF2B5EF4-FFF2-40B4-BE49-F238E27FC236}">
                <a16:creationId xmlns:a16="http://schemas.microsoft.com/office/drawing/2014/main" id="{FF9F0D59-7429-4680-A2E2-65B39AC39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38"/>
          <a:stretch>
            <a:fillRect/>
          </a:stretch>
        </p:blipFill>
        <p:spPr>
          <a:xfrm>
            <a:off x="-46038" y="-169863"/>
            <a:ext cx="887413" cy="3370263"/>
          </a:xfrm>
        </p:spPr>
      </p:pic>
      <p:sp>
        <p:nvSpPr>
          <p:cNvPr id="14341" name="CuadroTexto 2">
            <a:extLst>
              <a:ext uri="{FF2B5EF4-FFF2-40B4-BE49-F238E27FC236}">
                <a16:creationId xmlns:a16="http://schemas.microsoft.com/office/drawing/2014/main" id="{01424C71-E28A-45F2-8944-F7F1A071C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8" y="1109663"/>
            <a:ext cx="10493375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Calibri Light" panose="020F0302020204030204" pitchFamily="34" charset="0"/>
              <a:buAutoNum type="arabicPeriod" startAt="2"/>
            </a:pPr>
            <a:r>
              <a:rPr lang="es-ES_tradnl" altLang="es-ES" sz="2200" b="1"/>
              <a:t>Segundo paso: instalar y cargar paquetes de trabajo.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endParaRPr lang="es-ES_tradnl" altLang="es-ES"/>
          </a:p>
        </p:txBody>
      </p:sp>
      <p:pic>
        <p:nvPicPr>
          <p:cNvPr id="14342" name="Picture 2">
            <a:extLst>
              <a:ext uri="{FF2B5EF4-FFF2-40B4-BE49-F238E27FC236}">
                <a16:creationId xmlns:a16="http://schemas.microsoft.com/office/drawing/2014/main" id="{DEA0558E-77F9-4C6F-8532-938E7A279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350" y="0"/>
            <a:ext cx="9763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Imagen 2">
            <a:extLst>
              <a:ext uri="{FF2B5EF4-FFF2-40B4-BE49-F238E27FC236}">
                <a16:creationId xmlns:a16="http://schemas.microsoft.com/office/drawing/2014/main" id="{FE0847BA-B518-4D11-9959-375E9D7E7E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88" y="2967038"/>
            <a:ext cx="7404100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13 Rectángulo">
            <a:extLst>
              <a:ext uri="{FF2B5EF4-FFF2-40B4-BE49-F238E27FC236}">
                <a16:creationId xmlns:a16="http://schemas.microsoft.com/office/drawing/2014/main" id="{C9C7F665-8DED-4971-A5DB-856F784B7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1609725"/>
            <a:ext cx="9913938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s-ES" sz="2400" i="1" dirty="0">
                <a:latin typeface="+mn-lt"/>
              </a:rPr>
              <a:t>Funciones en R: </a:t>
            </a:r>
          </a:p>
          <a:p>
            <a:pPr>
              <a:spcBef>
                <a:spcPts val="600"/>
              </a:spcBef>
              <a:defRPr/>
            </a:pPr>
            <a:r>
              <a:rPr lang="es-ES" sz="2000" dirty="0" err="1">
                <a:solidFill>
                  <a:srgbClr val="FF0000"/>
                </a:solidFill>
                <a:latin typeface="+mn-lt"/>
              </a:rPr>
              <a:t>library</a:t>
            </a:r>
            <a:r>
              <a:rPr lang="es-ES" sz="2000" dirty="0">
                <a:solidFill>
                  <a:srgbClr val="FF0000"/>
                </a:solidFill>
                <a:latin typeface="+mn-lt"/>
              </a:rPr>
              <a:t>(): </a:t>
            </a:r>
            <a:r>
              <a:rPr lang="es-ES" sz="2000" dirty="0">
                <a:latin typeface="+mn-lt"/>
              </a:rPr>
              <a:t>para ver que paquetes tienes disponibles</a:t>
            </a:r>
            <a:endParaRPr lang="es-ES" sz="2400" dirty="0">
              <a:latin typeface="+mn-lt"/>
            </a:endParaRPr>
          </a:p>
          <a:p>
            <a:pPr>
              <a:spcBef>
                <a:spcPts val="600"/>
              </a:spcBef>
              <a:defRPr/>
            </a:pPr>
            <a:r>
              <a:rPr lang="es-ES" sz="2000" dirty="0" err="1">
                <a:solidFill>
                  <a:srgbClr val="FF0000"/>
                </a:solidFill>
                <a:latin typeface="+mn-lt"/>
              </a:rPr>
              <a:t>search</a:t>
            </a:r>
            <a:r>
              <a:rPr lang="es-ES" sz="2000" dirty="0">
                <a:solidFill>
                  <a:srgbClr val="FF0000"/>
                </a:solidFill>
                <a:latin typeface="+mn-lt"/>
              </a:rPr>
              <a:t>(): </a:t>
            </a:r>
            <a:r>
              <a:rPr lang="es-ES" sz="2000" dirty="0">
                <a:latin typeface="+mn-lt"/>
              </a:rPr>
              <a:t>para ver los que hay activos</a:t>
            </a:r>
          </a:p>
          <a:p>
            <a:pPr>
              <a:spcBef>
                <a:spcPts val="600"/>
              </a:spcBef>
              <a:defRPr/>
            </a:pPr>
            <a:r>
              <a:rPr lang="es-ES" sz="2000" dirty="0" err="1">
                <a:solidFill>
                  <a:srgbClr val="FF0000"/>
                </a:solidFill>
                <a:latin typeface="+mn-lt"/>
              </a:rPr>
              <a:t>help</a:t>
            </a:r>
            <a:r>
              <a:rPr lang="es-ES" sz="20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s-ES" sz="2000" dirty="0" err="1">
                <a:solidFill>
                  <a:srgbClr val="FF0000"/>
                </a:solidFill>
                <a:latin typeface="+mn-lt"/>
              </a:rPr>
              <a:t>package</a:t>
            </a:r>
            <a:r>
              <a:rPr lang="es-ES" sz="2000" dirty="0">
                <a:solidFill>
                  <a:srgbClr val="FF0000"/>
                </a:solidFill>
                <a:latin typeface="+mn-lt"/>
              </a:rPr>
              <a:t>=): </a:t>
            </a:r>
            <a:r>
              <a:rPr lang="es-ES" sz="2000" dirty="0">
                <a:latin typeface="+mn-lt"/>
              </a:rPr>
              <a:t>Para saber qué hace un paquete</a:t>
            </a:r>
            <a:endParaRPr lang="es-ES" sz="2000" dirty="0">
              <a:solidFill>
                <a:srgbClr val="FF0000"/>
              </a:solidFill>
              <a:latin typeface="+mn-lt"/>
            </a:endParaRPr>
          </a:p>
          <a:p>
            <a:pPr>
              <a:spcBef>
                <a:spcPts val="600"/>
              </a:spcBef>
              <a:defRPr/>
            </a:pPr>
            <a:r>
              <a:rPr lang="es-ES" sz="2400" dirty="0">
                <a:latin typeface="+mn-lt"/>
              </a:rPr>
              <a:t>	</a:t>
            </a:r>
            <a:r>
              <a:rPr lang="es-ES" sz="2000" dirty="0">
                <a:latin typeface="+mn-lt"/>
              </a:rPr>
              <a:t>Ejemplo: </a:t>
            </a:r>
            <a:r>
              <a:rPr lang="es-ES" sz="2000" dirty="0" err="1">
                <a:latin typeface="+mn-lt"/>
              </a:rPr>
              <a:t>help</a:t>
            </a:r>
            <a:r>
              <a:rPr lang="es-ES" sz="2000" dirty="0">
                <a:latin typeface="+mn-lt"/>
              </a:rPr>
              <a:t>(</a:t>
            </a:r>
            <a:r>
              <a:rPr lang="es-ES" sz="2000" dirty="0" err="1">
                <a:latin typeface="+mn-lt"/>
              </a:rPr>
              <a:t>package</a:t>
            </a:r>
            <a:r>
              <a:rPr lang="es-ES" sz="2000" dirty="0">
                <a:latin typeface="+mn-lt"/>
              </a:rPr>
              <a:t>=</a:t>
            </a:r>
            <a:r>
              <a:rPr lang="es-ES" sz="2000" dirty="0" err="1">
                <a:latin typeface="+mn-lt"/>
              </a:rPr>
              <a:t>Rcmdr</a:t>
            </a:r>
            <a:r>
              <a:rPr lang="es-ES" sz="2000" dirty="0">
                <a:latin typeface="+mn-lt"/>
              </a:rPr>
              <a:t>) nos lleva al enlace en internet</a:t>
            </a:r>
            <a:endParaRPr lang="es-ES" sz="2400" dirty="0"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71B5D-09CE-467F-A558-28EF387F6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350"/>
            <a:ext cx="10515600" cy="132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85DD22F-4D93-420C-A06F-90D019E5A659}"/>
              </a:ext>
            </a:extLst>
          </p:cNvPr>
          <p:cNvSpPr/>
          <p:nvPr/>
        </p:nvSpPr>
        <p:spPr>
          <a:xfrm flipV="1">
            <a:off x="0" y="2895600"/>
            <a:ext cx="696913" cy="3962400"/>
          </a:xfrm>
          <a:prstGeom prst="rect">
            <a:avLst/>
          </a:prstGeom>
          <a:gradFill>
            <a:gsLst>
              <a:gs pos="11000">
                <a:schemeClr val="accent1">
                  <a:lumMod val="5000"/>
                  <a:lumOff val="95000"/>
                </a:schemeClr>
              </a:gs>
              <a:gs pos="42000">
                <a:schemeClr val="accent1">
                  <a:lumMod val="45000"/>
                  <a:lumOff val="55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8000">
                <a:srgbClr val="EFF5FB"/>
              </a:gs>
              <a:gs pos="29000">
                <a:srgbClr val="E0ECF7"/>
              </a:gs>
              <a:gs pos="78000">
                <a:srgbClr val="5B7A5C"/>
              </a:gs>
              <a:gs pos="73000">
                <a:srgbClr val="759385"/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364" name="Marcador de contenido 4">
            <a:extLst>
              <a:ext uri="{FF2B5EF4-FFF2-40B4-BE49-F238E27FC236}">
                <a16:creationId xmlns:a16="http://schemas.microsoft.com/office/drawing/2014/main" id="{63D6F8D0-E6A8-470F-A65C-3A2787219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38"/>
          <a:stretch>
            <a:fillRect/>
          </a:stretch>
        </p:blipFill>
        <p:spPr>
          <a:xfrm>
            <a:off x="-46038" y="-169863"/>
            <a:ext cx="887413" cy="3370263"/>
          </a:xfrm>
        </p:spPr>
      </p:pic>
      <p:sp>
        <p:nvSpPr>
          <p:cNvPr id="15365" name="CuadroTexto 2">
            <a:extLst>
              <a:ext uri="{FF2B5EF4-FFF2-40B4-BE49-F238E27FC236}">
                <a16:creationId xmlns:a16="http://schemas.microsoft.com/office/drawing/2014/main" id="{4A79E219-CB25-4AA1-A37D-2067F9C01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8" y="1109663"/>
            <a:ext cx="10493375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Calibri Light" panose="020F0302020204030204" pitchFamily="34" charset="0"/>
              <a:buAutoNum type="arabicPeriod" startAt="3"/>
            </a:pPr>
            <a:r>
              <a:rPr lang="es-ES_tradnl" altLang="es-ES" sz="2200" b="1"/>
              <a:t>Al cerrar, si guardas imagen del espacio de trabajo, después aparece en la carpeta del directorio un archivo tipo R Workspace, sobre el que puede hacer doble clic y abre el R con el directorio ya cargado</a:t>
            </a:r>
            <a:r>
              <a:rPr lang="es-ES_tradnl" altLang="es-ES" sz="2200"/>
              <a:t>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endParaRPr lang="es-ES_tradnl" altLang="es-ES"/>
          </a:p>
        </p:txBody>
      </p:sp>
      <p:pic>
        <p:nvPicPr>
          <p:cNvPr id="15366" name="Picture 2">
            <a:extLst>
              <a:ext uri="{FF2B5EF4-FFF2-40B4-BE49-F238E27FC236}">
                <a16:creationId xmlns:a16="http://schemas.microsoft.com/office/drawing/2014/main" id="{021E60B7-084B-4144-9437-39C26EBE9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350" y="0"/>
            <a:ext cx="9763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Imagen 2">
            <a:extLst>
              <a:ext uri="{FF2B5EF4-FFF2-40B4-BE49-F238E27FC236}">
                <a16:creationId xmlns:a16="http://schemas.microsoft.com/office/drawing/2014/main" id="{1F1CEFC3-5784-4F41-BC3A-41F12F8FA6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3" t="41995" r="36299" b="40717"/>
          <a:stretch>
            <a:fillRect/>
          </a:stretch>
        </p:blipFill>
        <p:spPr bwMode="auto">
          <a:xfrm>
            <a:off x="949325" y="2357438"/>
            <a:ext cx="3370263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Imagen 3">
            <a:extLst>
              <a:ext uri="{FF2B5EF4-FFF2-40B4-BE49-F238E27FC236}">
                <a16:creationId xmlns:a16="http://schemas.microsoft.com/office/drawing/2014/main" id="{48894463-BAF6-45FE-B1AC-AAD1C36A9F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99" t="32133" r="12491" b="60805"/>
          <a:stretch>
            <a:fillRect/>
          </a:stretch>
        </p:blipFill>
        <p:spPr bwMode="auto">
          <a:xfrm>
            <a:off x="4376738" y="2532063"/>
            <a:ext cx="772318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5 Rectángulo">
            <a:extLst>
              <a:ext uri="{FF2B5EF4-FFF2-40B4-BE49-F238E27FC236}">
                <a16:creationId xmlns:a16="http://schemas.microsoft.com/office/drawing/2014/main" id="{A22FFE16-40B5-4F2C-9991-F17E7C7BEEDA}"/>
              </a:ext>
            </a:extLst>
          </p:cNvPr>
          <p:cNvSpPr/>
          <p:nvPr/>
        </p:nvSpPr>
        <p:spPr>
          <a:xfrm>
            <a:off x="4484688" y="2386013"/>
            <a:ext cx="7605712" cy="1338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3C99F0D-2A64-4DF0-A716-60AE500EDD19}"/>
              </a:ext>
            </a:extLst>
          </p:cNvPr>
          <p:cNvSpPr/>
          <p:nvPr/>
        </p:nvSpPr>
        <p:spPr>
          <a:xfrm>
            <a:off x="4484688" y="2859088"/>
            <a:ext cx="493712" cy="4191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a-E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952A0DF-2DAA-4097-9531-3AA91F809645}"/>
              </a:ext>
            </a:extLst>
          </p:cNvPr>
          <p:cNvSpPr/>
          <p:nvPr/>
        </p:nvSpPr>
        <p:spPr>
          <a:xfrm>
            <a:off x="1679575" y="3514725"/>
            <a:ext cx="493713" cy="4191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a-E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372" name="Rectángulo 2">
            <a:extLst>
              <a:ext uri="{FF2B5EF4-FFF2-40B4-BE49-F238E27FC236}">
                <a16:creationId xmlns:a16="http://schemas.microsoft.com/office/drawing/2014/main" id="{BBE17EDE-23B8-44B0-AF09-86BC057C1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660900"/>
            <a:ext cx="10498138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n-US" sz="1400" b="1" i="1">
                <a:solidFill>
                  <a:srgbClr val="002060"/>
                </a:solidFill>
              </a:rPr>
              <a:t>GUARDAR EL TRABAJO</a:t>
            </a:r>
            <a:endParaRPr lang="es-ES" altLang="en-US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alt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histórico te guarda los comandos y el área de trabajo los objetos. Archivo guardar como, y guardas por separado las dos cosas</a:t>
            </a:r>
            <a:endParaRPr lang="es-ES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alt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Guardar en archivo: te genera un txt con todo lo que has escrito en R</a:t>
            </a:r>
            <a:endParaRPr lang="es-ES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alt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Luego abres R y puedes cargar lo que haga falta</a:t>
            </a:r>
            <a:endParaRPr lang="es-E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7A54D-C70E-45AE-86EB-20CC95FE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350"/>
            <a:ext cx="10515600" cy="132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R-Commander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C24CEF7-E489-4061-BA3A-45EF415FA783}"/>
              </a:ext>
            </a:extLst>
          </p:cNvPr>
          <p:cNvSpPr/>
          <p:nvPr/>
        </p:nvSpPr>
        <p:spPr>
          <a:xfrm flipV="1">
            <a:off x="0" y="2895600"/>
            <a:ext cx="696913" cy="3962400"/>
          </a:xfrm>
          <a:prstGeom prst="rect">
            <a:avLst/>
          </a:prstGeom>
          <a:gradFill>
            <a:gsLst>
              <a:gs pos="11000">
                <a:schemeClr val="accent1">
                  <a:lumMod val="5000"/>
                  <a:lumOff val="95000"/>
                </a:schemeClr>
              </a:gs>
              <a:gs pos="42000">
                <a:schemeClr val="accent1">
                  <a:lumMod val="45000"/>
                  <a:lumOff val="55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8000">
                <a:srgbClr val="EFF5FB"/>
              </a:gs>
              <a:gs pos="29000">
                <a:srgbClr val="E0ECF7"/>
              </a:gs>
              <a:gs pos="78000">
                <a:srgbClr val="5B7A5C"/>
              </a:gs>
              <a:gs pos="73000">
                <a:srgbClr val="759385"/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7412" name="Marcador de contenido 4">
            <a:extLst>
              <a:ext uri="{FF2B5EF4-FFF2-40B4-BE49-F238E27FC236}">
                <a16:creationId xmlns:a16="http://schemas.microsoft.com/office/drawing/2014/main" id="{BBFD7EB7-1677-4390-9E63-95DB149CD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38"/>
          <a:stretch>
            <a:fillRect/>
          </a:stretch>
        </p:blipFill>
        <p:spPr>
          <a:xfrm>
            <a:off x="-46038" y="-169863"/>
            <a:ext cx="887413" cy="3370263"/>
          </a:xfrm>
        </p:spPr>
      </p:pic>
      <p:sp>
        <p:nvSpPr>
          <p:cNvPr id="17413" name="CuadroTexto 2">
            <a:extLst>
              <a:ext uri="{FF2B5EF4-FFF2-40B4-BE49-F238E27FC236}">
                <a16:creationId xmlns:a16="http://schemas.microsoft.com/office/drawing/2014/main" id="{7420F8AA-B03A-4EC9-949A-83B8ABFFD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8" y="1109663"/>
            <a:ext cx="8896350" cy="560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Calibri Light" panose="020F0302020204030204" pitchFamily="34" charset="0"/>
              <a:buAutoNum type="arabicPeriod" startAt="2"/>
            </a:pPr>
            <a:r>
              <a:rPr lang="es-ES_tradnl" altLang="es-ES" sz="2200" b="1"/>
              <a:t>Segundo paso: instalar el paquete R-commader.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altLang="es-ES" sz="2200" b="1">
                <a:solidFill>
                  <a:srgbClr val="000099"/>
                </a:solidFill>
              </a:rPr>
              <a:t>	1º) Seleccionar el CRAN: Packages/Set CRAN mirror…. (Seleccionar el más próximo) 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altLang="es-ES" sz="2200" b="1">
                <a:solidFill>
                  <a:srgbClr val="000099"/>
                </a:solidFill>
              </a:rPr>
              <a:t>	2º) </a:t>
            </a:r>
            <a:r>
              <a:rPr lang="es-ES_tradnl" altLang="es-ES" sz="2200">
                <a:solidFill>
                  <a:srgbClr val="000099"/>
                </a:solidFill>
              </a:rPr>
              <a:t>Dar la siguiente </a:t>
            </a:r>
            <a:r>
              <a:rPr lang="es-ES_tradnl" altLang="es-ES" sz="2200" b="1">
                <a:solidFill>
                  <a:srgbClr val="000099"/>
                </a:solidFill>
              </a:rPr>
              <a:t>instrucción en la consola</a:t>
            </a:r>
            <a:r>
              <a:rPr lang="es-ES_tradnl" altLang="es-ES" sz="2200">
                <a:solidFill>
                  <a:srgbClr val="000099"/>
                </a:solidFill>
              </a:rPr>
              <a:t> para que instale todo de una vez y no vaya pidiendo sub-paquetes y librerías. 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s-ES_tradnl" altLang="es-ES" sz="2200" b="1">
                <a:solidFill>
                  <a:srgbClr val="000099"/>
                </a:solidFill>
              </a:rPr>
              <a:t>COPIAR TAL CUAL LA SIGUIENTE INSTRUCCIÓN EN LA CONSOLA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endParaRPr lang="es-ES_tradnl" altLang="es-ES" sz="2200" b="1">
              <a:solidFill>
                <a:srgbClr val="000099"/>
              </a:solidFill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endParaRPr lang="es-ES_tradnl" altLang="es-ES" sz="2200" b="1">
              <a:solidFill>
                <a:srgbClr val="000099"/>
              </a:solidFill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endParaRPr lang="es-ES_tradnl" altLang="es-ES" sz="2200" b="1">
              <a:solidFill>
                <a:srgbClr val="000099"/>
              </a:solidFill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endParaRPr lang="es-ES_tradnl" altLang="es-ES" sz="2200" b="1">
              <a:solidFill>
                <a:srgbClr val="000099"/>
              </a:solidFill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s-ES_tradnl" altLang="es-ES" sz="2200" b="1">
                <a:solidFill>
                  <a:srgbClr val="000099"/>
                </a:solidFill>
              </a:rPr>
              <a:t>Si no has seleccionado el </a:t>
            </a:r>
            <a:r>
              <a:rPr lang="es-ES_tradnl" altLang="es-ES" sz="2200" b="1" i="1">
                <a:solidFill>
                  <a:srgbClr val="000099"/>
                </a:solidFill>
              </a:rPr>
              <a:t>CRAN mirror </a:t>
            </a:r>
            <a:r>
              <a:rPr lang="es-ES_tradnl" altLang="es-ES" sz="2200" b="1">
                <a:solidFill>
                  <a:srgbClr val="000099"/>
                </a:solidFill>
              </a:rPr>
              <a:t>te lo pide.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s-ES_tradnl" altLang="es-ES" sz="2200" b="1">
                <a:solidFill>
                  <a:srgbClr val="000099"/>
                </a:solidFill>
              </a:rPr>
              <a:t>Una vez instalado ya se puede cargar el paquete que tiene por nombre Rcmdr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s-ES" altLang="es-ES" sz="2400"/>
              <a:t>Una alternativa para arrancar R-Commander es teclear en la ventana de R la opción </a:t>
            </a:r>
            <a:r>
              <a:rPr lang="es-ES" altLang="es-ES" sz="2400">
                <a:solidFill>
                  <a:srgbClr val="000099"/>
                </a:solidFill>
              </a:rPr>
              <a:t>&gt;library(Rcmdr) </a:t>
            </a:r>
            <a:r>
              <a:rPr lang="es-ES" altLang="es-ES" sz="2400">
                <a:solidFill>
                  <a:srgbClr val="FF0000"/>
                </a:solidFill>
              </a:rPr>
              <a:t>respetando mayúsculas y minúsculas</a:t>
            </a:r>
            <a:endParaRPr lang="es-ES_tradnl" altLang="es-ES" sz="2400">
              <a:solidFill>
                <a:srgbClr val="FF0000"/>
              </a:solidFill>
            </a:endParaRPr>
          </a:p>
        </p:txBody>
      </p:sp>
      <p:sp>
        <p:nvSpPr>
          <p:cNvPr id="8" name="7 Rectángulo">
            <a:extLst>
              <a:ext uri="{FF2B5EF4-FFF2-40B4-BE49-F238E27FC236}">
                <a16:creationId xmlns:a16="http://schemas.microsoft.com/office/drawing/2014/main" id="{C2745726-15B6-4951-8B81-9280DBA37D64}"/>
              </a:ext>
            </a:extLst>
          </p:cNvPr>
          <p:cNvSpPr/>
          <p:nvPr/>
        </p:nvSpPr>
        <p:spPr>
          <a:xfrm>
            <a:off x="1543050" y="3454400"/>
            <a:ext cx="7442200" cy="739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install.packages</a:t>
            </a:r>
            <a:r>
              <a:rPr lang="es-ES" sz="2800" dirty="0">
                <a:solidFill>
                  <a:srgbClr val="FF0000"/>
                </a:solidFill>
              </a:rPr>
              <a:t>("</a:t>
            </a:r>
            <a:r>
              <a:rPr lang="es-ES" sz="2800" dirty="0" err="1">
                <a:solidFill>
                  <a:srgbClr val="FF0000"/>
                </a:solidFill>
              </a:rPr>
              <a:t>Rcmdr</a:t>
            </a:r>
            <a:r>
              <a:rPr lang="es-ES" sz="2800" dirty="0">
                <a:solidFill>
                  <a:srgbClr val="FF0000"/>
                </a:solidFill>
              </a:rPr>
              <a:t>", </a:t>
            </a:r>
            <a:r>
              <a:rPr lang="es-ES" sz="2800" dirty="0" err="1">
                <a:solidFill>
                  <a:srgbClr val="FF0000"/>
                </a:solidFill>
              </a:rPr>
              <a:t>dependencies</a:t>
            </a:r>
            <a:r>
              <a:rPr lang="es-ES" sz="2800" dirty="0">
                <a:solidFill>
                  <a:srgbClr val="FF0000"/>
                </a:solidFill>
              </a:rPr>
              <a:t> = TRUE)</a:t>
            </a:r>
          </a:p>
        </p:txBody>
      </p:sp>
      <p:pic>
        <p:nvPicPr>
          <p:cNvPr id="17415" name="Picture 9" descr="C:\Users\Barbara\AppData\Local\Temp\SNAGHTMLb9ea7b60.PNG">
            <a:extLst>
              <a:ext uri="{FF2B5EF4-FFF2-40B4-BE49-F238E27FC236}">
                <a16:creationId xmlns:a16="http://schemas.microsoft.com/office/drawing/2014/main" id="{AC0A3A42-8FB9-428E-AE10-6086718BA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575" y="12700"/>
            <a:ext cx="2009775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1F383-FFD5-4328-B300-106F5704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350"/>
            <a:ext cx="10515600" cy="132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R-Commander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F47C867-4979-418A-AD75-5FFE86A42492}"/>
              </a:ext>
            </a:extLst>
          </p:cNvPr>
          <p:cNvSpPr/>
          <p:nvPr/>
        </p:nvSpPr>
        <p:spPr>
          <a:xfrm flipV="1">
            <a:off x="0" y="2895600"/>
            <a:ext cx="696913" cy="3962400"/>
          </a:xfrm>
          <a:prstGeom prst="rect">
            <a:avLst/>
          </a:prstGeom>
          <a:gradFill>
            <a:gsLst>
              <a:gs pos="11000">
                <a:schemeClr val="accent1">
                  <a:lumMod val="5000"/>
                  <a:lumOff val="95000"/>
                </a:schemeClr>
              </a:gs>
              <a:gs pos="42000">
                <a:schemeClr val="accent1">
                  <a:lumMod val="45000"/>
                  <a:lumOff val="55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8000">
                <a:srgbClr val="EFF5FB"/>
              </a:gs>
              <a:gs pos="29000">
                <a:srgbClr val="E0ECF7"/>
              </a:gs>
              <a:gs pos="78000">
                <a:srgbClr val="5B7A5C"/>
              </a:gs>
              <a:gs pos="73000">
                <a:srgbClr val="759385"/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9460" name="Marcador de contenido 4">
            <a:extLst>
              <a:ext uri="{FF2B5EF4-FFF2-40B4-BE49-F238E27FC236}">
                <a16:creationId xmlns:a16="http://schemas.microsoft.com/office/drawing/2014/main" id="{C5DA6738-E9B1-4AE4-9A80-E85504C25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38"/>
          <a:stretch>
            <a:fillRect/>
          </a:stretch>
        </p:blipFill>
        <p:spPr>
          <a:xfrm>
            <a:off x="-46038" y="-169863"/>
            <a:ext cx="887413" cy="3370263"/>
          </a:xfrm>
        </p:spPr>
      </p:pic>
      <p:sp>
        <p:nvSpPr>
          <p:cNvPr id="19461" name="CuadroTexto 2">
            <a:extLst>
              <a:ext uri="{FF2B5EF4-FFF2-40B4-BE49-F238E27FC236}">
                <a16:creationId xmlns:a16="http://schemas.microsoft.com/office/drawing/2014/main" id="{B1A9C8EA-87DA-42EA-96DB-1CEE3E66B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8" y="1036638"/>
            <a:ext cx="889635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s-ES_tradnl" altLang="es-ES" sz="2200"/>
              <a:t>Al cargar el paquete Rcmdr. Se abre la siguiente ventana: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endParaRPr lang="es-ES_tradnl" altLang="es-ES"/>
          </a:p>
        </p:txBody>
      </p:sp>
      <p:pic>
        <p:nvPicPr>
          <p:cNvPr id="19462" name="Picture 2" descr="C:\Users\Barbara\AppData\Local\Temp\SNAGHTMLb9f22d68.PNG">
            <a:extLst>
              <a:ext uri="{FF2B5EF4-FFF2-40B4-BE49-F238E27FC236}">
                <a16:creationId xmlns:a16="http://schemas.microsoft.com/office/drawing/2014/main" id="{899E6572-C2A4-4B3C-868A-4BB8591C6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139"/>
          <a:stretch>
            <a:fillRect/>
          </a:stretch>
        </p:blipFill>
        <p:spPr bwMode="auto">
          <a:xfrm>
            <a:off x="1987550" y="1576388"/>
            <a:ext cx="8491538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Llamada rectangular redondeada">
            <a:extLst>
              <a:ext uri="{FF2B5EF4-FFF2-40B4-BE49-F238E27FC236}">
                <a16:creationId xmlns:a16="http://schemas.microsoft.com/office/drawing/2014/main" id="{BB2131B6-AB0C-4974-BA13-8828F8D189C0}"/>
              </a:ext>
            </a:extLst>
          </p:cNvPr>
          <p:cNvSpPr/>
          <p:nvPr/>
        </p:nvSpPr>
        <p:spPr>
          <a:xfrm>
            <a:off x="2278063" y="3265488"/>
            <a:ext cx="7693025" cy="1538287"/>
          </a:xfrm>
          <a:prstGeom prst="wedgeRoundRectCallou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dirty="0">
                <a:solidFill>
                  <a:srgbClr val="000099"/>
                </a:solidFill>
              </a:rPr>
              <a:t>En éste área se verán los códigos de las instrucciones que se ejecutan al realizar cualquier acción, desde cargar datos, hasta realizar cálculos y análisis. Si se copiaran a la consola del R, se ejecutarían las mismas acciones. Se pueden modificar algunas rutas para modificar laos resultados obtenidos si interesa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19C80-7C4F-4916-BD83-5DAE1E60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350"/>
            <a:ext cx="10515600" cy="132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R-Commander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B356F22-C016-4556-ABF8-6CA19E5A0318}"/>
              </a:ext>
            </a:extLst>
          </p:cNvPr>
          <p:cNvSpPr/>
          <p:nvPr/>
        </p:nvSpPr>
        <p:spPr>
          <a:xfrm flipV="1">
            <a:off x="0" y="2895600"/>
            <a:ext cx="696913" cy="3962400"/>
          </a:xfrm>
          <a:prstGeom prst="rect">
            <a:avLst/>
          </a:prstGeom>
          <a:gradFill>
            <a:gsLst>
              <a:gs pos="11000">
                <a:schemeClr val="accent1">
                  <a:lumMod val="5000"/>
                  <a:lumOff val="95000"/>
                </a:schemeClr>
              </a:gs>
              <a:gs pos="42000">
                <a:schemeClr val="accent1">
                  <a:lumMod val="45000"/>
                  <a:lumOff val="55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8000">
                <a:srgbClr val="EFF5FB"/>
              </a:gs>
              <a:gs pos="29000">
                <a:srgbClr val="E0ECF7"/>
              </a:gs>
              <a:gs pos="78000">
                <a:srgbClr val="5B7A5C"/>
              </a:gs>
              <a:gs pos="73000">
                <a:srgbClr val="759385"/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20484" name="Marcador de contenido 4">
            <a:extLst>
              <a:ext uri="{FF2B5EF4-FFF2-40B4-BE49-F238E27FC236}">
                <a16:creationId xmlns:a16="http://schemas.microsoft.com/office/drawing/2014/main" id="{7AF439F3-69CE-4E89-B2AD-85E5FCABB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38"/>
          <a:stretch>
            <a:fillRect/>
          </a:stretch>
        </p:blipFill>
        <p:spPr>
          <a:xfrm>
            <a:off x="-46038" y="-169863"/>
            <a:ext cx="887413" cy="3370263"/>
          </a:xfrm>
        </p:spPr>
      </p:pic>
      <p:sp>
        <p:nvSpPr>
          <p:cNvPr id="20485" name="CuadroTexto 2">
            <a:extLst>
              <a:ext uri="{FF2B5EF4-FFF2-40B4-BE49-F238E27FC236}">
                <a16:creationId xmlns:a16="http://schemas.microsoft.com/office/drawing/2014/main" id="{D5138BB9-C6F4-4A14-9EDF-3E704292D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8" y="1036638"/>
            <a:ext cx="10607675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s-ES_tradnl" altLang="es-ES" sz="2200"/>
              <a:t>Para empezar a trabajar se deben crear/cargar o importar las bases de datos que previamente situaremos en la carpeta de trabajo. Se pueden importar datos con las extensiones: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endParaRPr lang="es-ES_tradnl" altLang="es-ES"/>
          </a:p>
        </p:txBody>
      </p:sp>
      <p:pic>
        <p:nvPicPr>
          <p:cNvPr id="20486" name="Picture 8">
            <a:extLst>
              <a:ext uri="{FF2B5EF4-FFF2-40B4-BE49-F238E27FC236}">
                <a16:creationId xmlns:a16="http://schemas.microsoft.com/office/drawing/2014/main" id="{89615D8C-DDEC-4B6E-AB8E-F367D80DF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2309813"/>
            <a:ext cx="9307512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81385-9A19-432D-980C-BC0844CE5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350"/>
            <a:ext cx="10515600" cy="132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R-Commander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10808AF-4CD7-44B5-A642-DE9747FAA7A7}"/>
              </a:ext>
            </a:extLst>
          </p:cNvPr>
          <p:cNvSpPr/>
          <p:nvPr/>
        </p:nvSpPr>
        <p:spPr>
          <a:xfrm flipV="1">
            <a:off x="0" y="2895600"/>
            <a:ext cx="696913" cy="3962400"/>
          </a:xfrm>
          <a:prstGeom prst="rect">
            <a:avLst/>
          </a:prstGeom>
          <a:gradFill>
            <a:gsLst>
              <a:gs pos="11000">
                <a:schemeClr val="accent1">
                  <a:lumMod val="5000"/>
                  <a:lumOff val="95000"/>
                </a:schemeClr>
              </a:gs>
              <a:gs pos="42000">
                <a:schemeClr val="accent1">
                  <a:lumMod val="45000"/>
                  <a:lumOff val="55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8000">
                <a:srgbClr val="EFF5FB"/>
              </a:gs>
              <a:gs pos="29000">
                <a:srgbClr val="E0ECF7"/>
              </a:gs>
              <a:gs pos="78000">
                <a:srgbClr val="5B7A5C"/>
              </a:gs>
              <a:gs pos="73000">
                <a:srgbClr val="759385"/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21508" name="Marcador de contenido 4">
            <a:extLst>
              <a:ext uri="{FF2B5EF4-FFF2-40B4-BE49-F238E27FC236}">
                <a16:creationId xmlns:a16="http://schemas.microsoft.com/office/drawing/2014/main" id="{FF51D132-D847-4FE4-97E7-847CB2530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38"/>
          <a:stretch>
            <a:fillRect/>
          </a:stretch>
        </p:blipFill>
        <p:spPr>
          <a:xfrm>
            <a:off x="-46038" y="-169863"/>
            <a:ext cx="887413" cy="3370263"/>
          </a:xfrm>
        </p:spPr>
      </p:pic>
      <p:sp>
        <p:nvSpPr>
          <p:cNvPr id="21509" name="CuadroTexto 2">
            <a:extLst>
              <a:ext uri="{FF2B5EF4-FFF2-40B4-BE49-F238E27FC236}">
                <a16:creationId xmlns:a16="http://schemas.microsoft.com/office/drawing/2014/main" id="{BCDC5F34-7E25-4C5D-8BAE-C3130994C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8" y="1036638"/>
            <a:ext cx="10607675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s-ES_tradnl" altLang="es-ES" sz="2200"/>
              <a:t>Como ejemplo se han tomado unos datos en peso de material textil envasado con etiquetas de 100 g y 200 g. Se importan los datos en la opción, “from Excel file…”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s-ES_tradnl" altLang="es-ES" sz="2200" i="1">
                <a:solidFill>
                  <a:srgbClr val="FF0000"/>
                </a:solidFill>
              </a:rPr>
              <a:t>El idioma del menú cambia según la configuración del sistema operativo. Así aunque se instale desde servidores Españoles, el idioma puede estar en inglés.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endParaRPr lang="es-ES_tradnl" altLang="es-ES"/>
          </a:p>
        </p:txBody>
      </p:sp>
      <p:pic>
        <p:nvPicPr>
          <p:cNvPr id="21510" name="Picture 9" descr="C:\Users\Barbara\AppData\Local\Temp\SNAGHTMLbdddba39.PNG">
            <a:extLst>
              <a:ext uri="{FF2B5EF4-FFF2-40B4-BE49-F238E27FC236}">
                <a16:creationId xmlns:a16="http://schemas.microsoft.com/office/drawing/2014/main" id="{EC68C610-4C3B-4C98-A3DA-0707EAFAD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2603500"/>
            <a:ext cx="7050088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lamada rectangular 4">
            <a:extLst>
              <a:ext uri="{FF2B5EF4-FFF2-40B4-BE49-F238E27FC236}">
                <a16:creationId xmlns:a16="http://schemas.microsoft.com/office/drawing/2014/main" id="{E90DC3B1-3D33-44C0-9E7B-B1CBDE4291E3}"/>
              </a:ext>
            </a:extLst>
          </p:cNvPr>
          <p:cNvSpPr/>
          <p:nvPr/>
        </p:nvSpPr>
        <p:spPr>
          <a:xfrm>
            <a:off x="8988425" y="3200400"/>
            <a:ext cx="2841625" cy="1730375"/>
          </a:xfrm>
          <a:prstGeom prst="wedgeRectCallout">
            <a:avLst>
              <a:gd name="adj1" fmla="val -63745"/>
              <a:gd name="adj2" fmla="val -2932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2400" dirty="0">
                <a:solidFill>
                  <a:schemeClr val="tx1"/>
                </a:solidFill>
              </a:rPr>
              <a:t>Conviene cambiar el nombre si se va a trabajar con más de una base de datos.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D6525-2D5C-456D-B4C8-4A7F4A0EC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350"/>
            <a:ext cx="10515600" cy="132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R-Commander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0B94FC8-C2B8-4D3E-BF3C-C488B60FC11B}"/>
              </a:ext>
            </a:extLst>
          </p:cNvPr>
          <p:cNvSpPr/>
          <p:nvPr/>
        </p:nvSpPr>
        <p:spPr>
          <a:xfrm flipV="1">
            <a:off x="0" y="2895600"/>
            <a:ext cx="696913" cy="3962400"/>
          </a:xfrm>
          <a:prstGeom prst="rect">
            <a:avLst/>
          </a:prstGeom>
          <a:gradFill>
            <a:gsLst>
              <a:gs pos="11000">
                <a:schemeClr val="accent1">
                  <a:lumMod val="5000"/>
                  <a:lumOff val="95000"/>
                </a:schemeClr>
              </a:gs>
              <a:gs pos="42000">
                <a:schemeClr val="accent1">
                  <a:lumMod val="45000"/>
                  <a:lumOff val="55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8000">
                <a:srgbClr val="EFF5FB"/>
              </a:gs>
              <a:gs pos="29000">
                <a:srgbClr val="E0ECF7"/>
              </a:gs>
              <a:gs pos="78000">
                <a:srgbClr val="5B7A5C"/>
              </a:gs>
              <a:gs pos="73000">
                <a:srgbClr val="759385"/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22532" name="Marcador de contenido 4">
            <a:extLst>
              <a:ext uri="{FF2B5EF4-FFF2-40B4-BE49-F238E27FC236}">
                <a16:creationId xmlns:a16="http://schemas.microsoft.com/office/drawing/2014/main" id="{5E99BAA5-3F07-49C0-8703-16EC0561C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38"/>
          <a:stretch>
            <a:fillRect/>
          </a:stretch>
        </p:blipFill>
        <p:spPr>
          <a:xfrm>
            <a:off x="-46038" y="-169863"/>
            <a:ext cx="887413" cy="3370263"/>
          </a:xfrm>
        </p:spPr>
      </p:pic>
      <p:sp>
        <p:nvSpPr>
          <p:cNvPr id="22533" name="CuadroTexto 2">
            <a:extLst>
              <a:ext uri="{FF2B5EF4-FFF2-40B4-BE49-F238E27FC236}">
                <a16:creationId xmlns:a16="http://schemas.microsoft.com/office/drawing/2014/main" id="{57E737C6-F512-4E10-8023-F99E42B08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8" y="1036638"/>
            <a:ext cx="106076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s-ES_tradnl" altLang="es-ES" sz="2400"/>
              <a:t>Al seleccionar el archivo y aceptar no se ve directamente la base de datos, sino el comando empleado para cargarla </a:t>
            </a:r>
            <a:r>
              <a:rPr lang="es-ES_tradnl" altLang="es-ES"/>
              <a:t> </a:t>
            </a:r>
          </a:p>
        </p:txBody>
      </p:sp>
      <p:pic>
        <p:nvPicPr>
          <p:cNvPr id="22534" name="Picture 10">
            <a:extLst>
              <a:ext uri="{FF2B5EF4-FFF2-40B4-BE49-F238E27FC236}">
                <a16:creationId xmlns:a16="http://schemas.microsoft.com/office/drawing/2014/main" id="{88F95A18-01B0-4ECA-9958-DBD1091C0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3" y="1962150"/>
            <a:ext cx="7780337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1">
            <a:extLst>
              <a:ext uri="{FF2B5EF4-FFF2-40B4-BE49-F238E27FC236}">
                <a16:creationId xmlns:a16="http://schemas.microsoft.com/office/drawing/2014/main" id="{A9D8DA19-A9E4-4AA4-A5EA-C0A80FD2E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5810250"/>
            <a:ext cx="7783512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11 Rectángulo">
            <a:extLst>
              <a:ext uri="{FF2B5EF4-FFF2-40B4-BE49-F238E27FC236}">
                <a16:creationId xmlns:a16="http://schemas.microsoft.com/office/drawing/2014/main" id="{5065C472-D032-488C-927A-EFBF75F7CC1A}"/>
              </a:ext>
            </a:extLst>
          </p:cNvPr>
          <p:cNvSpPr/>
          <p:nvPr/>
        </p:nvSpPr>
        <p:spPr>
          <a:xfrm>
            <a:off x="1146175" y="1979613"/>
            <a:ext cx="7766050" cy="379412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1" name="Llamada rectangular 10">
            <a:extLst>
              <a:ext uri="{FF2B5EF4-FFF2-40B4-BE49-F238E27FC236}">
                <a16:creationId xmlns:a16="http://schemas.microsoft.com/office/drawing/2014/main" id="{8F74B06D-E2D7-4158-8820-349875A43551}"/>
              </a:ext>
            </a:extLst>
          </p:cNvPr>
          <p:cNvSpPr/>
          <p:nvPr/>
        </p:nvSpPr>
        <p:spPr>
          <a:xfrm>
            <a:off x="8869363" y="2468563"/>
            <a:ext cx="3189287" cy="906462"/>
          </a:xfrm>
          <a:prstGeom prst="wedgeRectCallout">
            <a:avLst>
              <a:gd name="adj1" fmla="val -147484"/>
              <a:gd name="adj2" fmla="val -14447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2400" dirty="0">
                <a:solidFill>
                  <a:schemeClr val="tx1"/>
                </a:solidFill>
              </a:rPr>
              <a:t>Marcar para ver los datos cargados</a:t>
            </a:r>
          </a:p>
        </p:txBody>
      </p:sp>
      <p:sp>
        <p:nvSpPr>
          <p:cNvPr id="13" name="12 Rectángulo">
            <a:extLst>
              <a:ext uri="{FF2B5EF4-FFF2-40B4-BE49-F238E27FC236}">
                <a16:creationId xmlns:a16="http://schemas.microsoft.com/office/drawing/2014/main" id="{763A34A0-C0AD-488E-93A4-C93483D63C39}"/>
              </a:ext>
            </a:extLst>
          </p:cNvPr>
          <p:cNvSpPr/>
          <p:nvPr/>
        </p:nvSpPr>
        <p:spPr>
          <a:xfrm>
            <a:off x="1149350" y="5813425"/>
            <a:ext cx="7762875" cy="88741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5" name="Llamada rectangular 4">
            <a:extLst>
              <a:ext uri="{FF2B5EF4-FFF2-40B4-BE49-F238E27FC236}">
                <a16:creationId xmlns:a16="http://schemas.microsoft.com/office/drawing/2014/main" id="{086B86EF-0DAB-4682-9AAD-7E484F1AC5A6}"/>
              </a:ext>
            </a:extLst>
          </p:cNvPr>
          <p:cNvSpPr/>
          <p:nvPr/>
        </p:nvSpPr>
        <p:spPr>
          <a:xfrm>
            <a:off x="9631363" y="5949950"/>
            <a:ext cx="2427287" cy="908050"/>
          </a:xfrm>
          <a:prstGeom prst="wedgeRectCallout">
            <a:avLst>
              <a:gd name="adj1" fmla="val -83295"/>
              <a:gd name="adj2" fmla="val -1294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2400" dirty="0">
                <a:solidFill>
                  <a:schemeClr val="tx1"/>
                </a:solidFill>
              </a:rPr>
              <a:t>Nota sobre la base cargada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9C06B-67E1-4357-9354-9E736E157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350"/>
            <a:ext cx="10515600" cy="132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R-Commander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88D420E-7D87-4141-A7BB-2FB37E0FAE1E}"/>
              </a:ext>
            </a:extLst>
          </p:cNvPr>
          <p:cNvSpPr/>
          <p:nvPr/>
        </p:nvSpPr>
        <p:spPr>
          <a:xfrm flipV="1">
            <a:off x="0" y="2895600"/>
            <a:ext cx="696913" cy="3962400"/>
          </a:xfrm>
          <a:prstGeom prst="rect">
            <a:avLst/>
          </a:prstGeom>
          <a:gradFill>
            <a:gsLst>
              <a:gs pos="11000">
                <a:schemeClr val="accent1">
                  <a:lumMod val="5000"/>
                  <a:lumOff val="95000"/>
                </a:schemeClr>
              </a:gs>
              <a:gs pos="42000">
                <a:schemeClr val="accent1">
                  <a:lumMod val="45000"/>
                  <a:lumOff val="55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8000">
                <a:srgbClr val="EFF5FB"/>
              </a:gs>
              <a:gs pos="29000">
                <a:srgbClr val="E0ECF7"/>
              </a:gs>
              <a:gs pos="78000">
                <a:srgbClr val="5B7A5C"/>
              </a:gs>
              <a:gs pos="73000">
                <a:srgbClr val="759385"/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23556" name="Marcador de contenido 4">
            <a:extLst>
              <a:ext uri="{FF2B5EF4-FFF2-40B4-BE49-F238E27FC236}">
                <a16:creationId xmlns:a16="http://schemas.microsoft.com/office/drawing/2014/main" id="{F545E860-F0DE-4ADF-B95E-3512EAAA9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38"/>
          <a:stretch>
            <a:fillRect/>
          </a:stretch>
        </p:blipFill>
        <p:spPr>
          <a:xfrm>
            <a:off x="-46038" y="-169863"/>
            <a:ext cx="887413" cy="3370263"/>
          </a:xfrm>
        </p:spPr>
      </p:pic>
      <p:sp>
        <p:nvSpPr>
          <p:cNvPr id="23557" name="CuadroTexto 2">
            <a:extLst>
              <a:ext uri="{FF2B5EF4-FFF2-40B4-BE49-F238E27FC236}">
                <a16:creationId xmlns:a16="http://schemas.microsoft.com/office/drawing/2014/main" id="{09EAD97D-FACC-4A4F-8F3F-80C631BE7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8" y="1036638"/>
            <a:ext cx="106076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s-ES_tradnl" altLang="es-ES" sz="2400"/>
              <a:t>Al seleccionar el archivo y aceptar no se ve directamente la base de datos, sino el comando empleado para cargarla </a:t>
            </a:r>
            <a:r>
              <a:rPr lang="es-ES_tradnl" altLang="es-ES"/>
              <a:t> </a:t>
            </a:r>
          </a:p>
        </p:txBody>
      </p:sp>
      <p:pic>
        <p:nvPicPr>
          <p:cNvPr id="23558" name="Imagen 2">
            <a:extLst>
              <a:ext uri="{FF2B5EF4-FFF2-40B4-BE49-F238E27FC236}">
                <a16:creationId xmlns:a16="http://schemas.microsoft.com/office/drawing/2014/main" id="{4D616752-2D8B-44D7-9F0D-E3E6CB794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33" t="20815" r="9084" b="45853"/>
          <a:stretch>
            <a:fillRect/>
          </a:stretch>
        </p:blipFill>
        <p:spPr bwMode="auto">
          <a:xfrm>
            <a:off x="1616075" y="1928813"/>
            <a:ext cx="4159250" cy="470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lamada rectangular 4">
            <a:extLst>
              <a:ext uri="{FF2B5EF4-FFF2-40B4-BE49-F238E27FC236}">
                <a16:creationId xmlns:a16="http://schemas.microsoft.com/office/drawing/2014/main" id="{C4DD24AB-F4D7-413B-A220-C5C3DAE9853D}"/>
              </a:ext>
            </a:extLst>
          </p:cNvPr>
          <p:cNvSpPr/>
          <p:nvPr/>
        </p:nvSpPr>
        <p:spPr>
          <a:xfrm>
            <a:off x="6248400" y="2051050"/>
            <a:ext cx="5257800" cy="908050"/>
          </a:xfrm>
          <a:prstGeom prst="wedgeRectCallout">
            <a:avLst>
              <a:gd name="adj1" fmla="val -58657"/>
              <a:gd name="adj2" fmla="val -1126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2400" dirty="0">
                <a:solidFill>
                  <a:schemeClr val="tx1"/>
                </a:solidFill>
              </a:rPr>
              <a:t>NA, son celdas donde no encuentra datos. Pueden dar problemas</a:t>
            </a:r>
          </a:p>
        </p:txBody>
      </p:sp>
      <p:sp>
        <p:nvSpPr>
          <p:cNvPr id="4" name="Flecha derecha 3">
            <a:extLst>
              <a:ext uri="{FF2B5EF4-FFF2-40B4-BE49-F238E27FC236}">
                <a16:creationId xmlns:a16="http://schemas.microsoft.com/office/drawing/2014/main" id="{FBF6E365-A52E-436A-A333-7D114337134A}"/>
              </a:ext>
            </a:extLst>
          </p:cNvPr>
          <p:cNvSpPr/>
          <p:nvPr/>
        </p:nvSpPr>
        <p:spPr>
          <a:xfrm>
            <a:off x="6477000" y="3398838"/>
            <a:ext cx="4343400" cy="27432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ES" sz="2800" b="1" dirty="0">
                <a:solidFill>
                  <a:schemeClr val="tx1"/>
                </a:solidFill>
              </a:rPr>
              <a:t>Solución, Filtrar el conjunto de datos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861EF-0CD5-487F-944B-632AB24E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350"/>
            <a:ext cx="10515600" cy="132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R-Commander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C024CBA-AC2C-402C-BEA9-08DD3E7510F4}"/>
              </a:ext>
            </a:extLst>
          </p:cNvPr>
          <p:cNvSpPr/>
          <p:nvPr/>
        </p:nvSpPr>
        <p:spPr>
          <a:xfrm flipV="1">
            <a:off x="0" y="2895600"/>
            <a:ext cx="696913" cy="3962400"/>
          </a:xfrm>
          <a:prstGeom prst="rect">
            <a:avLst/>
          </a:prstGeom>
          <a:gradFill>
            <a:gsLst>
              <a:gs pos="11000">
                <a:schemeClr val="accent1">
                  <a:lumMod val="5000"/>
                  <a:lumOff val="95000"/>
                </a:schemeClr>
              </a:gs>
              <a:gs pos="42000">
                <a:schemeClr val="accent1">
                  <a:lumMod val="45000"/>
                  <a:lumOff val="55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8000">
                <a:srgbClr val="EFF5FB"/>
              </a:gs>
              <a:gs pos="29000">
                <a:srgbClr val="E0ECF7"/>
              </a:gs>
              <a:gs pos="78000">
                <a:srgbClr val="5B7A5C"/>
              </a:gs>
              <a:gs pos="73000">
                <a:srgbClr val="759385"/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24580" name="Marcador de contenido 4">
            <a:extLst>
              <a:ext uri="{FF2B5EF4-FFF2-40B4-BE49-F238E27FC236}">
                <a16:creationId xmlns:a16="http://schemas.microsoft.com/office/drawing/2014/main" id="{BB7B8A53-62DE-431C-89E4-485352BAB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38"/>
          <a:stretch>
            <a:fillRect/>
          </a:stretch>
        </p:blipFill>
        <p:spPr>
          <a:xfrm>
            <a:off x="-46038" y="-169863"/>
            <a:ext cx="887413" cy="3370263"/>
          </a:xfrm>
        </p:spPr>
      </p:pic>
      <p:sp>
        <p:nvSpPr>
          <p:cNvPr id="24581" name="CuadroTexto 2">
            <a:extLst>
              <a:ext uri="{FF2B5EF4-FFF2-40B4-BE49-F238E27FC236}">
                <a16:creationId xmlns:a16="http://schemas.microsoft.com/office/drawing/2014/main" id="{D1723338-0D02-47EF-BA39-E94CB3A0A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8" y="1036638"/>
            <a:ext cx="10607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s-ES_tradnl" altLang="es-ES" sz="2400">
                <a:solidFill>
                  <a:srgbClr val="002060"/>
                </a:solidFill>
              </a:rPr>
              <a:t>RUTA: Datos/conjunto de datos activos/filtrar…</a:t>
            </a:r>
            <a:endParaRPr lang="es-ES_tradnl" altLang="es-ES">
              <a:solidFill>
                <a:srgbClr val="002060"/>
              </a:solidFill>
            </a:endParaRPr>
          </a:p>
        </p:txBody>
      </p:sp>
      <p:pic>
        <p:nvPicPr>
          <p:cNvPr id="24582" name="Picture 8" descr="C:\Users\Barbara\AppData\Local\Temp\SNAGHTMLbde3c4cb.PNG">
            <a:extLst>
              <a:ext uri="{FF2B5EF4-FFF2-40B4-BE49-F238E27FC236}">
                <a16:creationId xmlns:a16="http://schemas.microsoft.com/office/drawing/2014/main" id="{52367D62-9C72-408B-B90E-0E8A719FD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8"/>
          <a:stretch>
            <a:fillRect/>
          </a:stretch>
        </p:blipFill>
        <p:spPr bwMode="auto">
          <a:xfrm>
            <a:off x="1597025" y="1474788"/>
            <a:ext cx="8570913" cy="537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Elipse">
            <a:extLst>
              <a:ext uri="{FF2B5EF4-FFF2-40B4-BE49-F238E27FC236}">
                <a16:creationId xmlns:a16="http://schemas.microsoft.com/office/drawing/2014/main" id="{88146D1D-2C1B-4871-8523-49A941995528}"/>
              </a:ext>
            </a:extLst>
          </p:cNvPr>
          <p:cNvSpPr/>
          <p:nvPr/>
        </p:nvSpPr>
        <p:spPr>
          <a:xfrm>
            <a:off x="5145088" y="4859338"/>
            <a:ext cx="3138487" cy="2587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>
            <a:extLst>
              <a:ext uri="{FF2B5EF4-FFF2-40B4-BE49-F238E27FC236}">
                <a16:creationId xmlns:a16="http://schemas.microsoft.com/office/drawing/2014/main" id="{E8ED9814-8F72-4A21-819B-37C04583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35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s-ES" b="1">
                <a:solidFill>
                  <a:srgbClr val="70AD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INSTALACIÓN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54CD54A-99C0-47B4-9FBB-A68A218974D0}"/>
              </a:ext>
            </a:extLst>
          </p:cNvPr>
          <p:cNvSpPr/>
          <p:nvPr/>
        </p:nvSpPr>
        <p:spPr>
          <a:xfrm flipV="1">
            <a:off x="0" y="2895600"/>
            <a:ext cx="696913" cy="3962400"/>
          </a:xfrm>
          <a:prstGeom prst="rect">
            <a:avLst/>
          </a:prstGeom>
          <a:gradFill>
            <a:gsLst>
              <a:gs pos="11000">
                <a:schemeClr val="accent1">
                  <a:lumMod val="5000"/>
                  <a:lumOff val="95000"/>
                </a:schemeClr>
              </a:gs>
              <a:gs pos="42000">
                <a:schemeClr val="accent1">
                  <a:lumMod val="45000"/>
                  <a:lumOff val="55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8000">
                <a:srgbClr val="EFF5FB"/>
              </a:gs>
              <a:gs pos="29000">
                <a:srgbClr val="E0ECF7"/>
              </a:gs>
              <a:gs pos="78000">
                <a:srgbClr val="5B7A5C"/>
              </a:gs>
              <a:gs pos="73000">
                <a:srgbClr val="759385"/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4100" name="Marcador de contenido 4">
            <a:extLst>
              <a:ext uri="{FF2B5EF4-FFF2-40B4-BE49-F238E27FC236}">
                <a16:creationId xmlns:a16="http://schemas.microsoft.com/office/drawing/2014/main" id="{3C9AAB9D-0B25-4CBA-B42E-91AA418F7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38"/>
          <a:stretch>
            <a:fillRect/>
          </a:stretch>
        </p:blipFill>
        <p:spPr>
          <a:xfrm>
            <a:off x="-46038" y="-169863"/>
            <a:ext cx="887413" cy="3370263"/>
          </a:xfrm>
        </p:spPr>
      </p:pic>
      <p:sp>
        <p:nvSpPr>
          <p:cNvPr id="4101" name="CuadroTexto 2">
            <a:extLst>
              <a:ext uri="{FF2B5EF4-FFF2-40B4-BE49-F238E27FC236}">
                <a16:creationId xmlns:a16="http://schemas.microsoft.com/office/drawing/2014/main" id="{C7ED4E22-2BEB-4007-BDE1-25917FCB0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7763" y="1109663"/>
            <a:ext cx="10493375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s-ES_tradnl" altLang="es-ES"/>
              <a:t>El programa R es un sistema diseñado de mara </a:t>
            </a:r>
            <a:r>
              <a:rPr lang="es-ES_tradnl" altLang="es-ES">
                <a:solidFill>
                  <a:srgbClr val="000099"/>
                </a:solidFill>
              </a:rPr>
              <a:t>específica para </a:t>
            </a:r>
            <a:r>
              <a:rPr lang="es-ES" altLang="es-ES">
                <a:solidFill>
                  <a:srgbClr val="000099"/>
                </a:solidFill>
              </a:rPr>
              <a:t>realizar análisis estadísticos</a:t>
            </a:r>
            <a:r>
              <a:rPr lang="es-ES" altLang="es-ES"/>
              <a:t>.</a:t>
            </a:r>
            <a:r>
              <a:rPr lang="es-ES_tradnl" altLang="es-ES"/>
              <a:t> Fue creado por Ross Ihaka y Robert Gentleman. 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s-ES_tradnl" altLang="es-ES"/>
              <a:t>Es a la vez un programa y un </a:t>
            </a:r>
            <a:r>
              <a:rPr lang="es-ES_tradnl" altLang="es-ES">
                <a:solidFill>
                  <a:srgbClr val="000099"/>
                </a:solidFill>
              </a:rPr>
              <a:t>lenguaje de programación</a:t>
            </a:r>
            <a:r>
              <a:rPr lang="es-ES_tradnl" altLang="es-ES"/>
              <a:t> y se distribuye gratuitamente bajo los términos de la GNU General PublicLicense; su desarrollo y distribución son llevados a cabo por varios </a:t>
            </a:r>
            <a:r>
              <a:rPr lang="es-ES" altLang="es-ES"/>
              <a:t>estadísticos </a:t>
            </a:r>
            <a:r>
              <a:rPr lang="es-ES_tradnl" altLang="es-ES"/>
              <a:t>conocidos como el Grupo Nuclear de Desarrollo de R.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s-ES_tradnl" altLang="es-ES"/>
              <a:t>Link de instalación: </a:t>
            </a:r>
            <a:r>
              <a:rPr lang="es-ES_tradnl" altLang="es-ES">
                <a:hlinkClick r:id="rId3"/>
              </a:rPr>
              <a:t>https://www.r-project.org/</a:t>
            </a:r>
            <a:endParaRPr lang="es-ES_tradnl" altLang="es-ES"/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_tradnl" altLang="es-ES"/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endParaRPr lang="es-ES_tradnl" altLang="es-ES"/>
          </a:p>
        </p:txBody>
      </p:sp>
      <p:pic>
        <p:nvPicPr>
          <p:cNvPr id="4102" name="Picture 3">
            <a:extLst>
              <a:ext uri="{FF2B5EF4-FFF2-40B4-BE49-F238E27FC236}">
                <a16:creationId xmlns:a16="http://schemas.microsoft.com/office/drawing/2014/main" id="{58401BBD-1B78-419D-975B-ABF2771DD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5199063"/>
            <a:ext cx="10825162" cy="150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90667-C069-4218-A877-E10E31C79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350"/>
            <a:ext cx="10515600" cy="132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R-Commander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C0DCD09-27B1-46B4-9B62-DE7F97C61914}"/>
              </a:ext>
            </a:extLst>
          </p:cNvPr>
          <p:cNvSpPr/>
          <p:nvPr/>
        </p:nvSpPr>
        <p:spPr>
          <a:xfrm flipV="1">
            <a:off x="0" y="2895600"/>
            <a:ext cx="696913" cy="3962400"/>
          </a:xfrm>
          <a:prstGeom prst="rect">
            <a:avLst/>
          </a:prstGeom>
          <a:gradFill>
            <a:gsLst>
              <a:gs pos="11000">
                <a:schemeClr val="accent1">
                  <a:lumMod val="5000"/>
                  <a:lumOff val="95000"/>
                </a:schemeClr>
              </a:gs>
              <a:gs pos="42000">
                <a:schemeClr val="accent1">
                  <a:lumMod val="45000"/>
                  <a:lumOff val="55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8000">
                <a:srgbClr val="EFF5FB"/>
              </a:gs>
              <a:gs pos="29000">
                <a:srgbClr val="E0ECF7"/>
              </a:gs>
              <a:gs pos="78000">
                <a:srgbClr val="5B7A5C"/>
              </a:gs>
              <a:gs pos="73000">
                <a:srgbClr val="759385"/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25604" name="Marcador de contenido 4">
            <a:extLst>
              <a:ext uri="{FF2B5EF4-FFF2-40B4-BE49-F238E27FC236}">
                <a16:creationId xmlns:a16="http://schemas.microsoft.com/office/drawing/2014/main" id="{BFD1BCFA-AE96-434F-B159-FC5C7B503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38"/>
          <a:stretch>
            <a:fillRect/>
          </a:stretch>
        </p:blipFill>
        <p:spPr>
          <a:xfrm>
            <a:off x="-46038" y="-169863"/>
            <a:ext cx="887413" cy="3370263"/>
          </a:xfrm>
        </p:spPr>
      </p:pic>
      <p:sp>
        <p:nvSpPr>
          <p:cNvPr id="25605" name="CuadroTexto 2">
            <a:extLst>
              <a:ext uri="{FF2B5EF4-FFF2-40B4-BE49-F238E27FC236}">
                <a16:creationId xmlns:a16="http://schemas.microsoft.com/office/drawing/2014/main" id="{03D5F585-A638-44BC-96A6-CC383F778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8" y="1036638"/>
            <a:ext cx="10607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s-ES_tradnl" altLang="es-ES" sz="2400">
                <a:solidFill>
                  <a:srgbClr val="002060"/>
                </a:solidFill>
              </a:rPr>
              <a:t>RUTA: Datos/conjunto de datos activos/filtrar…</a:t>
            </a:r>
            <a:endParaRPr lang="es-ES_tradnl" altLang="es-ES">
              <a:solidFill>
                <a:srgbClr val="002060"/>
              </a:solidFill>
            </a:endParaRPr>
          </a:p>
        </p:txBody>
      </p:sp>
      <p:pic>
        <p:nvPicPr>
          <p:cNvPr id="25606" name="Picture 11" descr="C:\Users\Barbara\AppData\Local\Temp\SNAGHTMLbde64ffa.PNG">
            <a:extLst>
              <a:ext uri="{FF2B5EF4-FFF2-40B4-BE49-F238E27FC236}">
                <a16:creationId xmlns:a16="http://schemas.microsoft.com/office/drawing/2014/main" id="{06500293-F7E1-4D2D-8998-E5D7E6E72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571625"/>
            <a:ext cx="5010150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lamada rectangular 8">
            <a:extLst>
              <a:ext uri="{FF2B5EF4-FFF2-40B4-BE49-F238E27FC236}">
                <a16:creationId xmlns:a16="http://schemas.microsoft.com/office/drawing/2014/main" id="{2EE309E7-8D63-4C43-8557-62E19E448F5A}"/>
              </a:ext>
            </a:extLst>
          </p:cNvPr>
          <p:cNvSpPr/>
          <p:nvPr/>
        </p:nvSpPr>
        <p:spPr>
          <a:xfrm>
            <a:off x="5018088" y="1958975"/>
            <a:ext cx="6915150" cy="908050"/>
          </a:xfrm>
          <a:prstGeom prst="wedgeRectCallout">
            <a:avLst>
              <a:gd name="adj1" fmla="val -58657"/>
              <a:gd name="adj2" fmla="val -11263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2400" b="1" dirty="0">
                <a:solidFill>
                  <a:schemeClr val="tx1"/>
                </a:solidFill>
              </a:rPr>
              <a:t>DESMARCAR</a:t>
            </a:r>
          </a:p>
        </p:txBody>
      </p:sp>
      <p:sp>
        <p:nvSpPr>
          <p:cNvPr id="8" name="Llamada rectangular 7">
            <a:extLst>
              <a:ext uri="{FF2B5EF4-FFF2-40B4-BE49-F238E27FC236}">
                <a16:creationId xmlns:a16="http://schemas.microsoft.com/office/drawing/2014/main" id="{10E8D7BD-68DF-41A0-9CA4-853DBA82B5A7}"/>
              </a:ext>
            </a:extLst>
          </p:cNvPr>
          <p:cNvSpPr/>
          <p:nvPr/>
        </p:nvSpPr>
        <p:spPr>
          <a:xfrm>
            <a:off x="5018088" y="3041650"/>
            <a:ext cx="6915150" cy="908050"/>
          </a:xfrm>
          <a:prstGeom prst="wedgeRectCallout">
            <a:avLst>
              <a:gd name="adj1" fmla="val -58657"/>
              <a:gd name="adj2" fmla="val -11263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2400" b="1" dirty="0">
                <a:solidFill>
                  <a:schemeClr val="tx1"/>
                </a:solidFill>
              </a:rPr>
              <a:t>Seleccionamos las dos que no tienen celdas con NA</a:t>
            </a:r>
          </a:p>
        </p:txBody>
      </p:sp>
      <p:sp>
        <p:nvSpPr>
          <p:cNvPr id="10" name="Llamada rectangular 9">
            <a:extLst>
              <a:ext uri="{FF2B5EF4-FFF2-40B4-BE49-F238E27FC236}">
                <a16:creationId xmlns:a16="http://schemas.microsoft.com/office/drawing/2014/main" id="{3A8F6478-4B02-4953-BFB6-6B860BF0F1E5}"/>
              </a:ext>
            </a:extLst>
          </p:cNvPr>
          <p:cNvSpPr/>
          <p:nvPr/>
        </p:nvSpPr>
        <p:spPr>
          <a:xfrm>
            <a:off x="5018088" y="5327650"/>
            <a:ext cx="6915150" cy="908050"/>
          </a:xfrm>
          <a:prstGeom prst="wedgeRectCallout">
            <a:avLst>
              <a:gd name="adj1" fmla="val -58657"/>
              <a:gd name="adj2" fmla="val -11263"/>
            </a:avLst>
          </a:prstGeom>
          <a:solidFill>
            <a:srgbClr val="CFFECE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2400" b="1" dirty="0">
                <a:solidFill>
                  <a:schemeClr val="tx1"/>
                </a:solidFill>
              </a:rPr>
              <a:t>Si no se cambia </a:t>
            </a:r>
            <a:r>
              <a:rPr lang="es-ES" sz="2400" b="1" dirty="0" err="1">
                <a:solidFill>
                  <a:schemeClr val="tx1"/>
                </a:solidFill>
              </a:rPr>
              <a:t>sobreecribe</a:t>
            </a:r>
            <a:r>
              <a:rPr lang="es-ES" sz="2400" b="1" dirty="0">
                <a:solidFill>
                  <a:schemeClr val="tx1"/>
                </a:solidFill>
              </a:rPr>
              <a:t> sobre el activo. </a:t>
            </a:r>
          </a:p>
          <a:p>
            <a:pPr algn="ctr">
              <a:defRPr/>
            </a:pPr>
            <a:r>
              <a:rPr lang="es-ES" sz="2400" b="1" dirty="0">
                <a:solidFill>
                  <a:schemeClr val="tx1"/>
                </a:solidFill>
              </a:rPr>
              <a:t>Te pregunta al dar a aceptar si estás seguro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168CC-ACEB-4311-9B7E-6176110B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350"/>
            <a:ext cx="10515600" cy="132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R-Commander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61EAE07-72F7-468E-A6DF-7AB6AA602346}"/>
              </a:ext>
            </a:extLst>
          </p:cNvPr>
          <p:cNvSpPr/>
          <p:nvPr/>
        </p:nvSpPr>
        <p:spPr>
          <a:xfrm flipV="1">
            <a:off x="0" y="2895600"/>
            <a:ext cx="696913" cy="3962400"/>
          </a:xfrm>
          <a:prstGeom prst="rect">
            <a:avLst/>
          </a:prstGeom>
          <a:gradFill>
            <a:gsLst>
              <a:gs pos="11000">
                <a:schemeClr val="accent1">
                  <a:lumMod val="5000"/>
                  <a:lumOff val="95000"/>
                </a:schemeClr>
              </a:gs>
              <a:gs pos="42000">
                <a:schemeClr val="accent1">
                  <a:lumMod val="45000"/>
                  <a:lumOff val="55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8000">
                <a:srgbClr val="EFF5FB"/>
              </a:gs>
              <a:gs pos="29000">
                <a:srgbClr val="E0ECF7"/>
              </a:gs>
              <a:gs pos="78000">
                <a:srgbClr val="5B7A5C"/>
              </a:gs>
              <a:gs pos="73000">
                <a:srgbClr val="759385"/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26628" name="Marcador de contenido 4">
            <a:extLst>
              <a:ext uri="{FF2B5EF4-FFF2-40B4-BE49-F238E27FC236}">
                <a16:creationId xmlns:a16="http://schemas.microsoft.com/office/drawing/2014/main" id="{93862DB6-D8F6-4487-B5D5-CCEAD3E42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38"/>
          <a:stretch>
            <a:fillRect/>
          </a:stretch>
        </p:blipFill>
        <p:spPr>
          <a:xfrm>
            <a:off x="-46038" y="-169863"/>
            <a:ext cx="887413" cy="3370263"/>
          </a:xfrm>
        </p:spPr>
      </p:pic>
      <p:sp>
        <p:nvSpPr>
          <p:cNvPr id="26629" name="CuadroTexto 2">
            <a:extLst>
              <a:ext uri="{FF2B5EF4-FFF2-40B4-BE49-F238E27FC236}">
                <a16:creationId xmlns:a16="http://schemas.microsoft.com/office/drawing/2014/main" id="{FC933C29-9DE7-4A97-BE7E-05DA58DD0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8" y="1036638"/>
            <a:ext cx="106076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s-ES_tradnl" altLang="es-ES" sz="2400">
                <a:solidFill>
                  <a:srgbClr val="002060"/>
                </a:solidFill>
              </a:rPr>
              <a:t>La nueva base de datos está lista para realizar cálculos y análisis. Se pueden editar los datos si es necesario</a:t>
            </a:r>
            <a:endParaRPr lang="es-ES_tradnl" altLang="es-ES">
              <a:solidFill>
                <a:srgbClr val="002060"/>
              </a:solidFill>
            </a:endParaRPr>
          </a:p>
        </p:txBody>
      </p:sp>
      <p:pic>
        <p:nvPicPr>
          <p:cNvPr id="26630" name="Picture 8">
            <a:extLst>
              <a:ext uri="{FF2B5EF4-FFF2-40B4-BE49-F238E27FC236}">
                <a16:creationId xmlns:a16="http://schemas.microsoft.com/office/drawing/2014/main" id="{12A61642-FDAB-4DEF-8E6E-77D8CACA4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871663"/>
            <a:ext cx="1092041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BB5659A3-10C6-4611-88BA-1260DA8DE200}"/>
              </a:ext>
            </a:extLst>
          </p:cNvPr>
          <p:cNvSpPr/>
          <p:nvPr/>
        </p:nvSpPr>
        <p:spPr>
          <a:xfrm>
            <a:off x="3876675" y="2614613"/>
            <a:ext cx="1924050" cy="7302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0ACDC-DFF6-4498-A991-1A30F15C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350"/>
            <a:ext cx="10515600" cy="132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R-Commander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8CED8CB-E816-4D1E-A0DE-99EF7431D353}"/>
              </a:ext>
            </a:extLst>
          </p:cNvPr>
          <p:cNvSpPr/>
          <p:nvPr/>
        </p:nvSpPr>
        <p:spPr>
          <a:xfrm flipV="1">
            <a:off x="0" y="2895600"/>
            <a:ext cx="696913" cy="3962400"/>
          </a:xfrm>
          <a:prstGeom prst="rect">
            <a:avLst/>
          </a:prstGeom>
          <a:gradFill>
            <a:gsLst>
              <a:gs pos="11000">
                <a:schemeClr val="accent1">
                  <a:lumMod val="5000"/>
                  <a:lumOff val="95000"/>
                </a:schemeClr>
              </a:gs>
              <a:gs pos="42000">
                <a:schemeClr val="accent1">
                  <a:lumMod val="45000"/>
                  <a:lumOff val="55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8000">
                <a:srgbClr val="EFF5FB"/>
              </a:gs>
              <a:gs pos="29000">
                <a:srgbClr val="E0ECF7"/>
              </a:gs>
              <a:gs pos="78000">
                <a:srgbClr val="5B7A5C"/>
              </a:gs>
              <a:gs pos="73000">
                <a:srgbClr val="759385"/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27652" name="Marcador de contenido 4">
            <a:extLst>
              <a:ext uri="{FF2B5EF4-FFF2-40B4-BE49-F238E27FC236}">
                <a16:creationId xmlns:a16="http://schemas.microsoft.com/office/drawing/2014/main" id="{49869215-F976-4225-B63D-B144784CB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38"/>
          <a:stretch>
            <a:fillRect/>
          </a:stretch>
        </p:blipFill>
        <p:spPr>
          <a:xfrm>
            <a:off x="-46038" y="-169863"/>
            <a:ext cx="887413" cy="3370263"/>
          </a:xfrm>
        </p:spPr>
      </p:pic>
      <p:sp>
        <p:nvSpPr>
          <p:cNvPr id="27653" name="CuadroTexto 2">
            <a:extLst>
              <a:ext uri="{FF2B5EF4-FFF2-40B4-BE49-F238E27FC236}">
                <a16:creationId xmlns:a16="http://schemas.microsoft.com/office/drawing/2014/main" id="{71AFE0CB-011C-4224-A737-A7C38A106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8" y="1036638"/>
            <a:ext cx="106076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s-ES_tradnl" altLang="es-ES" sz="2400">
                <a:solidFill>
                  <a:srgbClr val="002060"/>
                </a:solidFill>
              </a:rPr>
              <a:t>La nueva base de datos está lista para realizar cálculos y análisis. Se pueden editar los datos si es necesario</a:t>
            </a:r>
            <a:endParaRPr lang="es-ES_tradnl" altLang="es-ES">
              <a:solidFill>
                <a:srgbClr val="002060"/>
              </a:solidFill>
            </a:endParaRPr>
          </a:p>
        </p:txBody>
      </p:sp>
      <p:pic>
        <p:nvPicPr>
          <p:cNvPr id="27654" name="Picture 8">
            <a:extLst>
              <a:ext uri="{FF2B5EF4-FFF2-40B4-BE49-F238E27FC236}">
                <a16:creationId xmlns:a16="http://schemas.microsoft.com/office/drawing/2014/main" id="{1849E376-92C4-48E0-9A95-69E63BCB2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871663"/>
            <a:ext cx="1092041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lipse 6">
            <a:extLst>
              <a:ext uri="{FF2B5EF4-FFF2-40B4-BE49-F238E27FC236}">
                <a16:creationId xmlns:a16="http://schemas.microsoft.com/office/drawing/2014/main" id="{5ADD0D49-71BE-4C4B-831B-4AAB3CAEDF54}"/>
              </a:ext>
            </a:extLst>
          </p:cNvPr>
          <p:cNvSpPr/>
          <p:nvPr/>
        </p:nvSpPr>
        <p:spPr>
          <a:xfrm>
            <a:off x="3876675" y="2614613"/>
            <a:ext cx="1924050" cy="7302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025E190-E9C6-44C4-B559-740F80CF910C}"/>
              </a:ext>
            </a:extLst>
          </p:cNvPr>
          <p:cNvSpPr/>
          <p:nvPr/>
        </p:nvSpPr>
        <p:spPr>
          <a:xfrm>
            <a:off x="5913438" y="1935163"/>
            <a:ext cx="4949825" cy="4916487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27657" name="Picture 11" descr="C:\Users\Barbara\AppData\Local\Temp\SNAGHTMLbde8d08a.PNG">
            <a:extLst>
              <a:ext uri="{FF2B5EF4-FFF2-40B4-BE49-F238E27FC236}">
                <a16:creationId xmlns:a16="http://schemas.microsoft.com/office/drawing/2014/main" id="{725DB1F9-3756-49F2-AA25-69E5A77F4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38"/>
          <a:stretch>
            <a:fillRect/>
          </a:stretch>
        </p:blipFill>
        <p:spPr bwMode="auto">
          <a:xfrm>
            <a:off x="5929313" y="1955800"/>
            <a:ext cx="4930775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EB84E-A93F-4E79-ACC0-5AF9C602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350"/>
            <a:ext cx="10515600" cy="132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R-Commander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4F1E0FF-02A2-4F3C-B9CA-667F8D0D3A67}"/>
              </a:ext>
            </a:extLst>
          </p:cNvPr>
          <p:cNvSpPr/>
          <p:nvPr/>
        </p:nvSpPr>
        <p:spPr>
          <a:xfrm flipV="1">
            <a:off x="0" y="2895600"/>
            <a:ext cx="696913" cy="3962400"/>
          </a:xfrm>
          <a:prstGeom prst="rect">
            <a:avLst/>
          </a:prstGeom>
          <a:gradFill>
            <a:gsLst>
              <a:gs pos="11000">
                <a:schemeClr val="accent1">
                  <a:lumMod val="5000"/>
                  <a:lumOff val="95000"/>
                </a:schemeClr>
              </a:gs>
              <a:gs pos="42000">
                <a:schemeClr val="accent1">
                  <a:lumMod val="45000"/>
                  <a:lumOff val="55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8000">
                <a:srgbClr val="EFF5FB"/>
              </a:gs>
              <a:gs pos="29000">
                <a:srgbClr val="E0ECF7"/>
              </a:gs>
              <a:gs pos="78000">
                <a:srgbClr val="5B7A5C"/>
              </a:gs>
              <a:gs pos="73000">
                <a:srgbClr val="759385"/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29700" name="Marcador de contenido 4">
            <a:extLst>
              <a:ext uri="{FF2B5EF4-FFF2-40B4-BE49-F238E27FC236}">
                <a16:creationId xmlns:a16="http://schemas.microsoft.com/office/drawing/2014/main" id="{2D6BCFAF-7488-4CE7-91B8-315E28E0B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38"/>
          <a:stretch>
            <a:fillRect/>
          </a:stretch>
        </p:blipFill>
        <p:spPr>
          <a:xfrm>
            <a:off x="-46038" y="-169863"/>
            <a:ext cx="887413" cy="3370263"/>
          </a:xfrm>
        </p:spPr>
      </p:pic>
      <p:sp>
        <p:nvSpPr>
          <p:cNvPr id="29701" name="CuadroTexto 2">
            <a:extLst>
              <a:ext uri="{FF2B5EF4-FFF2-40B4-BE49-F238E27FC236}">
                <a16:creationId xmlns:a16="http://schemas.microsoft.com/office/drawing/2014/main" id="{148F1A74-395D-4697-9A27-1DDB00C77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8" y="1036638"/>
            <a:ext cx="10607675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altLang="es-ES">
                <a:solidFill>
                  <a:srgbClr val="002060"/>
                </a:solidFill>
              </a:rPr>
              <a:t>Resumen de Utilidades del menú:</a:t>
            </a: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es-ES" altLang="es-ES" sz="2400" b="1">
              <a:solidFill>
                <a:srgbClr val="002060"/>
              </a:solidFill>
            </a:endParaRP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altLang="es-ES" sz="2400" b="1">
                <a:solidFill>
                  <a:srgbClr val="002060"/>
                </a:solidFill>
              </a:rPr>
              <a:t>Fichero/File:  </a:t>
            </a:r>
            <a:r>
              <a:rPr lang="es-ES" altLang="es-ES" sz="2400">
                <a:solidFill>
                  <a:srgbClr val="002060"/>
                </a:solidFill>
              </a:rPr>
              <a:t>Para  abrir  fichero  con  instrucciones  a  ejecutar,  guardar  datos y resultados, guardar instrucciones, salir…</a:t>
            </a: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altLang="es-ES" sz="2400" b="1">
                <a:solidFill>
                  <a:srgbClr val="002060"/>
                </a:solidFill>
              </a:rPr>
              <a:t>Editar/Edit: </a:t>
            </a:r>
            <a:r>
              <a:rPr lang="es-ES" altLang="es-ES" sz="2400">
                <a:solidFill>
                  <a:srgbClr val="002060"/>
                </a:solidFill>
              </a:rPr>
              <a:t>Limpiar ventana, cortar, copiar, pegar, borrar, buscar…</a:t>
            </a: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altLang="es-ES" sz="2400" b="1">
                <a:solidFill>
                  <a:srgbClr val="002060"/>
                </a:solidFill>
              </a:rPr>
              <a:t>Datos/Data: </a:t>
            </a:r>
            <a:r>
              <a:rPr lang="es-ES" altLang="es-ES" sz="2400">
                <a:solidFill>
                  <a:srgbClr val="002060"/>
                </a:solidFill>
              </a:rPr>
              <a:t>Utilidades para la gestión de datos (cargar conjunto de datos, importar datos…)</a:t>
            </a: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altLang="es-ES" sz="2400" b="1">
                <a:solidFill>
                  <a:srgbClr val="002060"/>
                </a:solidFill>
              </a:rPr>
              <a:t>Estadísticos/Statistics: </a:t>
            </a:r>
            <a:r>
              <a:rPr lang="es-ES" altLang="es-ES" sz="2400">
                <a:solidFill>
                  <a:srgbClr val="002060"/>
                </a:solidFill>
              </a:rPr>
              <a:t>Menú de los diferentes procedimientos estadísticos: Resúmenes, Tablas de contingencia, Medias, Proporciones, Contrastes de hipótesis…</a:t>
            </a: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altLang="es-ES" sz="2400" b="1">
                <a:solidFill>
                  <a:srgbClr val="002060"/>
                </a:solidFill>
              </a:rPr>
              <a:t>Gráficas/Graphs: </a:t>
            </a:r>
            <a:r>
              <a:rPr lang="es-ES" altLang="es-ES" sz="2400">
                <a:solidFill>
                  <a:srgbClr val="002060"/>
                </a:solidFill>
              </a:rPr>
              <a:t>Diversos tipos de representaciones gráficas univariantes, bivariantes, 3D…</a:t>
            </a:r>
            <a:endParaRPr lang="es-ES_tradnl" altLang="es-ES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7C159-9CDF-4E3D-83D2-527A4EAC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350"/>
            <a:ext cx="10515600" cy="132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R-Commander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693D7E6-2A1C-410E-A392-1032087E5DBF}"/>
              </a:ext>
            </a:extLst>
          </p:cNvPr>
          <p:cNvSpPr/>
          <p:nvPr/>
        </p:nvSpPr>
        <p:spPr>
          <a:xfrm flipV="1">
            <a:off x="0" y="2895600"/>
            <a:ext cx="696913" cy="3962400"/>
          </a:xfrm>
          <a:prstGeom prst="rect">
            <a:avLst/>
          </a:prstGeom>
          <a:gradFill>
            <a:gsLst>
              <a:gs pos="11000">
                <a:schemeClr val="accent1">
                  <a:lumMod val="5000"/>
                  <a:lumOff val="95000"/>
                </a:schemeClr>
              </a:gs>
              <a:gs pos="42000">
                <a:schemeClr val="accent1">
                  <a:lumMod val="45000"/>
                  <a:lumOff val="55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8000">
                <a:srgbClr val="EFF5FB"/>
              </a:gs>
              <a:gs pos="29000">
                <a:srgbClr val="E0ECF7"/>
              </a:gs>
              <a:gs pos="78000">
                <a:srgbClr val="5B7A5C"/>
              </a:gs>
              <a:gs pos="73000">
                <a:srgbClr val="759385"/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31748" name="Marcador de contenido 4">
            <a:extLst>
              <a:ext uri="{FF2B5EF4-FFF2-40B4-BE49-F238E27FC236}">
                <a16:creationId xmlns:a16="http://schemas.microsoft.com/office/drawing/2014/main" id="{5C287CCC-6C10-460A-B7A0-B8AE62221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38"/>
          <a:stretch>
            <a:fillRect/>
          </a:stretch>
        </p:blipFill>
        <p:spPr>
          <a:xfrm>
            <a:off x="-46038" y="-169863"/>
            <a:ext cx="887413" cy="3370263"/>
          </a:xfrm>
        </p:spPr>
      </p:pic>
      <p:sp>
        <p:nvSpPr>
          <p:cNvPr id="31749" name="CuadroTexto 2">
            <a:extLst>
              <a:ext uri="{FF2B5EF4-FFF2-40B4-BE49-F238E27FC236}">
                <a16:creationId xmlns:a16="http://schemas.microsoft.com/office/drawing/2014/main" id="{EDB02A95-91A3-4962-8674-5D545FC52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8" y="1036638"/>
            <a:ext cx="10445750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s-ES_tradnl" altLang="es-ES">
                <a:solidFill>
                  <a:srgbClr val="002060"/>
                </a:solidFill>
              </a:rPr>
              <a:t>Resumen de Utilidades del menú:</a:t>
            </a: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s-ES" altLang="es-ES" sz="2400" b="1">
              <a:solidFill>
                <a:srgbClr val="002060"/>
              </a:solidFill>
            </a:endParaRP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altLang="es-ES" sz="2400" b="1">
                <a:solidFill>
                  <a:srgbClr val="002060"/>
                </a:solidFill>
              </a:rPr>
              <a:t>Modelos/Models:  </a:t>
            </a:r>
            <a:r>
              <a:rPr lang="es-ES" altLang="es-ES" sz="2400">
                <a:solidFill>
                  <a:srgbClr val="002060"/>
                </a:solidFill>
              </a:rPr>
              <a:t>Modelos  específicos  para  el  análisis  de  datos,  uso  y  representaciones gráficas de los mismos.</a:t>
            </a: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altLang="es-ES" sz="2400" b="1">
                <a:solidFill>
                  <a:srgbClr val="002060"/>
                </a:solidFill>
              </a:rPr>
              <a:t>Distribuciones/Distributions:  </a:t>
            </a:r>
            <a:r>
              <a:rPr lang="es-ES" altLang="es-ES" sz="2400">
                <a:solidFill>
                  <a:srgbClr val="002060"/>
                </a:solidFill>
              </a:rPr>
              <a:t>Cálculo  de  probabilidades,  cuantiles,  percentiles.  Distribuciones  discretas y continuas, representación gráfica de las mismas. </a:t>
            </a: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altLang="es-ES" sz="2400" b="1">
                <a:solidFill>
                  <a:srgbClr val="002060"/>
                </a:solidFill>
              </a:rPr>
              <a:t>Herramientas/Tools: </a:t>
            </a:r>
            <a:r>
              <a:rPr lang="es-ES" altLang="es-ES" sz="2400">
                <a:solidFill>
                  <a:srgbClr val="002060"/>
                </a:solidFill>
              </a:rPr>
              <a:t>Cargar paquetes y librerías. </a:t>
            </a: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altLang="es-ES" sz="2400" b="1">
                <a:solidFill>
                  <a:srgbClr val="002060"/>
                </a:solidFill>
              </a:rPr>
              <a:t>Ayuda/Help: </a:t>
            </a:r>
            <a:r>
              <a:rPr lang="es-ES" altLang="es-ES" sz="2400">
                <a:solidFill>
                  <a:srgbClr val="002060"/>
                </a:solidFill>
              </a:rPr>
              <a:t>Ayuda de R‐commander.</a:t>
            </a: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s-ES" altLang="es-ES" sz="2400">
              <a:solidFill>
                <a:srgbClr val="002060"/>
              </a:solidFill>
            </a:endParaRP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s-ES_tradnl" altLang="es-ES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5ABC8-6C7E-49A1-B19D-7B4B5ED2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350"/>
            <a:ext cx="10515600" cy="132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R-Commander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ACF6FC6-E3C5-4B0A-A8B1-4BABD8FE50D4}"/>
              </a:ext>
            </a:extLst>
          </p:cNvPr>
          <p:cNvSpPr/>
          <p:nvPr/>
        </p:nvSpPr>
        <p:spPr>
          <a:xfrm flipV="1">
            <a:off x="0" y="2895600"/>
            <a:ext cx="696913" cy="3962400"/>
          </a:xfrm>
          <a:prstGeom prst="rect">
            <a:avLst/>
          </a:prstGeom>
          <a:gradFill>
            <a:gsLst>
              <a:gs pos="11000">
                <a:schemeClr val="accent1">
                  <a:lumMod val="5000"/>
                  <a:lumOff val="95000"/>
                </a:schemeClr>
              </a:gs>
              <a:gs pos="42000">
                <a:schemeClr val="accent1">
                  <a:lumMod val="45000"/>
                  <a:lumOff val="55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8000">
                <a:srgbClr val="EFF5FB"/>
              </a:gs>
              <a:gs pos="29000">
                <a:srgbClr val="E0ECF7"/>
              </a:gs>
              <a:gs pos="78000">
                <a:srgbClr val="5B7A5C"/>
              </a:gs>
              <a:gs pos="73000">
                <a:srgbClr val="759385"/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33796" name="Marcador de contenido 4">
            <a:extLst>
              <a:ext uri="{FF2B5EF4-FFF2-40B4-BE49-F238E27FC236}">
                <a16:creationId xmlns:a16="http://schemas.microsoft.com/office/drawing/2014/main" id="{0D11E383-2F85-4C18-8A62-93C234476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38"/>
          <a:stretch>
            <a:fillRect/>
          </a:stretch>
        </p:blipFill>
        <p:spPr>
          <a:xfrm>
            <a:off x="-46038" y="-169863"/>
            <a:ext cx="887413" cy="3370263"/>
          </a:xfrm>
        </p:spPr>
      </p:pic>
      <p:sp>
        <p:nvSpPr>
          <p:cNvPr id="33797" name="CuadroTexto 2">
            <a:extLst>
              <a:ext uri="{FF2B5EF4-FFF2-40B4-BE49-F238E27FC236}">
                <a16:creationId xmlns:a16="http://schemas.microsoft.com/office/drawing/2014/main" id="{3E2CA58A-6EBF-4BE9-ADF2-5EE793727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8" y="1036638"/>
            <a:ext cx="10445750" cy="375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s-ES_tradnl" altLang="es-ES">
                <a:solidFill>
                  <a:srgbClr val="002060"/>
                </a:solidFill>
              </a:rPr>
              <a:t>Introducción de conjunto de datos</a:t>
            </a: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s-ES_tradnl" altLang="es-ES" sz="2200" b="1">
                <a:solidFill>
                  <a:srgbClr val="FF0000"/>
                </a:solidFill>
              </a:rPr>
              <a:t>Datos/Nuevo conjunto de datos</a:t>
            </a:r>
            <a:r>
              <a:rPr lang="es-ES_tradnl" altLang="es-ES" sz="2200">
                <a:solidFill>
                  <a:srgbClr val="002060"/>
                </a:solidFill>
              </a:rPr>
              <a:t>… se abre un editor en el que se pueden generar conjuntos de datos desde R-Commander. </a:t>
            </a: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s-ES_tradnl" altLang="es-ES" sz="2200">
                <a:solidFill>
                  <a:srgbClr val="002060"/>
                </a:solidFill>
              </a:rPr>
              <a:t>Para recuperar datos creados desde este entorno (extensión .rda) se emplea la segunda opción de /</a:t>
            </a:r>
            <a:r>
              <a:rPr lang="es-ES_tradnl" altLang="es-ES" sz="2200" b="1">
                <a:solidFill>
                  <a:srgbClr val="002060"/>
                </a:solidFill>
              </a:rPr>
              <a:t>cargar conjunto de datos</a:t>
            </a: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s-ES" altLang="es-ES" sz="2000">
              <a:solidFill>
                <a:srgbClr val="002060"/>
              </a:solidFill>
            </a:endParaRP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s-ES" altLang="es-ES" sz="2400">
              <a:solidFill>
                <a:srgbClr val="002060"/>
              </a:solidFill>
            </a:endParaRP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s-ES_tradnl" altLang="es-ES">
              <a:solidFill>
                <a:srgbClr val="002060"/>
              </a:solidFill>
            </a:endParaRPr>
          </a:p>
        </p:txBody>
      </p:sp>
      <p:pic>
        <p:nvPicPr>
          <p:cNvPr id="33798" name="Picture 2">
            <a:extLst>
              <a:ext uri="{FF2B5EF4-FFF2-40B4-BE49-F238E27FC236}">
                <a16:creationId xmlns:a16="http://schemas.microsoft.com/office/drawing/2014/main" id="{8AE62E9D-CA5F-4260-84A1-CE6CD18B9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38" y="3363913"/>
            <a:ext cx="4776787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4" descr="C:\Users\Barbara\AppData\Local\Temp\SNAGHTMLbe0035eb.PNG">
            <a:extLst>
              <a:ext uri="{FF2B5EF4-FFF2-40B4-BE49-F238E27FC236}">
                <a16:creationId xmlns:a16="http://schemas.microsoft.com/office/drawing/2014/main" id="{08858728-CC63-4E74-A3D7-5A4855241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438" y="3411538"/>
            <a:ext cx="4170362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3368F-2A08-4F2C-8444-BE559A74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350"/>
            <a:ext cx="10515600" cy="132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R-Commander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80153EB-B1A4-4B0F-9ACF-CC58FA49F48C}"/>
              </a:ext>
            </a:extLst>
          </p:cNvPr>
          <p:cNvSpPr/>
          <p:nvPr/>
        </p:nvSpPr>
        <p:spPr>
          <a:xfrm flipV="1">
            <a:off x="0" y="2895600"/>
            <a:ext cx="696913" cy="3962400"/>
          </a:xfrm>
          <a:prstGeom prst="rect">
            <a:avLst/>
          </a:prstGeom>
          <a:gradFill>
            <a:gsLst>
              <a:gs pos="11000">
                <a:schemeClr val="accent1">
                  <a:lumMod val="5000"/>
                  <a:lumOff val="95000"/>
                </a:schemeClr>
              </a:gs>
              <a:gs pos="42000">
                <a:schemeClr val="accent1">
                  <a:lumMod val="45000"/>
                  <a:lumOff val="55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8000">
                <a:srgbClr val="EFF5FB"/>
              </a:gs>
              <a:gs pos="29000">
                <a:srgbClr val="E0ECF7"/>
              </a:gs>
              <a:gs pos="78000">
                <a:srgbClr val="5B7A5C"/>
              </a:gs>
              <a:gs pos="73000">
                <a:srgbClr val="759385"/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35844" name="Marcador de contenido 4">
            <a:extLst>
              <a:ext uri="{FF2B5EF4-FFF2-40B4-BE49-F238E27FC236}">
                <a16:creationId xmlns:a16="http://schemas.microsoft.com/office/drawing/2014/main" id="{91A8B652-0C90-44BA-98E2-48C0BD778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38"/>
          <a:stretch>
            <a:fillRect/>
          </a:stretch>
        </p:blipFill>
        <p:spPr>
          <a:xfrm>
            <a:off x="-46038" y="-169863"/>
            <a:ext cx="887413" cy="3370263"/>
          </a:xfrm>
        </p:spPr>
      </p:pic>
      <p:sp>
        <p:nvSpPr>
          <p:cNvPr id="35845" name="CuadroTexto 2">
            <a:extLst>
              <a:ext uri="{FF2B5EF4-FFF2-40B4-BE49-F238E27FC236}">
                <a16:creationId xmlns:a16="http://schemas.microsoft.com/office/drawing/2014/main" id="{C149F0FC-A759-46F3-BB81-1EB7B593E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8" y="1036638"/>
            <a:ext cx="107188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altLang="es-ES" sz="2000" b="1"/>
              <a:t>Opciones del menú Datos/Data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ES" sz="1800" b="1"/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 b="1"/>
              <a:t>Recodificar variables/: </a:t>
            </a:r>
            <a:r>
              <a:rPr lang="es-ES" altLang="es-ES" sz="1800"/>
              <a:t>Permite reagrupar niveles o asignar otras etiquetas a las categorías  de  un 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/>
              <a:t>factor.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ES" sz="1800" b="1"/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ES" sz="1800" b="1"/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_tradnl" altLang="es-ES" sz="1800" b="1"/>
          </a:p>
        </p:txBody>
      </p:sp>
      <p:pic>
        <p:nvPicPr>
          <p:cNvPr id="35846" name="Picture 2">
            <a:extLst>
              <a:ext uri="{FF2B5EF4-FFF2-40B4-BE49-F238E27FC236}">
                <a16:creationId xmlns:a16="http://schemas.microsoft.com/office/drawing/2014/main" id="{B0AEBB01-4605-4142-8E26-B236701D8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63" y="2840038"/>
            <a:ext cx="5202237" cy="401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7" name="8 Rectángulo">
            <a:extLst>
              <a:ext uri="{FF2B5EF4-FFF2-40B4-BE49-F238E27FC236}">
                <a16:creationId xmlns:a16="http://schemas.microsoft.com/office/drawing/2014/main" id="{1E4E09FB-CFA4-4479-87E5-0BCF55307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413" y="2244725"/>
            <a:ext cx="10668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altLang="es-ES" sz="1800" b="1"/>
              <a:t>Calcular  nuevas  variables:</a:t>
            </a:r>
            <a:r>
              <a:rPr lang="es-ES" altLang="es-ES" sz="1800"/>
              <a:t>  Podemos  calcular  nuevas  variables  a  partir  de operaciones  matemáticas  de 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altLang="es-ES" sz="1800"/>
              <a:t>variables  ya  existentes  o  bien  mediante  alguna condición lógica.</a:t>
            </a:r>
          </a:p>
        </p:txBody>
      </p:sp>
      <p:sp>
        <p:nvSpPr>
          <p:cNvPr id="35848" name="9 Rectángulo">
            <a:extLst>
              <a:ext uri="{FF2B5EF4-FFF2-40B4-BE49-F238E27FC236}">
                <a16:creationId xmlns:a16="http://schemas.microsoft.com/office/drawing/2014/main" id="{613A4A63-B090-4ADA-9539-FE531BC87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2965450"/>
            <a:ext cx="5618163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altLang="es-ES" sz="1800" b="1"/>
              <a:t>Añadir  el  número  de  observación  al  conjunto  de  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altLang="es-ES" sz="1800" b="1"/>
              <a:t>datos:  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altLang="es-ES" sz="1800"/>
              <a:t>Crea  una  nueva variable de índices identificando las 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altLang="es-ES" sz="1800"/>
              <a:t>filas por la secuencia de números entre el 1 y el número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altLang="es-ES" sz="1800"/>
              <a:t>total de datos.</a:t>
            </a:r>
          </a:p>
        </p:txBody>
      </p:sp>
      <p:pic>
        <p:nvPicPr>
          <p:cNvPr id="35849" name="Picture 4" descr="C:\Users\Barbara\AppData\Local\Temp\SNAGHTMLbe1435fa.PNG">
            <a:extLst>
              <a:ext uri="{FF2B5EF4-FFF2-40B4-BE49-F238E27FC236}">
                <a16:creationId xmlns:a16="http://schemas.microsoft.com/office/drawing/2014/main" id="{FFB4B568-AD11-4D8E-A1B8-1BEE3FD47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89"/>
          <a:stretch>
            <a:fillRect/>
          </a:stretch>
        </p:blipFill>
        <p:spPr bwMode="auto">
          <a:xfrm>
            <a:off x="2789238" y="4264025"/>
            <a:ext cx="3646487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11 Rectángulo">
            <a:extLst>
              <a:ext uri="{FF2B5EF4-FFF2-40B4-BE49-F238E27FC236}">
                <a16:creationId xmlns:a16="http://schemas.microsoft.com/office/drawing/2014/main" id="{833A1450-8BC1-4EB7-A064-E95BC3FEB6C8}"/>
              </a:ext>
            </a:extLst>
          </p:cNvPr>
          <p:cNvSpPr/>
          <p:nvPr/>
        </p:nvSpPr>
        <p:spPr>
          <a:xfrm>
            <a:off x="9690100" y="4913313"/>
            <a:ext cx="227965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3FFFB-B705-4920-8D20-5E25BFD2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350"/>
            <a:ext cx="10515600" cy="132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R-Commander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1E57D6B-FA41-4E86-9B7E-D4AD50E313C6}"/>
              </a:ext>
            </a:extLst>
          </p:cNvPr>
          <p:cNvSpPr/>
          <p:nvPr/>
        </p:nvSpPr>
        <p:spPr>
          <a:xfrm flipV="1">
            <a:off x="0" y="2895600"/>
            <a:ext cx="696913" cy="3962400"/>
          </a:xfrm>
          <a:prstGeom prst="rect">
            <a:avLst/>
          </a:prstGeom>
          <a:gradFill>
            <a:gsLst>
              <a:gs pos="11000">
                <a:schemeClr val="accent1">
                  <a:lumMod val="5000"/>
                  <a:lumOff val="95000"/>
                </a:schemeClr>
              </a:gs>
              <a:gs pos="42000">
                <a:schemeClr val="accent1">
                  <a:lumMod val="45000"/>
                  <a:lumOff val="55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8000">
                <a:srgbClr val="EFF5FB"/>
              </a:gs>
              <a:gs pos="29000">
                <a:srgbClr val="E0ECF7"/>
              </a:gs>
              <a:gs pos="78000">
                <a:srgbClr val="5B7A5C"/>
              </a:gs>
              <a:gs pos="73000">
                <a:srgbClr val="759385"/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37892" name="Marcador de contenido 4">
            <a:extLst>
              <a:ext uri="{FF2B5EF4-FFF2-40B4-BE49-F238E27FC236}">
                <a16:creationId xmlns:a16="http://schemas.microsoft.com/office/drawing/2014/main" id="{FA0474D2-ABEB-4B53-97DE-9CAAA0EBB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38"/>
          <a:stretch>
            <a:fillRect/>
          </a:stretch>
        </p:blipFill>
        <p:spPr>
          <a:xfrm>
            <a:off x="-46038" y="-169863"/>
            <a:ext cx="887413" cy="3370263"/>
          </a:xfrm>
        </p:spPr>
      </p:pic>
      <p:sp>
        <p:nvSpPr>
          <p:cNvPr id="24581" name="CuadroTexto 2">
            <a:extLst>
              <a:ext uri="{FF2B5EF4-FFF2-40B4-BE49-F238E27FC236}">
                <a16:creationId xmlns:a16="http://schemas.microsoft.com/office/drawing/2014/main" id="{C2693BDD-EBFA-4CF5-A74F-FA2CFFED6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8" y="1036638"/>
            <a:ext cx="10718800" cy="50625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algn="just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altLang="es-ES" sz="2000" b="1" dirty="0">
                <a:latin typeface="Calibri" pitchFamily="34" charset="0"/>
                <a:cs typeface="Arial" charset="0"/>
              </a:rPr>
              <a:t>Opciones del menú Datos/Data</a:t>
            </a:r>
          </a:p>
          <a:p>
            <a:pPr marL="514350" indent="-514350" algn="just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s-ES_tradnl" altLang="es-ES" b="1" dirty="0">
              <a:latin typeface="Calibri" pitchFamily="34" charset="0"/>
              <a:cs typeface="Arial" charset="0"/>
            </a:endParaRPr>
          </a:p>
          <a:p>
            <a:pPr algn="just">
              <a:spcBef>
                <a:spcPts val="600"/>
              </a:spcBef>
              <a:defRPr/>
            </a:pPr>
            <a:r>
              <a:rPr lang="es-ES_tradnl" b="1" dirty="0">
                <a:latin typeface="+mn-lt"/>
                <a:cs typeface="Arial" charset="0"/>
              </a:rPr>
              <a:t>Tipificar variables: </a:t>
            </a:r>
            <a:r>
              <a:rPr lang="es-ES_tradnl" dirty="0">
                <a:latin typeface="+mn-lt"/>
                <a:cs typeface="Arial" charset="0"/>
              </a:rPr>
              <a:t>Resta a cada dato de la variable la media de todos los datos y divide por la desviación típica.</a:t>
            </a:r>
          </a:p>
          <a:p>
            <a:pPr algn="just">
              <a:spcBef>
                <a:spcPts val="600"/>
              </a:spcBef>
              <a:defRPr/>
            </a:pPr>
            <a:r>
              <a:rPr lang="es-ES_tradnl" b="1" dirty="0">
                <a:latin typeface="+mn-lt"/>
                <a:cs typeface="Arial" charset="0"/>
              </a:rPr>
              <a:t>Convertir  variable  numérica  en  factor:</a:t>
            </a:r>
            <a:r>
              <a:rPr lang="es-ES_tradnl" dirty="0">
                <a:latin typeface="+mn-lt"/>
                <a:cs typeface="Arial" charset="0"/>
              </a:rPr>
              <a:t>  Convierte  en  variable  categórica  una variable numérica pudiendo especificar etiquetas para los distintos valores.</a:t>
            </a:r>
          </a:p>
          <a:p>
            <a:pPr algn="just">
              <a:spcBef>
                <a:spcPts val="600"/>
              </a:spcBef>
              <a:defRPr/>
            </a:pPr>
            <a:r>
              <a:rPr lang="es-ES_tradnl" b="1" dirty="0">
                <a:latin typeface="+mn-lt"/>
                <a:cs typeface="Arial" charset="0"/>
              </a:rPr>
              <a:t>Segmentar variables numéricas</a:t>
            </a:r>
            <a:r>
              <a:rPr lang="es-ES_tradnl" dirty="0">
                <a:latin typeface="+mn-lt"/>
                <a:cs typeface="Arial" charset="0"/>
              </a:rPr>
              <a:t>: Convierte una variable numérica en un factor o variable categórica, dividiéndola en rangos, que pueden ser etiquetados con números, con los mismos rangos o con etiquetas que asignemos nosotros.</a:t>
            </a:r>
          </a:p>
          <a:p>
            <a:pPr algn="just">
              <a:spcBef>
                <a:spcPts val="600"/>
              </a:spcBef>
              <a:defRPr/>
            </a:pPr>
            <a:r>
              <a:rPr lang="es-ES_tradnl" b="1" dirty="0">
                <a:latin typeface="+mn-lt"/>
                <a:cs typeface="Arial" charset="0"/>
              </a:rPr>
              <a:t>Reordenar los niveles de un factor: </a:t>
            </a:r>
            <a:r>
              <a:rPr lang="es-ES_tradnl" dirty="0">
                <a:latin typeface="+mn-lt"/>
                <a:cs typeface="Arial" charset="0"/>
              </a:rPr>
              <a:t>es útil para especificar cuál es la categoría de referencia (siempre la primera en la ordenación de los niveles para gráficas, tablas, </a:t>
            </a:r>
            <a:r>
              <a:rPr lang="es-ES_tradnl" dirty="0" err="1">
                <a:latin typeface="+mn-lt"/>
                <a:cs typeface="Arial" charset="0"/>
              </a:rPr>
              <a:t>etc</a:t>
            </a:r>
            <a:r>
              <a:rPr lang="es-ES_tradnl" dirty="0">
                <a:latin typeface="+mn-lt"/>
                <a:cs typeface="Arial" charset="0"/>
              </a:rPr>
              <a:t>…).</a:t>
            </a:r>
          </a:p>
          <a:p>
            <a:pPr algn="just">
              <a:spcBef>
                <a:spcPts val="600"/>
              </a:spcBef>
              <a:defRPr/>
            </a:pPr>
            <a:r>
              <a:rPr lang="es-ES_tradnl" b="1" dirty="0">
                <a:latin typeface="+mn-lt"/>
                <a:cs typeface="Arial" charset="0"/>
              </a:rPr>
              <a:t>Definir contrastes sobre un factor.</a:t>
            </a:r>
          </a:p>
          <a:p>
            <a:pPr algn="just">
              <a:spcBef>
                <a:spcPts val="600"/>
              </a:spcBef>
              <a:defRPr/>
            </a:pPr>
            <a:r>
              <a:rPr lang="es-ES_tradnl" b="1" dirty="0">
                <a:latin typeface="+mn-lt"/>
                <a:cs typeface="Arial" charset="0"/>
              </a:rPr>
              <a:t>Renombrar variables.</a:t>
            </a:r>
          </a:p>
          <a:p>
            <a:pPr algn="just">
              <a:spcBef>
                <a:spcPts val="600"/>
              </a:spcBef>
              <a:defRPr/>
            </a:pPr>
            <a:r>
              <a:rPr lang="es-ES_tradnl" b="1" dirty="0">
                <a:latin typeface="+mn-lt"/>
                <a:cs typeface="Arial" charset="0"/>
              </a:rPr>
              <a:t>Eliminar variables.</a:t>
            </a:r>
          </a:p>
          <a:p>
            <a:pPr marL="514350" indent="-514350" algn="just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altLang="es-ES" b="1" dirty="0">
              <a:latin typeface="Calibri" pitchFamily="34" charset="0"/>
              <a:cs typeface="Arial" charset="0"/>
            </a:endParaRPr>
          </a:p>
          <a:p>
            <a:pPr marL="514350" indent="-514350" algn="just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altLang="es-ES" b="1" dirty="0">
              <a:latin typeface="Calibri" pitchFamily="34" charset="0"/>
              <a:cs typeface="Arial" charset="0"/>
            </a:endParaRPr>
          </a:p>
          <a:p>
            <a:pPr marL="514350" indent="-514350" algn="just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s-ES_tradnl" altLang="es-ES" b="1" dirty="0">
              <a:latin typeface="Calibri" pitchFamily="34" charset="0"/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>
            <a:extLst>
              <a:ext uri="{FF2B5EF4-FFF2-40B4-BE49-F238E27FC236}">
                <a16:creationId xmlns:a16="http://schemas.microsoft.com/office/drawing/2014/main" id="{5EF89C1C-6FE2-4574-A802-D48111329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35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s-ES" b="1">
                <a:solidFill>
                  <a:srgbClr val="70AD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INSTALACIÓN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25F511B-7C4F-48A5-9F5D-C184F3306814}"/>
              </a:ext>
            </a:extLst>
          </p:cNvPr>
          <p:cNvSpPr/>
          <p:nvPr/>
        </p:nvSpPr>
        <p:spPr>
          <a:xfrm flipV="1">
            <a:off x="0" y="2895600"/>
            <a:ext cx="696913" cy="3962400"/>
          </a:xfrm>
          <a:prstGeom prst="rect">
            <a:avLst/>
          </a:prstGeom>
          <a:gradFill>
            <a:gsLst>
              <a:gs pos="11000">
                <a:schemeClr val="accent1">
                  <a:lumMod val="5000"/>
                  <a:lumOff val="95000"/>
                </a:schemeClr>
              </a:gs>
              <a:gs pos="42000">
                <a:schemeClr val="accent1">
                  <a:lumMod val="45000"/>
                  <a:lumOff val="55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8000">
                <a:srgbClr val="EFF5FB"/>
              </a:gs>
              <a:gs pos="29000">
                <a:srgbClr val="E0ECF7"/>
              </a:gs>
              <a:gs pos="78000">
                <a:srgbClr val="5B7A5C"/>
              </a:gs>
              <a:gs pos="73000">
                <a:srgbClr val="759385"/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5124" name="Marcador de contenido 4">
            <a:extLst>
              <a:ext uri="{FF2B5EF4-FFF2-40B4-BE49-F238E27FC236}">
                <a16:creationId xmlns:a16="http://schemas.microsoft.com/office/drawing/2014/main" id="{29056D79-C267-467A-9FCC-0A035013F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38"/>
          <a:stretch>
            <a:fillRect/>
          </a:stretch>
        </p:blipFill>
        <p:spPr>
          <a:xfrm>
            <a:off x="-46038" y="-169863"/>
            <a:ext cx="887413" cy="3370263"/>
          </a:xfrm>
        </p:spPr>
      </p:pic>
      <p:sp>
        <p:nvSpPr>
          <p:cNvPr id="5125" name="CuadroTexto 2">
            <a:extLst>
              <a:ext uri="{FF2B5EF4-FFF2-40B4-BE49-F238E27FC236}">
                <a16:creationId xmlns:a16="http://schemas.microsoft.com/office/drawing/2014/main" id="{9DD0DD0F-6A76-45DF-9285-D87012565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7763" y="1109663"/>
            <a:ext cx="10493375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Calibri Light" panose="020F0302020204030204" pitchFamily="34" charset="0"/>
              <a:buAutoNum type="arabicPeriod"/>
            </a:pPr>
            <a:r>
              <a:rPr lang="es-ES_tradnl" altLang="es-ES" sz="2200"/>
              <a:t>Ir a la opción </a:t>
            </a:r>
            <a:r>
              <a:rPr lang="es-ES_tradnl" altLang="es-ES" sz="2200" u="sng">
                <a:solidFill>
                  <a:srgbClr val="000099"/>
                </a:solidFill>
              </a:rPr>
              <a:t>CRAN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Calibri Light" panose="020F0302020204030204" pitchFamily="34" charset="0"/>
              <a:buAutoNum type="arabicPeriod"/>
            </a:pPr>
            <a:r>
              <a:rPr lang="es-ES" altLang="es-ES" sz="2200"/>
              <a:t>Seleccionamos el repositorio de donde descargaremos el programa. Lo más sencillo es seleccionar uno de España (o lo más cercano al lugar dónde se va a instalar, para que funcione más rápido.</a:t>
            </a:r>
            <a:endParaRPr lang="es-ES_tradnl" altLang="es-ES" sz="2200"/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endParaRPr lang="es-ES_tradnl" altLang="es-ES"/>
          </a:p>
        </p:txBody>
      </p:sp>
      <p:pic>
        <p:nvPicPr>
          <p:cNvPr id="5126" name="Picture 2">
            <a:extLst>
              <a:ext uri="{FF2B5EF4-FFF2-40B4-BE49-F238E27FC236}">
                <a16:creationId xmlns:a16="http://schemas.microsoft.com/office/drawing/2014/main" id="{1DDFC027-2209-4BC7-9E54-1B2D74B9C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0"/>
          <a:stretch>
            <a:fillRect/>
          </a:stretch>
        </p:blipFill>
        <p:spPr bwMode="auto">
          <a:xfrm>
            <a:off x="1428750" y="2647950"/>
            <a:ext cx="9663113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Elipse">
            <a:extLst>
              <a:ext uri="{FF2B5EF4-FFF2-40B4-BE49-F238E27FC236}">
                <a16:creationId xmlns:a16="http://schemas.microsoft.com/office/drawing/2014/main" id="{EE735C39-3BB7-4E4D-AC87-6B8DEC828361}"/>
              </a:ext>
            </a:extLst>
          </p:cNvPr>
          <p:cNvSpPr/>
          <p:nvPr/>
        </p:nvSpPr>
        <p:spPr>
          <a:xfrm>
            <a:off x="1668463" y="4408488"/>
            <a:ext cx="692150" cy="330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5128" name="Picture 3">
            <a:extLst>
              <a:ext uri="{FF2B5EF4-FFF2-40B4-BE49-F238E27FC236}">
                <a16:creationId xmlns:a16="http://schemas.microsoft.com/office/drawing/2014/main" id="{C664A500-9027-4F04-96FA-DC9F23F1D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4"/>
          <a:stretch>
            <a:fillRect/>
          </a:stretch>
        </p:blipFill>
        <p:spPr bwMode="auto">
          <a:xfrm>
            <a:off x="931863" y="5022850"/>
            <a:ext cx="11109325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Elipse">
            <a:extLst>
              <a:ext uri="{FF2B5EF4-FFF2-40B4-BE49-F238E27FC236}">
                <a16:creationId xmlns:a16="http://schemas.microsoft.com/office/drawing/2014/main" id="{E5FFFE5E-1830-4B86-9B2D-AF894F3ED95E}"/>
              </a:ext>
            </a:extLst>
          </p:cNvPr>
          <p:cNvSpPr/>
          <p:nvPr/>
        </p:nvSpPr>
        <p:spPr>
          <a:xfrm>
            <a:off x="1452563" y="5802313"/>
            <a:ext cx="2205037" cy="3111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2" name="11 Almacenamiento de acceso secuencial">
            <a:extLst>
              <a:ext uri="{FF2B5EF4-FFF2-40B4-BE49-F238E27FC236}">
                <a16:creationId xmlns:a16="http://schemas.microsoft.com/office/drawing/2014/main" id="{40B5EC15-CE85-4753-BABC-5B74AF25E2B8}"/>
              </a:ext>
            </a:extLst>
          </p:cNvPr>
          <p:cNvSpPr/>
          <p:nvPr/>
        </p:nvSpPr>
        <p:spPr>
          <a:xfrm flipH="1">
            <a:off x="3916363" y="5213350"/>
            <a:ext cx="2116137" cy="846138"/>
          </a:xfrm>
          <a:prstGeom prst="flowChartMagneticTap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i="1" dirty="0">
                <a:solidFill>
                  <a:srgbClr val="000099"/>
                </a:solidFill>
              </a:rPr>
              <a:t>Por ejemplo ésta</a:t>
            </a:r>
          </a:p>
        </p:txBody>
      </p:sp>
      <p:sp>
        <p:nvSpPr>
          <p:cNvPr id="13" name="12 Pentágono">
            <a:extLst>
              <a:ext uri="{FF2B5EF4-FFF2-40B4-BE49-F238E27FC236}">
                <a16:creationId xmlns:a16="http://schemas.microsoft.com/office/drawing/2014/main" id="{E8FBB35A-A004-4AFD-8346-71296C839775}"/>
              </a:ext>
            </a:extLst>
          </p:cNvPr>
          <p:cNvSpPr/>
          <p:nvPr/>
        </p:nvSpPr>
        <p:spPr>
          <a:xfrm>
            <a:off x="1282700" y="4381500"/>
            <a:ext cx="368300" cy="354013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s-ES" altLang="es-ES">
                <a:solidFill>
                  <a:srgbClr val="FFFFFF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4" name="13 Pentágono">
            <a:extLst>
              <a:ext uri="{FF2B5EF4-FFF2-40B4-BE49-F238E27FC236}">
                <a16:creationId xmlns:a16="http://schemas.microsoft.com/office/drawing/2014/main" id="{439D09E3-4DF6-4A67-85F2-CA4CA1F1923B}"/>
              </a:ext>
            </a:extLst>
          </p:cNvPr>
          <p:cNvSpPr/>
          <p:nvPr/>
        </p:nvSpPr>
        <p:spPr>
          <a:xfrm>
            <a:off x="1066800" y="5775325"/>
            <a:ext cx="368300" cy="354013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s-ES" altLang="es-ES">
                <a:solidFill>
                  <a:srgbClr val="FFFFFF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5" name="14 Rectángulo">
            <a:extLst>
              <a:ext uri="{FF2B5EF4-FFF2-40B4-BE49-F238E27FC236}">
                <a16:creationId xmlns:a16="http://schemas.microsoft.com/office/drawing/2014/main" id="{15CF8961-18E2-4A24-BB36-9D34EBB8BD07}"/>
              </a:ext>
            </a:extLst>
          </p:cNvPr>
          <p:cNvSpPr/>
          <p:nvPr/>
        </p:nvSpPr>
        <p:spPr>
          <a:xfrm>
            <a:off x="1638300" y="2579688"/>
            <a:ext cx="9866313" cy="22113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6" name="15 Rectángulo">
            <a:extLst>
              <a:ext uri="{FF2B5EF4-FFF2-40B4-BE49-F238E27FC236}">
                <a16:creationId xmlns:a16="http://schemas.microsoft.com/office/drawing/2014/main" id="{181BFC4C-D326-43D1-AF17-DBA7C2F23423}"/>
              </a:ext>
            </a:extLst>
          </p:cNvPr>
          <p:cNvSpPr/>
          <p:nvPr/>
        </p:nvSpPr>
        <p:spPr>
          <a:xfrm>
            <a:off x="876300" y="4886325"/>
            <a:ext cx="11147425" cy="1704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>
            <a:extLst>
              <a:ext uri="{FF2B5EF4-FFF2-40B4-BE49-F238E27FC236}">
                <a16:creationId xmlns:a16="http://schemas.microsoft.com/office/drawing/2014/main" id="{651A5320-7770-43D3-9E8B-6E59116F8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35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s-ES" b="1">
                <a:solidFill>
                  <a:srgbClr val="70AD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INSTALACIÓN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E9B3126-27DB-4E8F-93C5-7D212612D914}"/>
              </a:ext>
            </a:extLst>
          </p:cNvPr>
          <p:cNvSpPr/>
          <p:nvPr/>
        </p:nvSpPr>
        <p:spPr>
          <a:xfrm flipV="1">
            <a:off x="0" y="2895600"/>
            <a:ext cx="696913" cy="3962400"/>
          </a:xfrm>
          <a:prstGeom prst="rect">
            <a:avLst/>
          </a:prstGeom>
          <a:gradFill>
            <a:gsLst>
              <a:gs pos="11000">
                <a:schemeClr val="accent1">
                  <a:lumMod val="5000"/>
                  <a:lumOff val="95000"/>
                </a:schemeClr>
              </a:gs>
              <a:gs pos="42000">
                <a:schemeClr val="accent1">
                  <a:lumMod val="45000"/>
                  <a:lumOff val="55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8000">
                <a:srgbClr val="EFF5FB"/>
              </a:gs>
              <a:gs pos="29000">
                <a:srgbClr val="E0ECF7"/>
              </a:gs>
              <a:gs pos="78000">
                <a:srgbClr val="5B7A5C"/>
              </a:gs>
              <a:gs pos="73000">
                <a:srgbClr val="759385"/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6148" name="Marcador de contenido 4">
            <a:extLst>
              <a:ext uri="{FF2B5EF4-FFF2-40B4-BE49-F238E27FC236}">
                <a16:creationId xmlns:a16="http://schemas.microsoft.com/office/drawing/2014/main" id="{5994B169-1200-476D-B85F-AAEA89798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38"/>
          <a:stretch>
            <a:fillRect/>
          </a:stretch>
        </p:blipFill>
        <p:spPr>
          <a:xfrm>
            <a:off x="-46038" y="-169863"/>
            <a:ext cx="887413" cy="3370263"/>
          </a:xfrm>
        </p:spPr>
      </p:pic>
      <p:sp>
        <p:nvSpPr>
          <p:cNvPr id="6149" name="CuadroTexto 2">
            <a:extLst>
              <a:ext uri="{FF2B5EF4-FFF2-40B4-BE49-F238E27FC236}">
                <a16:creationId xmlns:a16="http://schemas.microsoft.com/office/drawing/2014/main" id="{7052D10E-07C8-4E64-96D8-5A0A9FA59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7763" y="1109663"/>
            <a:ext cx="10493375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Calibri Light" panose="020F0302020204030204" pitchFamily="34" charset="0"/>
              <a:buAutoNum type="arabicPeriod" startAt="3"/>
            </a:pPr>
            <a:r>
              <a:rPr lang="es-ES_tradnl" altLang="es-ES" sz="2200"/>
              <a:t>Seleccionamos la plataforma. Compila bajo  Unix, Windows y MacOS </a:t>
            </a:r>
            <a:endParaRPr lang="es-ES_tradnl" altLang="es-ES" sz="2200" u="sng">
              <a:solidFill>
                <a:srgbClr val="000099"/>
              </a:solidFill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Calibri Light" panose="020F0302020204030204" pitchFamily="34" charset="0"/>
              <a:buAutoNum type="arabicPeriod" startAt="3"/>
            </a:pPr>
            <a:r>
              <a:rPr lang="es-ES" altLang="es-ES" sz="2200"/>
              <a:t>Seleccionamos de base, “install R for first time”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Calibri Light" panose="020F0302020204030204" pitchFamily="34" charset="0"/>
              <a:buAutoNum type="arabicPeriod" startAt="3"/>
            </a:pPr>
            <a:r>
              <a:rPr lang="es-ES" altLang="es-ES" sz="2200"/>
              <a:t>Descargar la última versión disponible</a:t>
            </a:r>
            <a:endParaRPr lang="es-ES_tradnl" altLang="es-ES" sz="2200"/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endParaRPr lang="es-ES_tradnl" altLang="es-ES"/>
          </a:p>
        </p:txBody>
      </p:sp>
      <p:pic>
        <p:nvPicPr>
          <p:cNvPr id="6150" name="Picture 2">
            <a:extLst>
              <a:ext uri="{FF2B5EF4-FFF2-40B4-BE49-F238E27FC236}">
                <a16:creationId xmlns:a16="http://schemas.microsoft.com/office/drawing/2014/main" id="{F303E142-8949-4FFE-9A86-224F991E5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200275"/>
            <a:ext cx="7913688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Pentágono">
            <a:extLst>
              <a:ext uri="{FF2B5EF4-FFF2-40B4-BE49-F238E27FC236}">
                <a16:creationId xmlns:a16="http://schemas.microsoft.com/office/drawing/2014/main" id="{A6B03CAC-5686-4866-ABAE-68364CD38FD6}"/>
              </a:ext>
            </a:extLst>
          </p:cNvPr>
          <p:cNvSpPr/>
          <p:nvPr/>
        </p:nvSpPr>
        <p:spPr>
          <a:xfrm>
            <a:off x="1692275" y="3944938"/>
            <a:ext cx="368300" cy="354012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s-ES" altLang="es-ES">
                <a:solidFill>
                  <a:srgbClr val="FFFFFF"/>
                </a:solidFill>
                <a:latin typeface="Calibri" panose="020F0502020204030204" pitchFamily="34" charset="0"/>
              </a:rPr>
              <a:t>3</a:t>
            </a:r>
          </a:p>
        </p:txBody>
      </p:sp>
      <p:pic>
        <p:nvPicPr>
          <p:cNvPr id="6152" name="Picture 3">
            <a:extLst>
              <a:ext uri="{FF2B5EF4-FFF2-40B4-BE49-F238E27FC236}">
                <a16:creationId xmlns:a16="http://schemas.microsoft.com/office/drawing/2014/main" id="{08D99BCA-6000-45ED-8EA9-A856CCE0E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90"/>
          <a:stretch>
            <a:fillRect/>
          </a:stretch>
        </p:blipFill>
        <p:spPr bwMode="auto">
          <a:xfrm>
            <a:off x="1455738" y="4424363"/>
            <a:ext cx="99901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4">
            <a:extLst>
              <a:ext uri="{FF2B5EF4-FFF2-40B4-BE49-F238E27FC236}">
                <a16:creationId xmlns:a16="http://schemas.microsoft.com/office/drawing/2014/main" id="{470D06B1-62CD-4845-9A36-B2A19A6AB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35"/>
          <a:stretch>
            <a:fillRect/>
          </a:stretch>
        </p:blipFill>
        <p:spPr bwMode="auto">
          <a:xfrm>
            <a:off x="1439863" y="5881688"/>
            <a:ext cx="5661025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15 Rectángulo">
            <a:extLst>
              <a:ext uri="{FF2B5EF4-FFF2-40B4-BE49-F238E27FC236}">
                <a16:creationId xmlns:a16="http://schemas.microsoft.com/office/drawing/2014/main" id="{3468DF82-5BD1-48BF-82BE-DD17E32BAAFC}"/>
              </a:ext>
            </a:extLst>
          </p:cNvPr>
          <p:cNvSpPr/>
          <p:nvPr/>
        </p:nvSpPr>
        <p:spPr>
          <a:xfrm>
            <a:off x="1419225" y="2211388"/>
            <a:ext cx="10072688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" name="16 Rectángulo">
            <a:extLst>
              <a:ext uri="{FF2B5EF4-FFF2-40B4-BE49-F238E27FC236}">
                <a16:creationId xmlns:a16="http://schemas.microsoft.com/office/drawing/2014/main" id="{464CABED-42FD-4ACB-AA11-39DAA5FEAD8A}"/>
              </a:ext>
            </a:extLst>
          </p:cNvPr>
          <p:cNvSpPr/>
          <p:nvPr/>
        </p:nvSpPr>
        <p:spPr>
          <a:xfrm>
            <a:off x="1433513" y="4518025"/>
            <a:ext cx="10047287" cy="1257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4" name="13 Pentágono">
            <a:extLst>
              <a:ext uri="{FF2B5EF4-FFF2-40B4-BE49-F238E27FC236}">
                <a16:creationId xmlns:a16="http://schemas.microsoft.com/office/drawing/2014/main" id="{C189E9C8-434C-4F2F-A09D-51CD9559D7F8}"/>
              </a:ext>
            </a:extLst>
          </p:cNvPr>
          <p:cNvSpPr/>
          <p:nvPr/>
        </p:nvSpPr>
        <p:spPr>
          <a:xfrm>
            <a:off x="3783013" y="4846638"/>
            <a:ext cx="368300" cy="355600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s-ES" altLang="es-ES">
                <a:solidFill>
                  <a:srgbClr val="FFFFFF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8" name="17 Rectángulo">
            <a:extLst>
              <a:ext uri="{FF2B5EF4-FFF2-40B4-BE49-F238E27FC236}">
                <a16:creationId xmlns:a16="http://schemas.microsoft.com/office/drawing/2014/main" id="{9F4A343D-992C-456B-8E3F-D5E5B3E59944}"/>
              </a:ext>
            </a:extLst>
          </p:cNvPr>
          <p:cNvSpPr/>
          <p:nvPr/>
        </p:nvSpPr>
        <p:spPr>
          <a:xfrm>
            <a:off x="1422400" y="5868988"/>
            <a:ext cx="10040938" cy="9890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9" name="18 Pentágono">
            <a:extLst>
              <a:ext uri="{FF2B5EF4-FFF2-40B4-BE49-F238E27FC236}">
                <a16:creationId xmlns:a16="http://schemas.microsoft.com/office/drawing/2014/main" id="{BD39ACE8-D560-4F49-9C0A-BD581DF05270}"/>
              </a:ext>
            </a:extLst>
          </p:cNvPr>
          <p:cNvSpPr/>
          <p:nvPr/>
        </p:nvSpPr>
        <p:spPr>
          <a:xfrm>
            <a:off x="1219200" y="5859463"/>
            <a:ext cx="368300" cy="355600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s-ES" altLang="es-ES">
                <a:solidFill>
                  <a:srgbClr val="FFFFFF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2" name="11 Almacenamiento de acceso secuencial">
            <a:extLst>
              <a:ext uri="{FF2B5EF4-FFF2-40B4-BE49-F238E27FC236}">
                <a16:creationId xmlns:a16="http://schemas.microsoft.com/office/drawing/2014/main" id="{F2BDCAD8-54C1-4E38-8F3E-079E2477BE05}"/>
              </a:ext>
            </a:extLst>
          </p:cNvPr>
          <p:cNvSpPr/>
          <p:nvPr/>
        </p:nvSpPr>
        <p:spPr>
          <a:xfrm flipH="1">
            <a:off x="7232650" y="5868988"/>
            <a:ext cx="3781425" cy="819150"/>
          </a:xfrm>
          <a:prstGeom prst="flowChartMagneticTap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i="1" dirty="0">
                <a:solidFill>
                  <a:srgbClr val="000099"/>
                </a:solidFill>
              </a:rPr>
              <a:t>Se descargará el ejecutable del programa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>
            <a:extLst>
              <a:ext uri="{FF2B5EF4-FFF2-40B4-BE49-F238E27FC236}">
                <a16:creationId xmlns:a16="http://schemas.microsoft.com/office/drawing/2014/main" id="{052E1B05-BB70-49AA-80B4-71F176F6F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35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s-ES" b="1">
                <a:solidFill>
                  <a:srgbClr val="70AD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INSTALACIÓN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F5B042-5117-4E4D-AD39-8558A6B83CC8}"/>
              </a:ext>
            </a:extLst>
          </p:cNvPr>
          <p:cNvSpPr/>
          <p:nvPr/>
        </p:nvSpPr>
        <p:spPr>
          <a:xfrm flipV="1">
            <a:off x="0" y="2895600"/>
            <a:ext cx="696913" cy="3962400"/>
          </a:xfrm>
          <a:prstGeom prst="rect">
            <a:avLst/>
          </a:prstGeom>
          <a:gradFill>
            <a:gsLst>
              <a:gs pos="11000">
                <a:schemeClr val="accent1">
                  <a:lumMod val="5000"/>
                  <a:lumOff val="95000"/>
                </a:schemeClr>
              </a:gs>
              <a:gs pos="42000">
                <a:schemeClr val="accent1">
                  <a:lumMod val="45000"/>
                  <a:lumOff val="55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8000">
                <a:srgbClr val="EFF5FB"/>
              </a:gs>
              <a:gs pos="29000">
                <a:srgbClr val="E0ECF7"/>
              </a:gs>
              <a:gs pos="78000">
                <a:srgbClr val="5B7A5C"/>
              </a:gs>
              <a:gs pos="73000">
                <a:srgbClr val="759385"/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7172" name="Marcador de contenido 4">
            <a:extLst>
              <a:ext uri="{FF2B5EF4-FFF2-40B4-BE49-F238E27FC236}">
                <a16:creationId xmlns:a16="http://schemas.microsoft.com/office/drawing/2014/main" id="{1C7C9CB6-0B61-49CE-9996-E2F511F48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38"/>
          <a:stretch>
            <a:fillRect/>
          </a:stretch>
        </p:blipFill>
        <p:spPr>
          <a:xfrm>
            <a:off x="-46038" y="-169863"/>
            <a:ext cx="887413" cy="3370263"/>
          </a:xfrm>
        </p:spPr>
      </p:pic>
      <p:sp>
        <p:nvSpPr>
          <p:cNvPr id="7173" name="CuadroTexto 2">
            <a:extLst>
              <a:ext uri="{FF2B5EF4-FFF2-40B4-BE49-F238E27FC236}">
                <a16:creationId xmlns:a16="http://schemas.microsoft.com/office/drawing/2014/main" id="{56360D38-21C4-4865-A94E-351314AF6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7763" y="1109663"/>
            <a:ext cx="502126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Calibri Light" panose="020F0302020204030204" pitchFamily="34" charset="0"/>
              <a:buAutoNum type="arabicPeriod" startAt="6"/>
            </a:pPr>
            <a:r>
              <a:rPr lang="es-ES_tradnl" altLang="es-ES" sz="2200"/>
              <a:t>Activar el ejecutable. Según la versión de Windows será recomendable la opción ejecutar como administrador.  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Calibri Light" panose="020F0302020204030204" pitchFamily="34" charset="0"/>
              <a:buAutoNum type="arabicPeriod" startAt="6"/>
            </a:pPr>
            <a:r>
              <a:rPr lang="es-ES_tradnl" altLang="es-ES" sz="2200"/>
              <a:t>Permitir los cambios en el equipo.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Calibri Light" panose="020F0302020204030204" pitchFamily="34" charset="0"/>
              <a:buAutoNum type="arabicPeriod" startAt="6"/>
            </a:pPr>
            <a:r>
              <a:rPr lang="es-ES_tradnl" altLang="es-ES" sz="2200"/>
              <a:t>Instalar siguiendo las indicaciones del asistente</a:t>
            </a:r>
          </a:p>
        </p:txBody>
      </p:sp>
      <p:pic>
        <p:nvPicPr>
          <p:cNvPr id="7174" name="Picture 5">
            <a:extLst>
              <a:ext uri="{FF2B5EF4-FFF2-40B4-BE49-F238E27FC236}">
                <a16:creationId xmlns:a16="http://schemas.microsoft.com/office/drawing/2014/main" id="{2F18FEEF-65CD-4F7D-B393-DC605001B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863" y="276225"/>
            <a:ext cx="50450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6">
            <a:extLst>
              <a:ext uri="{FF2B5EF4-FFF2-40B4-BE49-F238E27FC236}">
                <a16:creationId xmlns:a16="http://schemas.microsoft.com/office/drawing/2014/main" id="{533240C6-A19A-414D-B054-27CE49058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3370263"/>
            <a:ext cx="5802313" cy="320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 descr="C:\Users\Barbara\AppData\Local\Temp\SNAGHTMLb99a6b77.PNG">
            <a:extLst>
              <a:ext uri="{FF2B5EF4-FFF2-40B4-BE49-F238E27FC236}">
                <a16:creationId xmlns:a16="http://schemas.microsoft.com/office/drawing/2014/main" id="{051C17FA-2CC7-43E2-B70D-3498C3B20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4205288"/>
            <a:ext cx="4791075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22 Pentágono">
            <a:extLst>
              <a:ext uri="{FF2B5EF4-FFF2-40B4-BE49-F238E27FC236}">
                <a16:creationId xmlns:a16="http://schemas.microsoft.com/office/drawing/2014/main" id="{6DCCE63B-E904-454E-BCB0-1CE0F1E2A125}"/>
              </a:ext>
            </a:extLst>
          </p:cNvPr>
          <p:cNvSpPr/>
          <p:nvPr/>
        </p:nvSpPr>
        <p:spPr>
          <a:xfrm>
            <a:off x="9217025" y="2332038"/>
            <a:ext cx="368300" cy="355600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s-ES" altLang="es-ES">
                <a:solidFill>
                  <a:srgbClr val="FFFFFF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24" name="23 Pentágono">
            <a:extLst>
              <a:ext uri="{FF2B5EF4-FFF2-40B4-BE49-F238E27FC236}">
                <a16:creationId xmlns:a16="http://schemas.microsoft.com/office/drawing/2014/main" id="{ADC8001A-0617-47DA-9815-864EB06A798E}"/>
              </a:ext>
            </a:extLst>
          </p:cNvPr>
          <p:cNvSpPr/>
          <p:nvPr/>
        </p:nvSpPr>
        <p:spPr>
          <a:xfrm>
            <a:off x="4100513" y="5546725"/>
            <a:ext cx="368300" cy="355600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s-ES" altLang="es-ES">
                <a:solidFill>
                  <a:srgbClr val="FFFFFF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25" name="24 Pentágono">
            <a:extLst>
              <a:ext uri="{FF2B5EF4-FFF2-40B4-BE49-F238E27FC236}">
                <a16:creationId xmlns:a16="http://schemas.microsoft.com/office/drawing/2014/main" id="{1332B881-4DBA-4AAE-AE98-CD66A39D2081}"/>
              </a:ext>
            </a:extLst>
          </p:cNvPr>
          <p:cNvSpPr/>
          <p:nvPr/>
        </p:nvSpPr>
        <p:spPr>
          <a:xfrm>
            <a:off x="7546975" y="5495925"/>
            <a:ext cx="368300" cy="355600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s-ES" altLang="es-ES">
                <a:solidFill>
                  <a:srgbClr val="FFFFFF"/>
                </a:solidFill>
                <a:latin typeface="Calibri" panose="020F0502020204030204" pitchFamily="34" charset="0"/>
              </a:rPr>
              <a:t>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>
            <a:extLst>
              <a:ext uri="{FF2B5EF4-FFF2-40B4-BE49-F238E27FC236}">
                <a16:creationId xmlns:a16="http://schemas.microsoft.com/office/drawing/2014/main" id="{9BE7308A-253A-4E92-9680-A72A5CBA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35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s-ES" b="1">
                <a:solidFill>
                  <a:srgbClr val="70AD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INSTALACIÓN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584DEE3-9600-4CCE-869B-CFA782848C8C}"/>
              </a:ext>
            </a:extLst>
          </p:cNvPr>
          <p:cNvSpPr/>
          <p:nvPr/>
        </p:nvSpPr>
        <p:spPr>
          <a:xfrm flipV="1">
            <a:off x="0" y="2895600"/>
            <a:ext cx="696913" cy="3962400"/>
          </a:xfrm>
          <a:prstGeom prst="rect">
            <a:avLst/>
          </a:prstGeom>
          <a:gradFill>
            <a:gsLst>
              <a:gs pos="11000">
                <a:schemeClr val="accent1">
                  <a:lumMod val="5000"/>
                  <a:lumOff val="95000"/>
                </a:schemeClr>
              </a:gs>
              <a:gs pos="42000">
                <a:schemeClr val="accent1">
                  <a:lumMod val="45000"/>
                  <a:lumOff val="55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8000">
                <a:srgbClr val="EFF5FB"/>
              </a:gs>
              <a:gs pos="29000">
                <a:srgbClr val="E0ECF7"/>
              </a:gs>
              <a:gs pos="78000">
                <a:srgbClr val="5B7A5C"/>
              </a:gs>
              <a:gs pos="73000">
                <a:srgbClr val="759385"/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8196" name="Marcador de contenido 4">
            <a:extLst>
              <a:ext uri="{FF2B5EF4-FFF2-40B4-BE49-F238E27FC236}">
                <a16:creationId xmlns:a16="http://schemas.microsoft.com/office/drawing/2014/main" id="{8D3722A7-5366-44E4-97B9-66EADAE49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38"/>
          <a:stretch>
            <a:fillRect/>
          </a:stretch>
        </p:blipFill>
        <p:spPr>
          <a:xfrm>
            <a:off x="-46038" y="-169863"/>
            <a:ext cx="887413" cy="3370263"/>
          </a:xfrm>
        </p:spPr>
      </p:pic>
      <p:sp>
        <p:nvSpPr>
          <p:cNvPr id="8197" name="CuadroTexto 2">
            <a:extLst>
              <a:ext uri="{FF2B5EF4-FFF2-40B4-BE49-F238E27FC236}">
                <a16:creationId xmlns:a16="http://schemas.microsoft.com/office/drawing/2014/main" id="{240F4AF8-249B-4F56-8E3C-E6F765B31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7763" y="1023938"/>
            <a:ext cx="106235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Calibri Light" panose="020F0302020204030204" pitchFamily="34" charset="0"/>
              <a:buAutoNum type="arabicPeriod" startAt="9"/>
            </a:pPr>
            <a:r>
              <a:rPr lang="es-ES_tradnl" altLang="es-ES" sz="2200"/>
              <a:t>Ir pasando las ventanas y aceptar los términos de la licencia. </a:t>
            </a:r>
            <a:r>
              <a:rPr lang="es-ES_tradnl" altLang="es-ES" sz="2200">
                <a:solidFill>
                  <a:srgbClr val="FF0000"/>
                </a:solidFill>
              </a:rPr>
              <a:t>Instalar la versión de 32 o 64 bits según convenga </a:t>
            </a:r>
          </a:p>
        </p:txBody>
      </p:sp>
      <p:pic>
        <p:nvPicPr>
          <p:cNvPr id="8198" name="Picture 4" descr="C:\Users\Barbara\AppData\Local\Temp\SNAGHTMLb99cfd4d.PNG">
            <a:extLst>
              <a:ext uri="{FF2B5EF4-FFF2-40B4-BE49-F238E27FC236}">
                <a16:creationId xmlns:a16="http://schemas.microsoft.com/office/drawing/2014/main" id="{FED6D019-919C-4858-8985-AD9C1D80C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1803400"/>
            <a:ext cx="3868737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6" descr="C:\Users\Barbara\AppData\Local\Temp\SNAGHTMLb99d3cb8.PNG">
            <a:extLst>
              <a:ext uri="{FF2B5EF4-FFF2-40B4-BE49-F238E27FC236}">
                <a16:creationId xmlns:a16="http://schemas.microsoft.com/office/drawing/2014/main" id="{1C27E26E-27DB-4E84-9B4D-399D60F1A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00" y="1963738"/>
            <a:ext cx="4111625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 descr="C:\Users\Barbara\AppData\Local\Temp\SNAGHTMLb99dacc7.PNG">
            <a:extLst>
              <a:ext uri="{FF2B5EF4-FFF2-40B4-BE49-F238E27FC236}">
                <a16:creationId xmlns:a16="http://schemas.microsoft.com/office/drawing/2014/main" id="{2FAD44E4-6C38-4B52-AC3A-9A51F1913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975" y="1789113"/>
            <a:ext cx="421322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9">
            <a:extLst>
              <a:ext uri="{FF2B5EF4-FFF2-40B4-BE49-F238E27FC236}">
                <a16:creationId xmlns:a16="http://schemas.microsoft.com/office/drawing/2014/main" id="{FD5D583A-6647-47D5-B4AD-C45BE157D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95" t="49751" r="19435" b="34177"/>
          <a:stretch>
            <a:fillRect/>
          </a:stretch>
        </p:blipFill>
        <p:spPr bwMode="auto">
          <a:xfrm>
            <a:off x="1233488" y="5173663"/>
            <a:ext cx="6604000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16 Elipse">
            <a:extLst>
              <a:ext uri="{FF2B5EF4-FFF2-40B4-BE49-F238E27FC236}">
                <a16:creationId xmlns:a16="http://schemas.microsoft.com/office/drawing/2014/main" id="{C201B921-443D-48DE-8723-B3529DBA3217}"/>
              </a:ext>
            </a:extLst>
          </p:cNvPr>
          <p:cNvSpPr/>
          <p:nvPr/>
        </p:nvSpPr>
        <p:spPr>
          <a:xfrm>
            <a:off x="1174750" y="6107113"/>
            <a:ext cx="1365250" cy="3079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8" name="17 Pentágono">
            <a:extLst>
              <a:ext uri="{FF2B5EF4-FFF2-40B4-BE49-F238E27FC236}">
                <a16:creationId xmlns:a16="http://schemas.microsoft.com/office/drawing/2014/main" id="{BA788D82-CAE8-4F3B-B013-682CAD5154BD}"/>
              </a:ext>
            </a:extLst>
          </p:cNvPr>
          <p:cNvSpPr/>
          <p:nvPr/>
        </p:nvSpPr>
        <p:spPr>
          <a:xfrm>
            <a:off x="812800" y="6062663"/>
            <a:ext cx="368300" cy="355600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s-ES" altLang="es-ES">
                <a:solidFill>
                  <a:srgbClr val="FFFFFF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20" name="19 Almacenamiento de acceso secuencial">
            <a:extLst>
              <a:ext uri="{FF2B5EF4-FFF2-40B4-BE49-F238E27FC236}">
                <a16:creationId xmlns:a16="http://schemas.microsoft.com/office/drawing/2014/main" id="{54E9F710-4F88-4D5C-9442-C573629B057B}"/>
              </a:ext>
            </a:extLst>
          </p:cNvPr>
          <p:cNvSpPr/>
          <p:nvPr/>
        </p:nvSpPr>
        <p:spPr>
          <a:xfrm flipH="1">
            <a:off x="8191500" y="5326063"/>
            <a:ext cx="3779838" cy="1187450"/>
          </a:xfrm>
          <a:prstGeom prst="flowChartMagneticTap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i="1" dirty="0">
                <a:solidFill>
                  <a:srgbClr val="000099"/>
                </a:solidFill>
              </a:rPr>
              <a:t>Continuar hasta Finalizar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8C478-1574-4E80-BB50-4ACA486B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350"/>
            <a:ext cx="10515600" cy="132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B5CF1B7-EBC0-47DB-B35F-89A5D9AA3F68}"/>
              </a:ext>
            </a:extLst>
          </p:cNvPr>
          <p:cNvSpPr/>
          <p:nvPr/>
        </p:nvSpPr>
        <p:spPr>
          <a:xfrm flipV="1">
            <a:off x="0" y="2895600"/>
            <a:ext cx="696913" cy="3962400"/>
          </a:xfrm>
          <a:prstGeom prst="rect">
            <a:avLst/>
          </a:prstGeom>
          <a:gradFill>
            <a:gsLst>
              <a:gs pos="11000">
                <a:schemeClr val="accent1">
                  <a:lumMod val="5000"/>
                  <a:lumOff val="95000"/>
                </a:schemeClr>
              </a:gs>
              <a:gs pos="42000">
                <a:schemeClr val="accent1">
                  <a:lumMod val="45000"/>
                  <a:lumOff val="55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8000">
                <a:srgbClr val="EFF5FB"/>
              </a:gs>
              <a:gs pos="29000">
                <a:srgbClr val="E0ECF7"/>
              </a:gs>
              <a:gs pos="78000">
                <a:srgbClr val="5B7A5C"/>
              </a:gs>
              <a:gs pos="73000">
                <a:srgbClr val="759385"/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9220" name="Marcador de contenido 4">
            <a:extLst>
              <a:ext uri="{FF2B5EF4-FFF2-40B4-BE49-F238E27FC236}">
                <a16:creationId xmlns:a16="http://schemas.microsoft.com/office/drawing/2014/main" id="{A499D6C8-E69B-4705-9B4F-414D0010E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38"/>
          <a:stretch>
            <a:fillRect/>
          </a:stretch>
        </p:blipFill>
        <p:spPr>
          <a:xfrm>
            <a:off x="-46038" y="-169863"/>
            <a:ext cx="887413" cy="3370263"/>
          </a:xfrm>
        </p:spPr>
      </p:pic>
      <p:sp>
        <p:nvSpPr>
          <p:cNvPr id="9221" name="CuadroTexto 2">
            <a:extLst>
              <a:ext uri="{FF2B5EF4-FFF2-40B4-BE49-F238E27FC236}">
                <a16:creationId xmlns:a16="http://schemas.microsoft.com/office/drawing/2014/main" id="{E62BF566-2DCA-4AEA-998E-0AF21C6FC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8" y="1109663"/>
            <a:ext cx="10493375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s-ES_tradnl" altLang="es-ES" sz="2200"/>
              <a:t>El programa R ya se encuentra instalado, y desde el </a:t>
            </a:r>
            <a:r>
              <a:rPr lang="es-ES_tradnl" altLang="es-ES" sz="2200" b="1"/>
              <a:t>icono</a:t>
            </a:r>
            <a:r>
              <a:rPr lang="es-ES_tradnl" altLang="es-ES" sz="2200"/>
              <a:t> creado se abre el entorno: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endParaRPr lang="es-ES_tradnl" altLang="es-ES"/>
          </a:p>
        </p:txBody>
      </p:sp>
      <p:pic>
        <p:nvPicPr>
          <p:cNvPr id="9222" name="Picture 2">
            <a:extLst>
              <a:ext uri="{FF2B5EF4-FFF2-40B4-BE49-F238E27FC236}">
                <a16:creationId xmlns:a16="http://schemas.microsoft.com/office/drawing/2014/main" id="{F678B980-2C0A-40C8-A20C-BD55E7141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350" y="0"/>
            <a:ext cx="9763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4">
            <a:extLst>
              <a:ext uri="{FF2B5EF4-FFF2-40B4-BE49-F238E27FC236}">
                <a16:creationId xmlns:a16="http://schemas.microsoft.com/office/drawing/2014/main" id="{0DFF4688-FB18-4077-A140-9BC41E35E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8" y="1536700"/>
            <a:ext cx="11018837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18 Flecha derecha">
            <a:extLst>
              <a:ext uri="{FF2B5EF4-FFF2-40B4-BE49-F238E27FC236}">
                <a16:creationId xmlns:a16="http://schemas.microsoft.com/office/drawing/2014/main" id="{8D7F5C55-72B4-4590-A80C-689C1DC2A8D7}"/>
              </a:ext>
            </a:extLst>
          </p:cNvPr>
          <p:cNvSpPr/>
          <p:nvPr/>
        </p:nvSpPr>
        <p:spPr>
          <a:xfrm flipH="1">
            <a:off x="1450975" y="6429375"/>
            <a:ext cx="7040563" cy="428625"/>
          </a:xfrm>
          <a:prstGeom prst="rightArrow">
            <a:avLst>
              <a:gd name="adj1" fmla="val 100000"/>
              <a:gd name="adj2" fmla="val 52598"/>
            </a:avLst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>
                <a:solidFill>
                  <a:srgbClr val="FF0000"/>
                </a:solidFill>
              </a:rPr>
              <a:t>En la consola se escriben los comandos/órdenes para que lo ejecute</a:t>
            </a:r>
          </a:p>
        </p:txBody>
      </p:sp>
      <p:sp>
        <p:nvSpPr>
          <p:cNvPr id="22" name="21 Llamada rectangular redondeada">
            <a:extLst>
              <a:ext uri="{FF2B5EF4-FFF2-40B4-BE49-F238E27FC236}">
                <a16:creationId xmlns:a16="http://schemas.microsoft.com/office/drawing/2014/main" id="{27547A67-E119-481F-9AB1-E83BCF08F5AA}"/>
              </a:ext>
            </a:extLst>
          </p:cNvPr>
          <p:cNvSpPr/>
          <p:nvPr/>
        </p:nvSpPr>
        <p:spPr>
          <a:xfrm>
            <a:off x="5181600" y="1800225"/>
            <a:ext cx="6618288" cy="2698750"/>
          </a:xfrm>
          <a:prstGeom prst="wedgeRoundRectCallout">
            <a:avLst>
              <a:gd name="adj1" fmla="val -86622"/>
              <a:gd name="adj2" fmla="val -186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_tradnl" sz="2000">
                <a:solidFill>
                  <a:srgbClr val="000000"/>
                </a:solidFill>
                <a:cs typeface="Arial" charset="0"/>
              </a:rPr>
              <a:t>En la actualidad R dispone de un total de 1404 librerías con herramientas de distinta índole para matemáticas, estadística, optimización, gráficos y utilidades input/output. El  trabajo  en  R  se  realiza  a  través  de </a:t>
            </a:r>
            <a:r>
              <a:rPr lang="es-ES_tradnl" sz="2000" b="1">
                <a:solidFill>
                  <a:srgbClr val="000000"/>
                </a:solidFill>
                <a:cs typeface="Arial" charset="0"/>
              </a:rPr>
              <a:t> la  consola</a:t>
            </a:r>
            <a:r>
              <a:rPr lang="es-ES_tradnl" sz="2000">
                <a:solidFill>
                  <a:srgbClr val="000000"/>
                </a:solidFill>
                <a:cs typeface="Arial" charset="0"/>
              </a:rPr>
              <a:t>  en  la  que  se  va  incluyendo  y  ejecutando  sintaxis.  También  dispone  de  un  editor  para  escribir,  guardar,  abrir  y ejecutar la sintaxis utilizada. </a:t>
            </a:r>
            <a:endParaRPr lang="es-ES" sz="200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3C038-D10B-4B3B-9FFF-C6F97E88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350"/>
            <a:ext cx="10515600" cy="132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3EBFEB8-4DAF-4A10-94E6-0D0C1E894864}"/>
              </a:ext>
            </a:extLst>
          </p:cNvPr>
          <p:cNvSpPr/>
          <p:nvPr/>
        </p:nvSpPr>
        <p:spPr>
          <a:xfrm flipV="1">
            <a:off x="0" y="2895600"/>
            <a:ext cx="696913" cy="3962400"/>
          </a:xfrm>
          <a:prstGeom prst="rect">
            <a:avLst/>
          </a:prstGeom>
          <a:gradFill>
            <a:gsLst>
              <a:gs pos="11000">
                <a:schemeClr val="accent1">
                  <a:lumMod val="5000"/>
                  <a:lumOff val="95000"/>
                </a:schemeClr>
              </a:gs>
              <a:gs pos="42000">
                <a:schemeClr val="accent1">
                  <a:lumMod val="45000"/>
                  <a:lumOff val="55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8000">
                <a:srgbClr val="EFF5FB"/>
              </a:gs>
              <a:gs pos="29000">
                <a:srgbClr val="E0ECF7"/>
              </a:gs>
              <a:gs pos="78000">
                <a:srgbClr val="5B7A5C"/>
              </a:gs>
              <a:gs pos="73000">
                <a:srgbClr val="759385"/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1268" name="Marcador de contenido 4">
            <a:extLst>
              <a:ext uri="{FF2B5EF4-FFF2-40B4-BE49-F238E27FC236}">
                <a16:creationId xmlns:a16="http://schemas.microsoft.com/office/drawing/2014/main" id="{6E990E9C-4F11-439D-9DE3-1394DAE47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38"/>
          <a:stretch>
            <a:fillRect/>
          </a:stretch>
        </p:blipFill>
        <p:spPr>
          <a:xfrm>
            <a:off x="-46038" y="-169863"/>
            <a:ext cx="887413" cy="3370263"/>
          </a:xfrm>
        </p:spPr>
      </p:pic>
      <p:sp>
        <p:nvSpPr>
          <p:cNvPr id="11269" name="CuadroTexto 2">
            <a:extLst>
              <a:ext uri="{FF2B5EF4-FFF2-40B4-BE49-F238E27FC236}">
                <a16:creationId xmlns:a16="http://schemas.microsoft.com/office/drawing/2014/main" id="{0D4473F4-FDE9-450F-9CCF-70AFBD451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8" y="1109663"/>
            <a:ext cx="1049337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Calibri Light" panose="020F0302020204030204" pitchFamily="34" charset="0"/>
              <a:buAutoNum type="arabicPeriod"/>
            </a:pPr>
            <a:r>
              <a:rPr lang="es-ES_tradnl" altLang="es-ES" sz="2200" b="1"/>
              <a:t>Primer paso: dar un </a:t>
            </a:r>
            <a:r>
              <a:rPr lang="es-ES_tradnl" altLang="es-ES" sz="2200" b="1">
                <a:solidFill>
                  <a:srgbClr val="000099"/>
                </a:solidFill>
              </a:rPr>
              <a:t>directorio al programa</a:t>
            </a:r>
            <a:r>
              <a:rPr lang="es-ES_tradnl" altLang="es-ES" sz="2200" b="1"/>
              <a:t>, para trabajar en él.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s-ES_tradnl" altLang="es-ES" sz="2200">
                <a:solidFill>
                  <a:srgbClr val="000099"/>
                </a:solidFill>
              </a:rPr>
              <a:t>Ruta: File/Change dir.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endParaRPr lang="es-ES_tradnl" altLang="es-ES"/>
          </a:p>
        </p:txBody>
      </p:sp>
      <p:pic>
        <p:nvPicPr>
          <p:cNvPr id="11270" name="Picture 2">
            <a:extLst>
              <a:ext uri="{FF2B5EF4-FFF2-40B4-BE49-F238E27FC236}">
                <a16:creationId xmlns:a16="http://schemas.microsoft.com/office/drawing/2014/main" id="{028459D9-7FC2-4711-806C-EF0105442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350" y="0"/>
            <a:ext cx="9763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2">
            <a:extLst>
              <a:ext uri="{FF2B5EF4-FFF2-40B4-BE49-F238E27FC236}">
                <a16:creationId xmlns:a16="http://schemas.microsoft.com/office/drawing/2014/main" id="{7F76B46E-6011-4C36-8DE4-9EDCDD390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88" b="54562"/>
          <a:stretch>
            <a:fillRect/>
          </a:stretch>
        </p:blipFill>
        <p:spPr bwMode="auto">
          <a:xfrm>
            <a:off x="957263" y="1989138"/>
            <a:ext cx="4846637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18 Llamada rectangular redondeada">
            <a:extLst>
              <a:ext uri="{FF2B5EF4-FFF2-40B4-BE49-F238E27FC236}">
                <a16:creationId xmlns:a16="http://schemas.microsoft.com/office/drawing/2014/main" id="{93F60066-D6D6-48FB-A4CA-F303303F2DFA}"/>
              </a:ext>
            </a:extLst>
          </p:cNvPr>
          <p:cNvSpPr/>
          <p:nvPr/>
        </p:nvSpPr>
        <p:spPr>
          <a:xfrm flipH="1">
            <a:off x="6516688" y="1566863"/>
            <a:ext cx="5675312" cy="1698625"/>
          </a:xfrm>
          <a:prstGeom prst="wedgeRoundRectCallout">
            <a:avLst>
              <a:gd name="adj1" fmla="val 55382"/>
              <a:gd name="adj2" fmla="val -49466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b="1" i="1" dirty="0">
                <a:solidFill>
                  <a:schemeClr val="tx1"/>
                </a:solidFill>
              </a:rPr>
              <a:t>Debe hacerse en primer lugar, antes de cualquier otra cosa.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b="1" i="1" dirty="0">
                <a:solidFill>
                  <a:schemeClr val="tx1"/>
                </a:solidFill>
              </a:rPr>
              <a:t>Se recomienda crear una carpeta específica para éste fin, y que no esté muy lejos de C\:</a:t>
            </a:r>
          </a:p>
        </p:txBody>
      </p:sp>
      <p:cxnSp>
        <p:nvCxnSpPr>
          <p:cNvPr id="13" name="12 Conector angular">
            <a:extLst>
              <a:ext uri="{FF2B5EF4-FFF2-40B4-BE49-F238E27FC236}">
                <a16:creationId xmlns:a16="http://schemas.microsoft.com/office/drawing/2014/main" id="{4F0B354C-3864-49FD-A11F-62B43B75C1B9}"/>
              </a:ext>
            </a:extLst>
          </p:cNvPr>
          <p:cNvCxnSpPr/>
          <p:nvPr/>
        </p:nvCxnSpPr>
        <p:spPr>
          <a:xfrm>
            <a:off x="3643313" y="4905375"/>
            <a:ext cx="3121025" cy="127793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4" name="Picture 5" descr="C:\Users\Barbara\AppData\Local\Temp\SNAGHTMLb9b4c39b.PNG">
            <a:extLst>
              <a:ext uri="{FF2B5EF4-FFF2-40B4-BE49-F238E27FC236}">
                <a16:creationId xmlns:a16="http://schemas.microsoft.com/office/drawing/2014/main" id="{FB28C325-895A-4E9F-8709-1FA8B3CF7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3398838"/>
            <a:ext cx="3459162" cy="345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FB85E-7D45-4E30-B4ED-2F88CF30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350"/>
            <a:ext cx="10515600" cy="132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4C1F838-2834-49DC-AB51-C0CD1C4C09E3}"/>
              </a:ext>
            </a:extLst>
          </p:cNvPr>
          <p:cNvSpPr/>
          <p:nvPr/>
        </p:nvSpPr>
        <p:spPr>
          <a:xfrm flipV="1">
            <a:off x="0" y="2895600"/>
            <a:ext cx="696913" cy="3962400"/>
          </a:xfrm>
          <a:prstGeom prst="rect">
            <a:avLst/>
          </a:prstGeom>
          <a:gradFill>
            <a:gsLst>
              <a:gs pos="11000">
                <a:schemeClr val="accent1">
                  <a:lumMod val="5000"/>
                  <a:lumOff val="95000"/>
                </a:schemeClr>
              </a:gs>
              <a:gs pos="42000">
                <a:schemeClr val="accent1">
                  <a:lumMod val="45000"/>
                  <a:lumOff val="55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8000">
                <a:srgbClr val="EFF5FB"/>
              </a:gs>
              <a:gs pos="29000">
                <a:srgbClr val="E0ECF7"/>
              </a:gs>
              <a:gs pos="78000">
                <a:srgbClr val="5B7A5C"/>
              </a:gs>
              <a:gs pos="73000">
                <a:srgbClr val="759385"/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2292" name="Marcador de contenido 4">
            <a:extLst>
              <a:ext uri="{FF2B5EF4-FFF2-40B4-BE49-F238E27FC236}">
                <a16:creationId xmlns:a16="http://schemas.microsoft.com/office/drawing/2014/main" id="{88B955D1-A919-4527-A15F-473C7905D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38"/>
          <a:stretch>
            <a:fillRect/>
          </a:stretch>
        </p:blipFill>
        <p:spPr>
          <a:xfrm>
            <a:off x="-46038" y="-169863"/>
            <a:ext cx="887413" cy="3370263"/>
          </a:xfrm>
        </p:spPr>
      </p:pic>
      <p:sp>
        <p:nvSpPr>
          <p:cNvPr id="12293" name="CuadroTexto 2">
            <a:extLst>
              <a:ext uri="{FF2B5EF4-FFF2-40B4-BE49-F238E27FC236}">
                <a16:creationId xmlns:a16="http://schemas.microsoft.com/office/drawing/2014/main" id="{3961D15B-68B1-4402-9BA2-C5A79A007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8" y="1109663"/>
            <a:ext cx="1049337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Calibri Light" panose="020F0302020204030204" pitchFamily="34" charset="0"/>
              <a:buAutoNum type="arabicPeriod"/>
            </a:pPr>
            <a:r>
              <a:rPr lang="es-ES_tradnl" altLang="es-ES" sz="2200" b="1"/>
              <a:t>Primer paso: dar un </a:t>
            </a:r>
            <a:r>
              <a:rPr lang="es-ES_tradnl" altLang="es-ES" sz="2200" b="1">
                <a:solidFill>
                  <a:srgbClr val="000099"/>
                </a:solidFill>
              </a:rPr>
              <a:t>directorio al programa</a:t>
            </a:r>
            <a:r>
              <a:rPr lang="es-ES_tradnl" altLang="es-ES" sz="2200" b="1"/>
              <a:t>, para trabajar en él.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s-ES_tradnl" altLang="es-ES" sz="2200">
                <a:solidFill>
                  <a:srgbClr val="000099"/>
                </a:solidFill>
              </a:rPr>
              <a:t>Ruta: File/Change dir.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endParaRPr lang="es-ES_tradnl" altLang="es-ES"/>
          </a:p>
        </p:txBody>
      </p:sp>
      <p:pic>
        <p:nvPicPr>
          <p:cNvPr id="12294" name="Picture 2">
            <a:extLst>
              <a:ext uri="{FF2B5EF4-FFF2-40B4-BE49-F238E27FC236}">
                <a16:creationId xmlns:a16="http://schemas.microsoft.com/office/drawing/2014/main" id="{31BDEA63-EE57-4714-8DC7-6F610A12D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350" y="0"/>
            <a:ext cx="9763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2">
            <a:extLst>
              <a:ext uri="{FF2B5EF4-FFF2-40B4-BE49-F238E27FC236}">
                <a16:creationId xmlns:a16="http://schemas.microsoft.com/office/drawing/2014/main" id="{A93C36DB-F262-436B-83A0-33025BF25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88" b="54562"/>
          <a:stretch>
            <a:fillRect/>
          </a:stretch>
        </p:blipFill>
        <p:spPr bwMode="auto">
          <a:xfrm>
            <a:off x="957263" y="1989138"/>
            <a:ext cx="4846637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18 Llamada rectangular redondeada">
            <a:extLst>
              <a:ext uri="{FF2B5EF4-FFF2-40B4-BE49-F238E27FC236}">
                <a16:creationId xmlns:a16="http://schemas.microsoft.com/office/drawing/2014/main" id="{EC125E67-8287-4A73-9D4E-0CF1CECA8FF0}"/>
              </a:ext>
            </a:extLst>
          </p:cNvPr>
          <p:cNvSpPr/>
          <p:nvPr/>
        </p:nvSpPr>
        <p:spPr>
          <a:xfrm flipH="1">
            <a:off x="6516688" y="1566863"/>
            <a:ext cx="5675312" cy="1698625"/>
          </a:xfrm>
          <a:prstGeom prst="wedgeRoundRectCallout">
            <a:avLst>
              <a:gd name="adj1" fmla="val 55382"/>
              <a:gd name="adj2" fmla="val -49466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b="1" i="1" dirty="0">
                <a:solidFill>
                  <a:schemeClr val="tx1"/>
                </a:solidFill>
              </a:rPr>
              <a:t>Debe hacerse en primer lugar, antes de cualquier otra cosa.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b="1" i="1" dirty="0">
                <a:solidFill>
                  <a:schemeClr val="tx1"/>
                </a:solidFill>
              </a:rPr>
              <a:t>Se recomienda crear una carpeta específica para éste fin, y que no esté muy lejos de C\:</a:t>
            </a:r>
          </a:p>
        </p:txBody>
      </p:sp>
      <p:cxnSp>
        <p:nvCxnSpPr>
          <p:cNvPr id="13" name="12 Conector angular">
            <a:extLst>
              <a:ext uri="{FF2B5EF4-FFF2-40B4-BE49-F238E27FC236}">
                <a16:creationId xmlns:a16="http://schemas.microsoft.com/office/drawing/2014/main" id="{53E823A0-B57A-452D-8B30-3BA8C5EBAFF6}"/>
              </a:ext>
            </a:extLst>
          </p:cNvPr>
          <p:cNvCxnSpPr/>
          <p:nvPr/>
        </p:nvCxnSpPr>
        <p:spPr>
          <a:xfrm>
            <a:off x="3643313" y="4905375"/>
            <a:ext cx="3121025" cy="127793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8" name="Picture 5" descr="C:\Users\Barbara\AppData\Local\Temp\SNAGHTMLb9b4c39b.PNG">
            <a:extLst>
              <a:ext uri="{FF2B5EF4-FFF2-40B4-BE49-F238E27FC236}">
                <a16:creationId xmlns:a16="http://schemas.microsoft.com/office/drawing/2014/main" id="{17FED93C-5680-479B-B208-AE27AEE88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3398838"/>
            <a:ext cx="3459162" cy="345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1082</Words>
  <Application>Microsoft Office PowerPoint</Application>
  <PresentationFormat>Panorámica</PresentationFormat>
  <Paragraphs>157</Paragraphs>
  <Slides>27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Tema de Office</vt:lpstr>
      <vt:lpstr> P.1. Introducción: R y R-Commander</vt:lpstr>
      <vt:lpstr>INSTALACIÓN</vt:lpstr>
      <vt:lpstr>INSTALACIÓN</vt:lpstr>
      <vt:lpstr>INSTALACIÓN</vt:lpstr>
      <vt:lpstr>INSTALACIÓN</vt:lpstr>
      <vt:lpstr>INSTALACIÓN</vt:lpstr>
      <vt:lpstr>INTRODUCCIÓN A R</vt:lpstr>
      <vt:lpstr>INTRODUCCIÓN A R</vt:lpstr>
      <vt:lpstr>INTRODUCCIÓN A R</vt:lpstr>
      <vt:lpstr>INTRODUCCIÓN A R</vt:lpstr>
      <vt:lpstr>INTRODUCCIÓN A R</vt:lpstr>
      <vt:lpstr>INTRODUCCIÓN A R</vt:lpstr>
      <vt:lpstr>INTRODUCCIÓN A R-Commander</vt:lpstr>
      <vt:lpstr>INTRODUCCIÓN A R-Commander</vt:lpstr>
      <vt:lpstr>INTRODUCCIÓN A R-Commander</vt:lpstr>
      <vt:lpstr>INTRODUCCIÓN A R-Commander</vt:lpstr>
      <vt:lpstr>INTRODUCCIÓN A R-Commander</vt:lpstr>
      <vt:lpstr>INTRODUCCIÓN A R-Commander</vt:lpstr>
      <vt:lpstr>INTRODUCCIÓN A R-Commander</vt:lpstr>
      <vt:lpstr>INTRODUCCIÓN A R-Commander</vt:lpstr>
      <vt:lpstr>INTRODUCCIÓN A R-Commander</vt:lpstr>
      <vt:lpstr>INTRODUCCIÓN A R-Commander</vt:lpstr>
      <vt:lpstr>INTRODUCCIÓN A R-Commander</vt:lpstr>
      <vt:lpstr>INTRODUCCIÓN A R-Commander</vt:lpstr>
      <vt:lpstr>INTRODUCCIÓN A R-Commander</vt:lpstr>
      <vt:lpstr>INTRODUCCIÓN A R-Commander</vt:lpstr>
      <vt:lpstr>INTRODUCCIÓN A R-Commander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para el Tratamiento de Datos en la Ingeniería Textil</dc:title>
  <dc:creator>Bàrbara</dc:creator>
  <cp:lastModifiedBy>Bàrbara</cp:lastModifiedBy>
  <cp:revision>55</cp:revision>
  <dcterms:created xsi:type="dcterms:W3CDTF">2017-02-13T16:44:25Z</dcterms:created>
  <dcterms:modified xsi:type="dcterms:W3CDTF">2018-12-04T11:46:52Z</dcterms:modified>
</cp:coreProperties>
</file>