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41" r:id="rId2"/>
    <p:sldId id="342" r:id="rId3"/>
    <p:sldId id="343" r:id="rId4"/>
    <p:sldId id="344" r:id="rId5"/>
    <p:sldId id="345" r:id="rId6"/>
    <p:sldId id="346" r:id="rId7"/>
    <p:sldId id="348" r:id="rId8"/>
    <p:sldId id="351" r:id="rId9"/>
    <p:sldId id="349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9C3"/>
    <a:srgbClr val="66FF33"/>
    <a:srgbClr val="FF9900"/>
    <a:srgbClr val="0066FF"/>
    <a:srgbClr val="00FFFF"/>
    <a:srgbClr val="FC0404"/>
    <a:srgbClr val="6021DF"/>
    <a:srgbClr val="D927B7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489" autoAdjust="0"/>
  </p:normalViewPr>
  <p:slideViewPr>
    <p:cSldViewPr>
      <p:cViewPr varScale="1">
        <p:scale>
          <a:sx n="49" d="100"/>
          <a:sy n="49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C368-C88A-48A6-BF38-FFCA8655E666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58E9-5B2E-4CB2-80C2-DC4BA304E3A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928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2D6842E-CCCF-42F8-839C-54EE11DD1C48}" type="datetimeFigureOut">
              <a:rPr lang="es-ES" smtClean="0"/>
              <a:pPr/>
              <a:t>18/01/2021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E5BBAA-D4C6-429F-BEE4-FBA85CF314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npositioning.com/es/mass-data-and-volume-collection/mobile-mapping/ip-s3" TargetMode="External"/><Relationship Id="rId2" Type="http://schemas.openxmlformats.org/officeDocument/2006/relationships/hyperlink" Target="https://topconpositioning.es/mobile-mapping-3d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rupoacre.es/catalogo-categoria/laser-escaner-y-mobile-mapping/?gclid=EAIaIQobChMI-rqErcal7gIVGhwGAB3KfAAxEAMYASAAEgKKbfD_Bw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upoacre.es/catalogo-productos/laser-escaner-leica-blk2g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ttrends.es/infraestructura/2019/08/la-robotica-avanza-gracias-a-la-tecnologia-de-mapeo-sla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undo.cloud/noticias/un-robot-te-atendera-en-el-hotel" TargetMode="External"/><Relationship Id="rId3" Type="http://schemas.openxmlformats.org/officeDocument/2006/relationships/hyperlink" Target="https://mundo.cloud/noticias/saas/dragan-pajevic-el-ingeniero-que-diseno-el-robot-amazon-de-proxima-generacion" TargetMode="External"/><Relationship Id="rId7" Type="http://schemas.openxmlformats.org/officeDocument/2006/relationships/hyperlink" Target="https://www.abiresearch.com/press/slam-software-paving-path-new-generation-industrial-robots-amrs/" TargetMode="External"/><Relationship Id="rId2" Type="http://schemas.openxmlformats.org/officeDocument/2006/relationships/hyperlink" Target="https://es.wikipedia.org/wiki/Localizaci%C3%B3n_y_modelado_simult%C3%A1neo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Robot_aut%C3%B3nomo" TargetMode="External"/><Relationship Id="rId5" Type="http://schemas.openxmlformats.org/officeDocument/2006/relationships/hyperlink" Target="https://es.wikipedia.org/wiki/Veh%C3%ADculo_de_guiado_autom%C3%A1tico" TargetMode="External"/><Relationship Id="rId4" Type="http://schemas.openxmlformats.org/officeDocument/2006/relationships/hyperlink" Target="https://www.abiresearch.com/" TargetMode="External"/><Relationship Id="rId9" Type="http://schemas.openxmlformats.org/officeDocument/2006/relationships/hyperlink" Target="https://mundo.cloud/noticias/la-tecnologia-slam-localizacion-y-mapeo-en-millones-de-robots-para-20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op.es/geoslam/geoslam.php" TargetMode="External"/><Relationship Id="rId2" Type="http://schemas.openxmlformats.org/officeDocument/2006/relationships/hyperlink" Target="https://geoslam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terra-iberica.es/productos/mobile-mappin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l-top.com/categoria/productos-trimble/sistemas-mobile-mapping-gis/mobile-mapp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418" y="1484784"/>
            <a:ext cx="77724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SISTEMAS MOBILE MAPPING</a:t>
            </a:r>
          </a:p>
        </p:txBody>
      </p:sp>
    </p:spTree>
    <p:extLst>
      <p:ext uri="{BB962C8B-B14F-4D97-AF65-F5344CB8AC3E}">
        <p14:creationId xmlns:p14="http://schemas.microsoft.com/office/powerpoint/2010/main" xmlns="" val="16017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SOBRE VEHÍCULOS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67914A1-4616-42D5-A5E7-FA6160CCBF34}"/>
              </a:ext>
            </a:extLst>
          </p:cNvPr>
          <p:cNvSpPr txBox="1"/>
          <p:nvPr/>
        </p:nvSpPr>
        <p:spPr>
          <a:xfrm>
            <a:off x="611560" y="4999966"/>
            <a:ext cx="7679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https://topconpositioning.es/mobile-mapping-3d/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https://www.topconpositioning.com/es/mass-data-and-volume-collection/mobile-mapping/ip-s3#panel-product-specifications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158D1D1-24C5-4F2B-A78A-2F1B55E8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9" y="1340768"/>
            <a:ext cx="8183562" cy="36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6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SOBRE VEHÍCULOS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9250E1F-FBFC-4315-A077-7D01556E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52" y="2636912"/>
            <a:ext cx="1790700" cy="2552700"/>
          </a:xfrm>
          <a:prstGeom prst="rect">
            <a:avLst/>
          </a:prstGeom>
        </p:spPr>
      </p:pic>
      <p:pic>
        <p:nvPicPr>
          <p:cNvPr id="3074" name="Picture 2" descr="FARO Focus Swift review - indoor mobile mapping system (iMMS)">
            <a:extLst>
              <a:ext uri="{FF2B5EF4-FFF2-40B4-BE49-F238E27FC236}">
                <a16:creationId xmlns:a16="http://schemas.microsoft.com/office/drawing/2014/main" xmlns="" id="{05C8D422-104D-4744-A1FC-44341B8C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8441" y="1547082"/>
            <a:ext cx="3410297" cy="295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bile Spatial Solutions - Home">
            <a:extLst>
              <a:ext uri="{FF2B5EF4-FFF2-40B4-BE49-F238E27FC236}">
                <a16:creationId xmlns:a16="http://schemas.microsoft.com/office/drawing/2014/main" xmlns="" id="{3506BB5F-B0A7-4DAD-A221-2C0FB4CB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5073" y="1651107"/>
            <a:ext cx="2232248" cy="27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bre Advanced 3D Systems">
            <a:extLst>
              <a:ext uri="{FF2B5EF4-FFF2-40B4-BE49-F238E27FC236}">
                <a16:creationId xmlns:a16="http://schemas.microsoft.com/office/drawing/2014/main" xmlns="" id="{17BDA807-0957-4AA1-BDE1-CE700811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5130"/>
            <a:ext cx="2736304" cy="19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DDAD075-0E48-406F-B560-B82E11B67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77" y="1274602"/>
            <a:ext cx="3867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57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SOBRE VEHÍCULOS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31DCD1A-881D-4D73-81F5-CE7D69BA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5" y="1340768"/>
            <a:ext cx="4171950" cy="24860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8FFAB3F-42D7-44A3-9735-CE9EB83EF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979" y="2556743"/>
            <a:ext cx="4171950" cy="36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013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SOBRE VEHÍCULOS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89D6CF7-4355-45E9-9296-73724459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1175"/>
            <a:ext cx="5229225" cy="3295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0070D0B-7872-461A-A1CE-F2B7B737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90" y="1797199"/>
            <a:ext cx="2495550" cy="3343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2CA99B0-1C3A-4C87-AA82-B4534E013163}"/>
              </a:ext>
            </a:extLst>
          </p:cNvPr>
          <p:cNvSpPr txBox="1"/>
          <p:nvPr/>
        </p:nvSpPr>
        <p:spPr>
          <a:xfrm>
            <a:off x="683568" y="5445224"/>
            <a:ext cx="784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4"/>
              </a:rPr>
              <a:t>https://grupoacre.es/catalogo-categoria/laser-escaner-y-mobile-mapping/?gclid=EAIaIQobChMI-rqErcal7gIVGhwGAB3KfAAxEAMYASAAEgKKbfD_BwE</a:t>
            </a:r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xmlns="" val="145524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80219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COMBINADOS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C9EBEC9-696A-4210-AD1C-81D1CFA4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988840"/>
            <a:ext cx="76295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68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80219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COMBINADOS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1554BC9-F686-4D9F-8BFC-FA84E4A1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847849"/>
            <a:ext cx="6552728" cy="43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978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80219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COMBINADOS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9064652-2636-4CF4-845E-F182929D8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515" y="1168822"/>
            <a:ext cx="6712970" cy="52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44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80219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COMBINADOS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AF09B7C-9F6A-45CD-8A9C-F448F693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570" y="1556792"/>
            <a:ext cx="798885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196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80219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COMBINADOS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39E5B6B-696C-48BF-A522-432F7AFA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816" y="1315622"/>
            <a:ext cx="7884368" cy="50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1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Principios básicos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1412776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à"/>
            </a:pPr>
            <a:r>
              <a:rPr lang="es-ES" sz="2800" dirty="0"/>
              <a:t>Sistema de navegación.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à"/>
            </a:pPr>
            <a:endParaRPr lang="es-E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à"/>
            </a:pPr>
            <a:endParaRPr lang="es-E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à"/>
            </a:pPr>
            <a:endParaRPr lang="es-E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à"/>
            </a:pPr>
            <a:endParaRPr lang="es-E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05955"/>
            <a:ext cx="4597651" cy="39950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99116FC-D7A3-4B60-B90C-19064AC4443A}"/>
              </a:ext>
            </a:extLst>
          </p:cNvPr>
          <p:cNvSpPr txBox="1"/>
          <p:nvPr/>
        </p:nvSpPr>
        <p:spPr>
          <a:xfrm>
            <a:off x="4559325" y="2060848"/>
            <a:ext cx="3901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b="1" dirty="0" err="1"/>
              <a:t>mobile</a:t>
            </a:r>
            <a:r>
              <a:rPr lang="es-ES" b="1" dirty="0"/>
              <a:t> </a:t>
            </a:r>
            <a:r>
              <a:rPr lang="es-ES" b="1" dirty="0" err="1"/>
              <a:t>mapping</a:t>
            </a:r>
            <a:r>
              <a:rPr lang="es-ES" dirty="0"/>
              <a:t> es un sistema de recogida masiva de datos, que implica la utilización de varios métodos de captura de forma simultánea. Generalmente se suele trabajar con un sistema </a:t>
            </a:r>
            <a:r>
              <a:rPr lang="es-ES" b="1" dirty="0"/>
              <a:t>LIDAR</a:t>
            </a:r>
            <a:r>
              <a:rPr lang="es-ES" dirty="0"/>
              <a:t> montado en un vehículo, que se desplaza a velocidad constante para ir escaneando el terreno. El resultado es la generación de una nube de puntos del entorno de alta precisión</a:t>
            </a:r>
          </a:p>
        </p:txBody>
      </p:sp>
    </p:spTree>
    <p:extLst>
      <p:ext uri="{BB962C8B-B14F-4D97-AF65-F5344CB8AC3E}">
        <p14:creationId xmlns:p14="http://schemas.microsoft.com/office/powerpoint/2010/main" xmlns="" val="339110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EJEMPLOS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172CA01-4183-4FB6-B00D-BDB01B4D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758" y="1168822"/>
            <a:ext cx="7812360" cy="47742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DA5E1D4-D9C1-45BE-A16D-AF7ABB8C1202}"/>
              </a:ext>
            </a:extLst>
          </p:cNvPr>
          <p:cNvSpPr txBox="1"/>
          <p:nvPr/>
        </p:nvSpPr>
        <p:spPr>
          <a:xfrm>
            <a:off x="658974" y="6021288"/>
            <a:ext cx="78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https://octocam-maps.com/lidar-mobile-mapping/?gclid=EAIaIQobChMIqofy4bWl7gIVCuztCh2OLgmCEAAYASAAEgK3FfD_BwE</a:t>
            </a:r>
          </a:p>
        </p:txBody>
      </p:sp>
    </p:spTree>
    <p:extLst>
      <p:ext uri="{BB962C8B-B14F-4D97-AF65-F5344CB8AC3E}">
        <p14:creationId xmlns:p14="http://schemas.microsoft.com/office/powerpoint/2010/main" xmlns="" val="14841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EJEMPLOS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989B1B3-72C6-4636-BCAC-AAB0AD40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168822"/>
            <a:ext cx="7895530" cy="48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68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LIGEROS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B6BF9AD-ED7D-42F9-8550-667E21AA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2439342" cy="45678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4564EAC-6495-48E6-AE30-4C1B2D4F7AC6}"/>
              </a:ext>
            </a:extLst>
          </p:cNvPr>
          <p:cNvSpPr txBox="1"/>
          <p:nvPr/>
        </p:nvSpPr>
        <p:spPr>
          <a:xfrm>
            <a:off x="2627784" y="1330474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Láser escáner Leica BLK2GO</a:t>
            </a:r>
          </a:p>
          <a:p>
            <a:r>
              <a:rPr lang="es-ES" b="1" dirty="0"/>
              <a:t>Captura de datos móvil 3D en un dispositivo de mano.</a:t>
            </a:r>
          </a:p>
          <a:p>
            <a:r>
              <a:rPr lang="es-ES" dirty="0"/>
              <a:t>El Láser escáner Leica BLK2GO captura y recrea espacios en 3D en movimiento con un dispositivo de mano, compacto y ergonómico. Captura imágenes y nubes de puntos  3D precisas en tiempo real y utiliza la tecnología SLAM (Localización y Mapeo Simultaneo - </a:t>
            </a:r>
            <a:r>
              <a:rPr lang="es-ES" i="1" dirty="0" err="1"/>
              <a:t>Simultaneous</a:t>
            </a:r>
            <a:r>
              <a:rPr lang="es-ES" i="1" dirty="0"/>
              <a:t> </a:t>
            </a:r>
            <a:r>
              <a:rPr lang="es-ES" i="1" dirty="0" err="1"/>
              <a:t>Localization</a:t>
            </a:r>
            <a:r>
              <a:rPr lang="es-ES" i="1" dirty="0"/>
              <a:t> And </a:t>
            </a:r>
            <a:r>
              <a:rPr lang="es-ES" i="1" dirty="0" err="1"/>
              <a:t>Mapping</a:t>
            </a:r>
            <a:r>
              <a:rPr lang="es-ES" dirty="0"/>
              <a:t> ) para registrar su trayectoria a través del espacio.</a:t>
            </a:r>
          </a:p>
          <a:p>
            <a:endParaRPr lang="es-ES" dirty="0"/>
          </a:p>
          <a:p>
            <a:r>
              <a:rPr lang="es-ES" dirty="0">
                <a:hlinkClick r:id="rId3"/>
              </a:rPr>
              <a:t>https://grupoacre.es/catalogo-productos/laser-escaner-leica-blk2go/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https://www.ittrends.es/infraestructura/2019/08/la-robotica-avanza-gracias-a-la-tecnologia-de-mapeo-slam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73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 TECNOLOGÍA SLAM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55E6D10-9E46-46DC-A627-3FFB4647E320}"/>
              </a:ext>
            </a:extLst>
          </p:cNvPr>
          <p:cNvSpPr txBox="1"/>
          <p:nvPr/>
        </p:nvSpPr>
        <p:spPr>
          <a:xfrm>
            <a:off x="683568" y="1168822"/>
            <a:ext cx="7776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ym typeface="Wingdings" panose="05000000000000000000" pitchFamily="2" charset="2"/>
              </a:rPr>
              <a:t> </a:t>
            </a:r>
            <a:r>
              <a:rPr lang="es-ES" sz="1400" dirty="0"/>
              <a:t>La </a:t>
            </a:r>
            <a:r>
              <a:rPr lang="es-ES" sz="1400" dirty="0">
                <a:hlinkClick r:id="rId2"/>
              </a:rPr>
              <a:t>Localización y Mapeo Simultáneo (SLAM)</a:t>
            </a:r>
            <a:r>
              <a:rPr lang="es-ES" sz="1400" dirty="0"/>
              <a:t> es una tecnología que permite que un dispositivo mapee su entorno mientras se posiciona en éste. Debido a sus capacidades, es calificada como un motor crucial para </a:t>
            </a:r>
            <a:r>
              <a:rPr lang="es-ES" sz="1400" dirty="0">
                <a:hlinkClick r:id="rId3"/>
              </a:rPr>
              <a:t>la robótica</a:t>
            </a:r>
            <a:r>
              <a:rPr lang="es-ES" sz="1400" dirty="0"/>
              <a:t>.</a:t>
            </a:r>
          </a:p>
          <a:p>
            <a:r>
              <a:rPr lang="es-ES" sz="1400" dirty="0">
                <a:hlinkClick r:id="rId4"/>
              </a:rPr>
              <a:t>ABI </a:t>
            </a:r>
            <a:r>
              <a:rPr lang="es-ES" sz="1400" dirty="0" err="1">
                <a:hlinkClick r:id="rId4"/>
              </a:rPr>
              <a:t>Research</a:t>
            </a:r>
            <a:r>
              <a:rPr lang="es-ES" sz="1400" dirty="0"/>
              <a:t>, firma de asesoría del mercado tecnológico mundial, ha pronosticado que la tecnología SLAM permitirá la transición de </a:t>
            </a:r>
            <a:r>
              <a:rPr lang="es-ES" sz="1400" dirty="0">
                <a:hlinkClick r:id="rId5"/>
              </a:rPr>
              <a:t>Vehículos Guiados Automatizados (AGV)</a:t>
            </a:r>
            <a:r>
              <a:rPr lang="es-ES" sz="1400" dirty="0"/>
              <a:t> a </a:t>
            </a:r>
            <a:r>
              <a:rPr lang="es-ES" sz="1400" dirty="0">
                <a:hlinkClick r:id="rId6"/>
              </a:rPr>
              <a:t>Robots Móviles Autónomos (AMR)</a:t>
            </a:r>
            <a:r>
              <a:rPr lang="es-ES" sz="1400" dirty="0"/>
              <a:t> en el espacio industrial.</a:t>
            </a:r>
          </a:p>
          <a:p>
            <a:r>
              <a:rPr lang="es-ES" sz="1400" dirty="0">
                <a:sym typeface="Wingdings" panose="05000000000000000000" pitchFamily="2" charset="2"/>
              </a:rPr>
              <a:t> </a:t>
            </a:r>
            <a:r>
              <a:rPr lang="es-ES" sz="1400" dirty="0"/>
              <a:t>Además, la compañía ha considerado que la base instalada de robots comerciales e industriales habilitados para SLAM superará los 15 millones para el año 2030, según lo afirmado mediante una </a:t>
            </a:r>
            <a:r>
              <a:rPr lang="es-ES" sz="1400" dirty="0">
                <a:hlinkClick r:id="rId7"/>
              </a:rPr>
              <a:t>nota de prensa</a:t>
            </a:r>
            <a:r>
              <a:rPr lang="es-ES" sz="1400" dirty="0"/>
              <a:t>.</a:t>
            </a:r>
          </a:p>
          <a:p>
            <a:r>
              <a:rPr lang="es-ES" sz="1400" dirty="0"/>
              <a:t>Y es que los dueños de negocios en el sector industrial han estado durante muchos años utilizando AGV en fábricas y almacenes para agilizar sus procesos, aumentar la producción, reducir el tiempo de recuento de inventario y combatir la contracción.</a:t>
            </a:r>
          </a:p>
          <a:p>
            <a:r>
              <a:rPr lang="es-ES" sz="1400" dirty="0">
                <a:sym typeface="Wingdings" panose="05000000000000000000" pitchFamily="2" charset="2"/>
              </a:rPr>
              <a:t> Los </a:t>
            </a:r>
            <a:r>
              <a:rPr lang="es-ES" sz="1400" dirty="0"/>
              <a:t>AMR suponen una </a:t>
            </a:r>
            <a:r>
              <a:rPr lang="es-ES" sz="1400" dirty="0">
                <a:hlinkClick r:id="rId8"/>
              </a:rPr>
              <a:t>nueva generación de robots industriales</a:t>
            </a:r>
            <a:r>
              <a:rPr lang="es-ES" sz="1400" dirty="0"/>
              <a:t> que pueden optimizar sus rutas y procesos en la fábrica, reaccionar ante situaciones inesperadas y sortear obstáculos.</a:t>
            </a:r>
          </a:p>
          <a:p>
            <a:r>
              <a:rPr lang="es-ES" sz="1400" dirty="0"/>
              <a:t>Es por eso que debe existir un sistema que pueda determinar la localización y mapeo de cada robot y lugar, en tiempo real, con el objetivo de coordinar las actividades de fábrica y evitar colisiones entre AMR, AGV y personas.</a:t>
            </a:r>
          </a:p>
          <a:p>
            <a:endParaRPr lang="es-ES" sz="1400" dirty="0"/>
          </a:p>
          <a:p>
            <a:r>
              <a:rPr lang="es-ES" sz="1400" dirty="0">
                <a:hlinkClick r:id="rId9"/>
              </a:rPr>
              <a:t>https://mundo.cloud/noticias/la-tecnologia-slam-localizacion-y-mapeo-en-millones-de-robots-para-2030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xmlns="" val="3381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LIGEROS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4564EAC-6495-48E6-AE30-4C1B2D4F7AC6}"/>
              </a:ext>
            </a:extLst>
          </p:cNvPr>
          <p:cNvSpPr txBox="1"/>
          <p:nvPr/>
        </p:nvSpPr>
        <p:spPr>
          <a:xfrm>
            <a:off x="2627784" y="1330474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GEOSLAM ZEB </a:t>
            </a:r>
            <a:r>
              <a:rPr lang="es-ES" b="1" dirty="0" err="1"/>
              <a:t>Go</a:t>
            </a:r>
            <a:endParaRPr lang="es-ES" b="1" dirty="0"/>
          </a:p>
          <a:p>
            <a:r>
              <a:rPr lang="es-ES" dirty="0">
                <a:hlinkClick r:id="rId2"/>
              </a:rPr>
              <a:t>https://geoslam.com/</a:t>
            </a:r>
            <a:endParaRPr lang="es-ES" dirty="0"/>
          </a:p>
          <a:p>
            <a:r>
              <a:rPr lang="es-ES" dirty="0">
                <a:hlinkClick r:id="rId3"/>
              </a:rPr>
              <a:t>https://www.instop.es/geoslam/geoslam.php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D5E69B0-B0EA-47D8-AFFE-07E533C8DF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2172419"/>
            <a:ext cx="2317767" cy="33569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15F3CC5-6576-46AC-95EE-FDA0B4BF1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960" y="2172419"/>
            <a:ext cx="4498869" cy="41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3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LIGEROS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AB67ECB-CD56-49B2-B147-D849D408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1263650"/>
            <a:ext cx="5117678" cy="51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01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476672"/>
            <a:ext cx="8183562" cy="69215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SISTEMAS SOBRE VEHÍCULOS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3B27C67-70D9-4EFC-94FE-945FF924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679097" cy="28474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67914A1-4616-42D5-A5E7-FA6160CCBF34}"/>
              </a:ext>
            </a:extLst>
          </p:cNvPr>
          <p:cNvSpPr txBox="1"/>
          <p:nvPr/>
        </p:nvSpPr>
        <p:spPr>
          <a:xfrm>
            <a:off x="827584" y="5013176"/>
            <a:ext cx="7679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https://www.allterra-iberica.es/productos/mobile-mapping/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https://www.al-top.com/categoria/productos-trimble/sistemas-mobile-mapping-gis/mobile-mapping/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3388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3085</TotalTime>
  <Words>425</Words>
  <Application>Microsoft Office PowerPoint</Application>
  <PresentationFormat>Presentación en pantalla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Aspecto</vt:lpstr>
      <vt:lpstr>SISTEMAS MOBILE MAPPING</vt:lpstr>
      <vt:lpstr>Principios básicos</vt:lpstr>
      <vt:lpstr>EJEMPLOS</vt:lpstr>
      <vt:lpstr>EJEMPLOS</vt:lpstr>
      <vt:lpstr>SISTEMAS LIGEROS</vt:lpstr>
      <vt:lpstr> TECNOLOGÍA SLAM</vt:lpstr>
      <vt:lpstr>SISTEMAS LIGEROS</vt:lpstr>
      <vt:lpstr>SISTEMAS LIGEROS</vt:lpstr>
      <vt:lpstr>SISTEMAS SOBRE VEHÍCULOS</vt:lpstr>
      <vt:lpstr>SISTEMAS SOBRE VEHÍCULOS</vt:lpstr>
      <vt:lpstr>SISTEMAS SOBRE VEHÍCULOS</vt:lpstr>
      <vt:lpstr>SISTEMAS SOBRE VEHÍCULOS</vt:lpstr>
      <vt:lpstr>SISTEMAS SOBRE VEHÍCULOS</vt:lpstr>
      <vt:lpstr>SISTEMAS COMBINADOS</vt:lpstr>
      <vt:lpstr>SISTEMAS COMBINADOS</vt:lpstr>
      <vt:lpstr>SISTEMAS COMBINADOS</vt:lpstr>
      <vt:lpstr>SISTEMAS COMBINADOS</vt:lpstr>
      <vt:lpstr>SISTEMAS COMBINADOS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2014</dc:title>
  <dc:creator>Luís Garcia-Asenjo Villamayor</dc:creator>
  <cp:lastModifiedBy>Fernando</cp:lastModifiedBy>
  <cp:revision>310</cp:revision>
  <dcterms:created xsi:type="dcterms:W3CDTF">2014-06-17T14:45:16Z</dcterms:created>
  <dcterms:modified xsi:type="dcterms:W3CDTF">2021-01-18T18:32:58Z</dcterms:modified>
</cp:coreProperties>
</file>