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268" r:id="rId20"/>
    <p:sldId id="293" r:id="rId21"/>
    <p:sldId id="269" r:id="rId22"/>
    <p:sldId id="270" r:id="rId23"/>
    <p:sldId id="277" r:id="rId24"/>
    <p:sldId id="271" r:id="rId25"/>
    <p:sldId id="278" r:id="rId26"/>
    <p:sldId id="272" r:id="rId27"/>
    <p:sldId id="294" r:id="rId28"/>
    <p:sldId id="296" r:id="rId29"/>
    <p:sldId id="273" r:id="rId30"/>
    <p:sldId id="295" r:id="rId31"/>
    <p:sldId id="275" r:id="rId32"/>
    <p:sldId id="276" r:id="rId33"/>
    <p:sldId id="29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84" autoAdjust="0"/>
    <p:restoredTop sz="91273" autoAdjust="0"/>
  </p:normalViewPr>
  <p:slideViewPr>
    <p:cSldViewPr snapToGrid="0">
      <p:cViewPr varScale="1">
        <p:scale>
          <a:sx n="84" d="100"/>
          <a:sy n="84" d="100"/>
        </p:scale>
        <p:origin x="-2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14/11/2010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Durante mucho tiempo los sistemas de software han sido construidos basándose en requerimientos funcionales. Implícitamente, existía la idea de que éstos eran suficientes para construir un sistema de software exitoso. En este contexto, la </a:t>
            </a:r>
            <a:r>
              <a:rPr lang="es-AR" sz="1200" i="1" kern="1200" dirty="0" smtClean="0">
                <a:solidFill>
                  <a:schemeClr val="tx1"/>
                </a:solidFill>
                <a:latin typeface="+mn-lt"/>
                <a:ea typeface="+mn-ea"/>
                <a:cs typeface="+mn-cs"/>
              </a:rPr>
              <a:t>Arquitectura de Software</a:t>
            </a:r>
            <a:r>
              <a:rPr lang="es-AR" sz="1200" kern="1200" dirty="0" smtClean="0">
                <a:solidFill>
                  <a:schemeClr val="tx1"/>
                </a:solidFill>
                <a:latin typeface="+mn-lt"/>
                <a:ea typeface="+mn-ea"/>
                <a:cs typeface="+mn-cs"/>
              </a:rPr>
              <a:t> ha emergido como un eslabón importante en el proceso de desarrollo de software. La arquitectura de software de un programa o sistema computarizado es la estructura o estructuras del sistema, que involucra elementos de software y las propiedades externamente visibles de esos elementos </a:t>
            </a:r>
            <a:r>
              <a:rPr lang="es-ES" sz="1200" i="0" kern="1200" dirty="0" smtClean="0">
                <a:solidFill>
                  <a:schemeClr val="tx1"/>
                </a:solidFill>
                <a:latin typeface="+mn-lt"/>
                <a:ea typeface="+mn-ea"/>
                <a:cs typeface="+mn-cs"/>
              </a:rPr>
              <a:t>[1]</a:t>
            </a:r>
            <a:r>
              <a:rPr lang="es-AR" sz="1200" i="1"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el desarrollo de los sistemas actuales, la arquitectura de software constituye el primer paso hacia el diseño de un sistema que tiene un conjunto de propiedades deseadas, tales como: Performance, Disponibilidad, Portabilidad, Seguridad, Usabilidad, etc. Estas propiedades son requerimientos adicionales del sistema [2] que hacen referencia a características o restricciones que éste debe satisfacer, y complementan los requerimientos funcionales del mismo. Estas características o atributos se conocen con el nombre de “atributos de calidad” (</a:t>
            </a:r>
            <a:r>
              <a:rPr lang="es-AR" sz="1200" i="1" kern="1200" dirty="0" smtClean="0">
                <a:solidFill>
                  <a:schemeClr val="tx1"/>
                </a:solidFill>
                <a:latin typeface="+mn-lt"/>
                <a:ea typeface="+mn-ea"/>
                <a:cs typeface="+mn-cs"/>
              </a:rPr>
              <a:t>Quality </a:t>
            </a:r>
            <a:r>
              <a:rPr lang="es-AR" sz="1200" i="1" kern="1200" dirty="0" err="1" smtClean="0">
                <a:solidFill>
                  <a:schemeClr val="tx1"/>
                </a:solidFill>
                <a:latin typeface="+mn-lt"/>
                <a:ea typeface="+mn-ea"/>
                <a:cs typeface="+mn-cs"/>
              </a:rPr>
              <a:t>Attributes</a:t>
            </a:r>
            <a:r>
              <a:rPr lang="es-AR" sz="1200" i="1" kern="1200" dirty="0" smtClean="0">
                <a:solidFill>
                  <a:schemeClr val="tx1"/>
                </a:solidFill>
                <a:latin typeface="+mn-lt"/>
                <a:ea typeface="+mn-ea"/>
                <a:cs typeface="+mn-cs"/>
              </a:rPr>
              <a:t>, QAs</a:t>
            </a:r>
            <a:r>
              <a:rPr lang="es-AR" sz="1200" kern="1200" dirty="0" smtClean="0">
                <a:solidFill>
                  <a:schemeClr val="tx1"/>
                </a:solidFill>
                <a:latin typeface="+mn-lt"/>
                <a:ea typeface="+mn-ea"/>
                <a:cs typeface="+mn-cs"/>
              </a:rPr>
              <a:t>) [3].</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Existen evidencias de la relación entre QAs correctamente identificados y el éxito o fracaso de un sistema</a:t>
            </a:r>
            <a:r>
              <a:rPr lang="es-ES" sz="1200" kern="1200" dirty="0" smtClean="0">
                <a:solidFill>
                  <a:schemeClr val="tx1"/>
                </a:solidFill>
                <a:latin typeface="+mn-lt"/>
                <a:ea typeface="+mn-ea"/>
                <a:cs typeface="+mn-cs"/>
              </a:rPr>
              <a:t> [4]</a:t>
            </a:r>
            <a:r>
              <a:rPr lang="es-AR" sz="1200" kern="1200" dirty="0" smtClean="0">
                <a:solidFill>
                  <a:schemeClr val="tx1"/>
                </a:solidFill>
                <a:latin typeface="+mn-lt"/>
                <a:ea typeface="+mn-ea"/>
                <a:cs typeface="+mn-cs"/>
              </a:rPr>
              <a:t>. Por ejemplo, las consecuencias de una especificación equivocada de performance pueden incluir: relaciones dañadas con el cliente, fallas en el negocio, pérdida de ingresos, aumento del costo del proyecto debido a los costos de sumar recursos adicionales para resolver la falla, entre otras. En este contexto, la correcta identificación y comprensión de los QAs de un sistema es comúnmente señalada como un factor clave de éxito en la construcción de software de calidad</a:t>
            </a:r>
            <a:r>
              <a:rPr lang="es-ES" sz="1200" kern="1200" dirty="0" smtClean="0">
                <a:solidFill>
                  <a:schemeClr val="tx1"/>
                </a:solidFill>
                <a:latin typeface="+mn-lt"/>
                <a:ea typeface="+mn-ea"/>
                <a:cs typeface="+mn-cs"/>
              </a:rPr>
              <a:t> [5]</a:t>
            </a:r>
            <a:r>
              <a:rPr lang="es-AR" sz="1200"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Dado el rol que los QAs juegan en el diseño de la arquitectura, la elicitación de QAs es importante para tomarlos en consideración desde las primeras etapas del ciclo de vida de un sistema.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lo general, los QAs de un sistema provienen de distintas fuentes, como por ejemplo los objetivos de negocio, las entrevistas con los stakeholders y/o las especificaciones de requerimientos. En 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Algunos investigadores han señalado que, en determinadas ocasiones, ciertos QAs están “ocultos” entre los requerimientos que especifican la funcionalidad y, por ello, podrían ser ignorados por los analistas </a:t>
            </a:r>
            <a:r>
              <a:rPr lang="es-ES_tradnl" sz="1200" kern="1200" dirty="0" smtClean="0">
                <a:solidFill>
                  <a:schemeClr val="tx1"/>
                </a:solidFill>
                <a:latin typeface="+mn-lt"/>
                <a:ea typeface="+mn-ea"/>
                <a:cs typeface="+mn-cs"/>
              </a:rPr>
              <a:t>[6]</a:t>
            </a:r>
            <a:r>
              <a:rPr lang="es-AR" sz="1200" kern="1200" dirty="0" smtClean="0">
                <a:solidFill>
                  <a:schemeClr val="tx1"/>
                </a:solidFill>
                <a:latin typeface="+mn-lt"/>
                <a:ea typeface="+mn-ea"/>
                <a:cs typeface="+mn-cs"/>
              </a:rPr>
              <a:t>.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aspectos tempranos (EA) son intereses (</a:t>
            </a:r>
            <a:r>
              <a:rPr lang="es-AR" sz="1200" i="1" kern="1200" dirty="0" smtClean="0">
                <a:solidFill>
                  <a:schemeClr val="tx1"/>
                </a:solidFill>
                <a:latin typeface="+mn-lt"/>
                <a:ea typeface="+mn-ea"/>
                <a:cs typeface="+mn-cs"/>
              </a:rPr>
              <a:t>concerns</a:t>
            </a:r>
            <a:r>
              <a:rPr lang="es-AR" sz="1200" kern="1200" dirty="0" smtClean="0">
                <a:solidFill>
                  <a:schemeClr val="tx1"/>
                </a:solidFill>
                <a:latin typeface="+mn-lt"/>
                <a:ea typeface="+mn-ea"/>
                <a:cs typeface="+mn-cs"/>
              </a:rPr>
              <a:t>) que se encuentran mezclados y  diseminados  en  los  requerimientos  y/o  en  los artefactos  arquitectónicos del sistema.  En la actualidad, existen diversas técnicas y herramientas que tienen como objetivo identificar estos aspectos tempranos.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Muchos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se relacionan con atributos de calidad del mismo. Por ejemplo, los aspectos tempranos </a:t>
            </a:r>
            <a:r>
              <a:rPr lang="es-AR" sz="1200" i="1" kern="1200" dirty="0" smtClean="0">
                <a:solidFill>
                  <a:schemeClr val="tx1"/>
                </a:solidFill>
                <a:latin typeface="+mn-lt"/>
                <a:ea typeface="+mn-ea"/>
                <a:cs typeface="+mn-cs"/>
              </a:rPr>
              <a:t>GUI (</a:t>
            </a:r>
            <a:r>
              <a:rPr lang="es-AR" sz="1200" i="1" kern="1200" dirty="0" err="1" smtClean="0">
                <a:solidFill>
                  <a:schemeClr val="tx1"/>
                </a:solidFill>
                <a:latin typeface="+mn-lt"/>
                <a:ea typeface="+mn-ea"/>
                <a:cs typeface="+mn-cs"/>
              </a:rPr>
              <a:t>Graphic</a:t>
            </a:r>
            <a:r>
              <a:rPr lang="es-AR" sz="1200" i="1" kern="1200" dirty="0" smtClean="0">
                <a:solidFill>
                  <a:schemeClr val="tx1"/>
                </a:solidFill>
                <a:latin typeface="+mn-lt"/>
                <a:ea typeface="+mn-ea"/>
                <a:cs typeface="+mn-cs"/>
              </a:rPr>
              <a:t> </a:t>
            </a:r>
            <a:r>
              <a:rPr lang="es-AR" sz="1200" i="1" kern="1200" dirty="0" err="1" smtClean="0">
                <a:solidFill>
                  <a:schemeClr val="tx1"/>
                </a:solidFill>
                <a:latin typeface="+mn-lt"/>
                <a:ea typeface="+mn-ea"/>
                <a:cs typeface="+mn-cs"/>
              </a:rPr>
              <a:t>User</a:t>
            </a:r>
            <a:r>
              <a:rPr lang="es-AR" sz="1200" i="1" kern="1200" dirty="0" smtClean="0">
                <a:solidFill>
                  <a:schemeClr val="tx1"/>
                </a:solidFill>
                <a:latin typeface="+mn-lt"/>
                <a:ea typeface="+mn-ea"/>
                <a:cs typeface="+mn-cs"/>
              </a:rPr>
              <a:t> Interface) </a:t>
            </a:r>
            <a:r>
              <a:rPr lang="es-AR" sz="1200" kern="1200" dirty="0" smtClean="0">
                <a:solidFill>
                  <a:schemeClr val="tx1"/>
                </a:solidFill>
                <a:latin typeface="+mn-lt"/>
                <a:ea typeface="+mn-ea"/>
                <a:cs typeface="+mn-cs"/>
              </a:rPr>
              <a:t>o </a:t>
            </a:r>
            <a:r>
              <a:rPr lang="es-AR" sz="1200" i="1" kern="1200" dirty="0" err="1" smtClean="0">
                <a:solidFill>
                  <a:schemeClr val="tx1"/>
                </a:solidFill>
                <a:latin typeface="+mn-lt"/>
                <a:ea typeface="+mn-ea"/>
                <a:cs typeface="+mn-cs"/>
              </a:rPr>
              <a:t>Authentication</a:t>
            </a:r>
            <a:r>
              <a:rPr lang="es-AR" sz="1200" kern="1200" dirty="0" smtClean="0">
                <a:solidFill>
                  <a:schemeClr val="tx1"/>
                </a:solidFill>
                <a:latin typeface="+mn-lt"/>
                <a:ea typeface="+mn-ea"/>
                <a:cs typeface="+mn-cs"/>
              </a:rPr>
              <a:t> que usualmente se detectan en las especificaciones de requerimientos, se pueden relacionar de forma directa con los atributos de calidad </a:t>
            </a:r>
            <a:r>
              <a:rPr lang="es-AR" sz="1200" i="1" kern="1200" dirty="0" smtClean="0">
                <a:solidFill>
                  <a:schemeClr val="tx1"/>
                </a:solidFill>
                <a:latin typeface="+mn-lt"/>
                <a:ea typeface="+mn-ea"/>
                <a:cs typeface="+mn-cs"/>
              </a:rPr>
              <a:t>Usabilidad y Seguridad</a:t>
            </a:r>
            <a:r>
              <a:rPr lang="es-AR" sz="1200" kern="1200" dirty="0" smtClean="0">
                <a:solidFill>
                  <a:schemeClr val="tx1"/>
                </a:solidFill>
                <a:latin typeface="+mn-lt"/>
                <a:ea typeface="+mn-ea"/>
                <a:cs typeface="+mn-cs"/>
              </a:rPr>
              <a:t>, respectivamente</a:t>
            </a:r>
            <a:r>
              <a:rPr lang="es-AR" sz="1200" i="1"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Tanto el descubrimiento de los aspectos tempranos como de los atributos de calidad tiene una significativa importancia a la hora de diseñar la arquitectura. En particular, el descubrimiento de los primeros puede proporcionar información importante para identificar atributos de calidad. Es decir, dado un aspecto temprano puede ser posible realizar un razonamiento acerca de los potenciales atributos de calidad al que éste hace referencia.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enfoque que se presenta en este trabajo tiene como objetivo identificar un conjunto de atributos de calidad candidatos, presentes en los casos de uso de un sistema, utilizando como soporte la información que aportan los aspectos tempranos detectados previamente. Se considera que sería beneficioso identificar primero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ya que podrían aportar información relevante en la identificación de los QAs presentes en la especificación de requerimientos.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14/11/2010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68352"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1"/>
            <a:r>
              <a:rPr lang="es-ES" dirty="0" smtClean="0"/>
              <a:t>Propuesta</a:t>
            </a:r>
          </a:p>
          <a:p>
            <a:pPr lvl="1"/>
            <a:r>
              <a:rPr lang="es-ES" dirty="0" smtClean="0"/>
              <a:t>Proceso</a:t>
            </a:r>
          </a:p>
          <a:p>
            <a:pPr lvl="1"/>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8682"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8" name="7 Rectángulo redondeado"/>
          <p:cNvSpPr/>
          <p:nvPr/>
        </p:nvSpPr>
        <p:spPr>
          <a:xfrm>
            <a:off x="2240898" y="1062681"/>
            <a:ext cx="6309978" cy="1519881"/>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1960956" y="2774786"/>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Generación de </a:t>
            </a:r>
            <a:r>
              <a:rPr lang="es-ES_tradnl" dirty="0" err="1" smtClean="0"/>
              <a:t>tokens</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2"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121594" y="4801294"/>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Análisis de </a:t>
            </a:r>
            <a:r>
              <a:rPr lang="es-ES_tradnl" dirty="0" err="1" smtClean="0"/>
              <a:t>tokens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a:t>
            </a:r>
            <a:r>
              <a:rPr lang="es-ES_tradnl" dirty="0" smtClean="0"/>
              <a:t>de datos que describe conceptos en un dominio del discurso,  propiedades de los conceptos y restricciones sobre los mismos</a:t>
            </a:r>
          </a:p>
          <a:p>
            <a:r>
              <a:rPr lang="es-AR" dirty="0" smtClean="0"/>
              <a:t>La </a:t>
            </a:r>
            <a:r>
              <a:rPr lang="es-AR" dirty="0" smtClean="0"/>
              <a:t>ontología definida representa el dominio de atributos de calidad y escenarios de </a:t>
            </a:r>
            <a:r>
              <a:rPr lang="es-AR" dirty="0" smtClean="0"/>
              <a:t>calidad</a:t>
            </a:r>
          </a:p>
          <a:p>
            <a:r>
              <a:rPr lang="es-AR" dirty="0" smtClean="0"/>
              <a:t>La técnica propuesta se basa en esta ontología para consultar el grado de relación de las palabras de cada token con los atributos de calidad</a:t>
            </a:r>
            <a:endParaRPr lang="es-ES_trad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Importancia de la entrada (aspectos tempranos vs. casos de uso)</a:t>
            </a:r>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2708920"/>
            <a:ext cx="302433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1"/>
            <a:r>
              <a:rPr lang="es-ES" dirty="0" smtClean="0"/>
              <a:t>Métricas</a:t>
            </a:r>
          </a:p>
          <a:p>
            <a:pPr lvl="1"/>
            <a:r>
              <a:rPr lang="es-ES" dirty="0" smtClean="0"/>
              <a:t>Caso de Estudio I</a:t>
            </a:r>
          </a:p>
          <a:p>
            <a:pPr lvl="1"/>
            <a:r>
              <a:rPr lang="es-ES" dirty="0" smtClean="0"/>
              <a:t>Caso de Estudio II</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QVN</a:t>
            </a:r>
            <a:r>
              <a:rPr lang="es-AR" sz="1600" dirty="0" smtClean="0"/>
              <a:t>: QAs </a:t>
            </a:r>
            <a:r>
              <a:rPr lang="es-AR" sz="1600" b="1" i="1" u="sng" dirty="0" smtClean="0"/>
              <a:t>no identificados</a:t>
            </a:r>
            <a:r>
              <a:rPr lang="es-AR" sz="1600" dirty="0" smtClean="0"/>
              <a:t>, que </a:t>
            </a:r>
            <a:r>
              <a:rPr lang="es-AR" sz="1600" b="1" i="1" u="sng" dirty="0" smtClean="0"/>
              <a:t>no 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933056"/>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 usability, availability, performance, scalability, security, persistence</a:t>
            </a:r>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212976"/>
            <a:ext cx="3312368"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1"/>
            <a:r>
              <a:rPr lang="es-ES" dirty="0" smtClean="0"/>
              <a:t>Ventajas y desventajas</a:t>
            </a:r>
          </a:p>
          <a:p>
            <a:pPr lvl="1"/>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448272"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1"/>
            <a:r>
              <a:rPr lang="es-ES" dirty="0" smtClean="0"/>
              <a:t>Contexto </a:t>
            </a:r>
          </a:p>
          <a:p>
            <a:pPr lvl="1"/>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844824"/>
            <a:ext cx="6192688"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pPr lvl="1"/>
            <a:r>
              <a:rPr lang="es-ES" dirty="0" smtClean="0"/>
              <a:t>Aspectos tempranos</a:t>
            </a:r>
          </a:p>
          <a:p>
            <a:pPr lvl="1"/>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1393</TotalTime>
  <Words>1993</Words>
  <Application>Microsoft Office PowerPoint</Application>
  <PresentationFormat>Presentación en pantalla (4:3)</PresentationFormat>
  <Paragraphs>235</Paragraphs>
  <Slides>33</Slides>
  <Notes>14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Generación de tokens</vt:lpstr>
      <vt:lpstr>Proceso</vt:lpstr>
      <vt:lpstr>Análisis de tokens</vt:lpstr>
      <vt:lpstr>Ontología</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GRACIAS!!!!</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111</cp:revision>
  <dcterms:created xsi:type="dcterms:W3CDTF">2010-11-08T21:41:28Z</dcterms:created>
  <dcterms:modified xsi:type="dcterms:W3CDTF">2010-11-14T19:37:58Z</dcterms:modified>
</cp:coreProperties>
</file>