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6"/>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307" r:id="rId20"/>
    <p:sldId id="268" r:id="rId21"/>
    <p:sldId id="293" r:id="rId22"/>
    <p:sldId id="269" r:id="rId23"/>
    <p:sldId id="270" r:id="rId24"/>
    <p:sldId id="277" r:id="rId25"/>
    <p:sldId id="271" r:id="rId26"/>
    <p:sldId id="278" r:id="rId27"/>
    <p:sldId id="272" r:id="rId28"/>
    <p:sldId id="294" r:id="rId29"/>
    <p:sldId id="296" r:id="rId30"/>
    <p:sldId id="273" r:id="rId31"/>
    <p:sldId id="295" r:id="rId32"/>
    <p:sldId id="275" r:id="rId33"/>
    <p:sldId id="276" r:id="rId34"/>
    <p:sldId id="298" r:id="rId3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84" autoAdjust="0"/>
    <p:restoredTop sz="65093" autoAdjust="0"/>
  </p:normalViewPr>
  <p:slideViewPr>
    <p:cSldViewPr snapToGrid="0">
      <p:cViewPr varScale="1">
        <p:scale>
          <a:sx n="59" d="100"/>
          <a:sy n="59" d="100"/>
        </p:scale>
        <p:origin x="-101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17/11/2010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Filmina 1:  Presentación</a:t>
            </a:r>
            <a:r>
              <a:rPr lang="es-ES_tradnl" baseline="0" dirty="0" smtClean="0"/>
              <a:t>: </a:t>
            </a:r>
            <a:r>
              <a:rPr lang="es-ES_tradnl" baseline="0" dirty="0" smtClean="0"/>
              <a:t> Nosotros, Tesis ,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Bueno, ahora vamos a ver el enfoque propuesto</a:t>
            </a:r>
            <a:r>
              <a:rPr lang="es-ES_tradnl" baseline="0" dirty="0" smtClean="0"/>
              <a:t>. Primero se describirá la propuesta y luego si, veremos en detalle el proceso que desarrollamos. Por último, se presentará la herramienta que se creo como soporte al enfoque.</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Teniendo</a:t>
            </a:r>
            <a:r>
              <a:rPr lang="es-ES_tradnl" baseline="0" dirty="0" smtClean="0"/>
              <a:t> en cuenta la relación que mencionaba Francisco anteriormente, entre atributos de calidad y aspectos tempranos, se propone una técnica semiautomática que identifique atributos de calidad a partir de un conjunto de aspectos tempranos y casos de uso, beneficiándose justamente de esa relación.</a:t>
            </a:r>
          </a:p>
          <a:p>
            <a:r>
              <a:rPr lang="es-ES_tradnl" baseline="0" dirty="0" smtClean="0"/>
              <a:t>Además, se propone el desarrollo de una herramienta para soportar esta técnica y que asista al analista en esta tarea.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Bueno, acá vemos un versión simplificada</a:t>
            </a:r>
            <a:r>
              <a:rPr lang="es-AR" sz="1200" kern="1200" baseline="0" dirty="0" smtClean="0">
                <a:solidFill>
                  <a:schemeClr val="tx1"/>
                </a:solidFill>
                <a:latin typeface="+mn-lt"/>
                <a:ea typeface="+mn-ea"/>
                <a:cs typeface="+mn-cs"/>
              </a:rPr>
              <a:t> del proceso donde se observa la entrada (casos de uso y aspectos tempranos) , las dos etapas principales del proceso (Tokens Generation y Tokens </a:t>
            </a:r>
            <a:r>
              <a:rPr lang="es-AR" sz="1200" kern="1200" baseline="0" dirty="0" err="1" smtClean="0">
                <a:solidFill>
                  <a:schemeClr val="tx1"/>
                </a:solidFill>
                <a:latin typeface="+mn-lt"/>
                <a:ea typeface="+mn-ea"/>
                <a:cs typeface="+mn-cs"/>
              </a:rPr>
              <a:t>Analysis</a:t>
            </a:r>
            <a:r>
              <a:rPr lang="es-AR" sz="1200" kern="1200" baseline="0" dirty="0" smtClean="0">
                <a:solidFill>
                  <a:schemeClr val="tx1"/>
                </a:solidFill>
                <a:latin typeface="+mn-lt"/>
                <a:ea typeface="+mn-ea"/>
                <a:cs typeface="+mn-cs"/>
              </a:rPr>
              <a:t>) , los actores (</a:t>
            </a:r>
            <a:r>
              <a:rPr lang="es-AR" sz="1200" kern="1200" dirty="0" smtClean="0">
                <a:solidFill>
                  <a:schemeClr val="tx1"/>
                </a:solidFill>
                <a:latin typeface="+mn-lt"/>
                <a:ea typeface="+mn-ea"/>
                <a:cs typeface="+mn-cs"/>
              </a:rPr>
              <a:t>el analista y el experto)</a:t>
            </a:r>
            <a:r>
              <a:rPr lang="es-AR" sz="1200" kern="1200" baseline="0" dirty="0" smtClean="0">
                <a:solidFill>
                  <a:schemeClr val="tx1"/>
                </a:solidFill>
                <a:latin typeface="+mn-lt"/>
                <a:ea typeface="+mn-ea"/>
                <a:cs typeface="+mn-cs"/>
              </a:rPr>
              <a:t>. La salida como se ve en la imagen es un conjunto de </a:t>
            </a:r>
            <a:r>
              <a:rPr lang="es-AR" sz="1200" kern="1200" baseline="0" dirty="0" err="1" smtClean="0">
                <a:solidFill>
                  <a:schemeClr val="tx1"/>
                </a:solidFill>
                <a:latin typeface="+mn-lt"/>
                <a:ea typeface="+mn-ea"/>
                <a:cs typeface="+mn-cs"/>
              </a:rPr>
              <a:t>QATs</a:t>
            </a:r>
            <a:r>
              <a:rPr lang="es-AR" sz="1200" kern="1200" baseline="0" dirty="0" smtClean="0">
                <a:solidFill>
                  <a:schemeClr val="tx1"/>
                </a:solidFill>
                <a:latin typeface="+mn-lt"/>
                <a:ea typeface="+mn-ea"/>
                <a:cs typeface="+mn-cs"/>
              </a:rPr>
              <a:t> o Quality Attribute Theme que básicamente es un conjunto formado por la entrada (aspecto temprano y casos de uso al cual hace referencia el aspecto) y se agrega la información de los atributos de calidad  identificada en el proceso. </a:t>
            </a:r>
            <a:r>
              <a:rPr lang="es-ES_tradnl" sz="1200" kern="1200" baseline="0" dirty="0" smtClean="0">
                <a:solidFill>
                  <a:schemeClr val="tx1"/>
                </a:solidFill>
                <a:latin typeface="+mn-lt"/>
                <a:ea typeface="+mn-ea"/>
                <a:cs typeface="+mn-cs"/>
              </a:rPr>
              <a:t>Cada una de estas etapas se </a:t>
            </a:r>
            <a:r>
              <a:rPr lang="es-ES_tradnl" sz="1200" kern="1200" baseline="0" dirty="0" err="1" smtClean="0">
                <a:solidFill>
                  <a:schemeClr val="tx1"/>
                </a:solidFill>
                <a:latin typeface="+mn-lt"/>
                <a:ea typeface="+mn-ea"/>
                <a:cs typeface="+mn-cs"/>
              </a:rPr>
              <a:t>veran</a:t>
            </a:r>
            <a:r>
              <a:rPr lang="es-ES_tradnl" sz="1200" kern="1200" baseline="0" dirty="0" smtClean="0">
                <a:solidFill>
                  <a:schemeClr val="tx1"/>
                </a:solidFill>
                <a:latin typeface="+mn-lt"/>
                <a:ea typeface="+mn-ea"/>
                <a:cs typeface="+mn-cs"/>
              </a:rPr>
              <a:t> en detalle a continuación.</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Las entradas </a:t>
            </a:r>
            <a:r>
              <a:rPr lang="es-AR" sz="1200" kern="1200" dirty="0" smtClean="0">
                <a:solidFill>
                  <a:schemeClr val="tx1"/>
                </a:solidFill>
                <a:latin typeface="+mn-lt"/>
                <a:ea typeface="+mn-ea"/>
                <a:cs typeface="+mn-cs"/>
              </a:rPr>
              <a:t>al </a:t>
            </a:r>
            <a:r>
              <a:rPr lang="es-AR" sz="1200" kern="1200" dirty="0" smtClean="0">
                <a:solidFill>
                  <a:schemeClr val="tx1"/>
                </a:solidFill>
                <a:latin typeface="+mn-lt"/>
                <a:ea typeface="+mn-ea"/>
                <a:cs typeface="+mn-cs"/>
              </a:rPr>
              <a:t>proceso </a:t>
            </a:r>
            <a:r>
              <a:rPr lang="es-AR" sz="1200" kern="1200" dirty="0" smtClean="0">
                <a:solidFill>
                  <a:schemeClr val="tx1"/>
                </a:solidFill>
                <a:latin typeface="+mn-lt"/>
                <a:ea typeface="+mn-ea"/>
                <a:cs typeface="+mn-cs"/>
              </a:rPr>
              <a:t>son: </a:t>
            </a:r>
            <a:r>
              <a:rPr lang="es-AR" sz="1200" kern="1200" dirty="0" smtClean="0">
                <a:solidFill>
                  <a:schemeClr val="tx1"/>
                </a:solidFill>
                <a:latin typeface="+mn-lt"/>
                <a:ea typeface="+mn-ea"/>
                <a:cs typeface="+mn-cs"/>
              </a:rPr>
              <a:t>los casos de uso</a:t>
            </a:r>
            <a:r>
              <a:rPr lang="es-ES_tradnl" sz="1200" kern="1200" dirty="0" smtClean="0">
                <a:solidFill>
                  <a:schemeClr val="tx1"/>
                </a:solidFill>
                <a:latin typeface="+mn-lt"/>
                <a:ea typeface="+mn-ea"/>
                <a:cs typeface="+mn-cs"/>
              </a:rPr>
              <a:t> y el aspecto temprano que los relaciona. </a:t>
            </a:r>
            <a:r>
              <a:rPr lang="es-ES_tradnl" sz="1200" kern="1200" dirty="0" smtClean="0">
                <a:solidFill>
                  <a:schemeClr val="tx1"/>
                </a:solidFill>
                <a:latin typeface="+mn-lt"/>
                <a:ea typeface="+mn-ea"/>
                <a:cs typeface="+mn-cs"/>
              </a:rPr>
              <a:t>Los casos de uso</a:t>
            </a:r>
            <a:r>
              <a:rPr lang="es-ES_tradnl" sz="1200" kern="1200" baseline="0" dirty="0" smtClean="0">
                <a:solidFill>
                  <a:schemeClr val="tx1"/>
                </a:solidFill>
                <a:latin typeface="+mn-lt"/>
                <a:ea typeface="+mn-ea"/>
                <a:cs typeface="+mn-cs"/>
              </a:rPr>
              <a:t> provienen de la especificación de requerimientos, mientras que </a:t>
            </a:r>
            <a:r>
              <a:rPr lang="es-ES_tradnl" dirty="0" smtClean="0"/>
              <a:t>el </a:t>
            </a:r>
            <a:r>
              <a:rPr lang="es-ES_tradnl" sz="1200" kern="1200" dirty="0" smtClean="0">
                <a:solidFill>
                  <a:schemeClr val="tx1"/>
                </a:solidFill>
                <a:latin typeface="+mn-lt"/>
                <a:ea typeface="+mn-ea"/>
                <a:cs typeface="+mn-cs"/>
              </a:rPr>
              <a:t>aspecto </a:t>
            </a:r>
            <a:r>
              <a:rPr lang="es-ES_tradnl" sz="1200" kern="1200" dirty="0" smtClean="0">
                <a:solidFill>
                  <a:schemeClr val="tx1"/>
                </a:solidFill>
                <a:latin typeface="+mn-lt"/>
                <a:ea typeface="+mn-ea"/>
                <a:cs typeface="+mn-cs"/>
              </a:rPr>
              <a:t>temprano ha sido previamente identificado por medio de algún </a:t>
            </a:r>
            <a:r>
              <a:rPr lang="es-ES_tradnl" sz="1200" kern="1200" dirty="0" err="1" smtClean="0">
                <a:solidFill>
                  <a:schemeClr val="tx1"/>
                </a:solidFill>
                <a:latin typeface="+mn-lt"/>
                <a:ea typeface="+mn-ea"/>
                <a:cs typeface="+mn-cs"/>
              </a:rPr>
              <a:t>tool</a:t>
            </a:r>
            <a:r>
              <a:rPr lang="es-ES_tradnl" sz="1200" kern="1200" dirty="0" smtClean="0">
                <a:solidFill>
                  <a:schemeClr val="tx1"/>
                </a:solidFill>
                <a:latin typeface="+mn-lt"/>
                <a:ea typeface="+mn-ea"/>
                <a:cs typeface="+mn-cs"/>
              </a:rPr>
              <a:t> de detección de aspectos tempranos. En este trabajo, se utilizó para este propósito la herramienta </a:t>
            </a:r>
            <a:r>
              <a:rPr lang="es-AR" sz="1200" i="1" kern="1200" dirty="0" smtClean="0">
                <a:solidFill>
                  <a:schemeClr val="tx1"/>
                </a:solidFill>
                <a:latin typeface="+mn-lt"/>
                <a:ea typeface="+mn-ea"/>
                <a:cs typeface="+mn-cs"/>
              </a:rPr>
              <a:t>Aspect Extractor </a:t>
            </a:r>
            <a:r>
              <a:rPr lang="es-AR" sz="1200" i="1" kern="1200" dirty="0" err="1" smtClean="0">
                <a:solidFill>
                  <a:schemeClr val="tx1"/>
                </a:solidFill>
                <a:latin typeface="+mn-lt"/>
                <a:ea typeface="+mn-ea"/>
                <a:cs typeface="+mn-cs"/>
              </a:rPr>
              <a:t>Tool</a:t>
            </a:r>
            <a:r>
              <a:rPr lang="es-AR" sz="1200" kern="1200" dirty="0" smtClean="0">
                <a:solidFill>
                  <a:schemeClr val="tx1"/>
                </a:solidFill>
                <a:latin typeface="+mn-lt"/>
                <a:ea typeface="+mn-ea"/>
                <a:cs typeface="+mn-cs"/>
              </a:rPr>
              <a:t>,</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a:t>
            </a:r>
            <a:r>
              <a:rPr lang="es-ES_tradnl" sz="1200" kern="1200" dirty="0" smtClean="0">
                <a:solidFill>
                  <a:schemeClr val="tx1"/>
                </a:solidFill>
                <a:latin typeface="+mn-lt"/>
                <a:ea typeface="+mn-ea"/>
                <a:cs typeface="+mn-cs"/>
              </a:rPr>
              <a:t>es una herramienta </a:t>
            </a:r>
            <a:r>
              <a:rPr lang="es-ES_tradnl" sz="1200" kern="1200" dirty="0" err="1" smtClean="0">
                <a:solidFill>
                  <a:schemeClr val="tx1"/>
                </a:solidFill>
                <a:latin typeface="+mn-lt"/>
                <a:ea typeface="+mn-ea"/>
                <a:cs typeface="+mn-cs"/>
              </a:rPr>
              <a:t>semi</a:t>
            </a:r>
            <a:r>
              <a:rPr lang="es-ES_tradnl" sz="1200" kern="1200" dirty="0" smtClean="0">
                <a:solidFill>
                  <a:schemeClr val="tx1"/>
                </a:solidFill>
                <a:latin typeface="+mn-lt"/>
                <a:ea typeface="+mn-ea"/>
                <a:cs typeface="+mn-cs"/>
              </a:rPr>
              <a:t>-automatizada para identificar un </a:t>
            </a:r>
            <a:r>
              <a:rPr lang="es-ES_tradnl" sz="1200" kern="1200" dirty="0" smtClean="0">
                <a:solidFill>
                  <a:schemeClr val="tx1"/>
                </a:solidFill>
                <a:latin typeface="+mn-lt"/>
                <a:ea typeface="+mn-ea"/>
                <a:cs typeface="+mn-cs"/>
              </a:rPr>
              <a:t>conjunto de aspectos tempranos candidatos a partir de </a:t>
            </a:r>
            <a:r>
              <a:rPr lang="es-ES_tradnl" sz="1200" kern="1200" dirty="0" smtClean="0">
                <a:solidFill>
                  <a:schemeClr val="tx1"/>
                </a:solidFill>
                <a:latin typeface="+mn-lt"/>
                <a:ea typeface="+mn-ea"/>
                <a:cs typeface="+mn-cs"/>
              </a:rPr>
              <a:t>un conjunto de casos </a:t>
            </a:r>
            <a:r>
              <a:rPr lang="es-ES_tradnl" sz="1200" kern="1200" dirty="0" err="1" smtClean="0">
                <a:solidFill>
                  <a:schemeClr val="tx1"/>
                </a:solidFill>
                <a:latin typeface="+mn-lt"/>
                <a:ea typeface="+mn-ea"/>
                <a:cs typeface="+mn-cs"/>
              </a:rPr>
              <a:t>deuso</a:t>
            </a:r>
            <a:r>
              <a:rPr lang="es-ES_tradnl" sz="1200" kern="1200" dirty="0" smtClean="0">
                <a:solidFill>
                  <a:schemeClr val="tx1"/>
                </a:solidFill>
                <a:latin typeface="+mn-lt"/>
                <a:ea typeface="+mn-ea"/>
                <a:cs typeface="+mn-cs"/>
              </a:rPr>
              <a:t>. Esta herramienta fue realizada</a:t>
            </a:r>
            <a:r>
              <a:rPr lang="es-ES_tradnl" sz="1200" kern="1200" baseline="0" dirty="0" smtClean="0">
                <a:solidFill>
                  <a:schemeClr val="tx1"/>
                </a:solidFill>
                <a:latin typeface="+mn-lt"/>
                <a:ea typeface="+mn-ea"/>
                <a:cs typeface="+mn-cs"/>
              </a:rPr>
              <a:t> acá en la facultada para otras tesis de grado, justamente se utiliza la última versión de esta </a:t>
            </a:r>
            <a:r>
              <a:rPr lang="es-ES_tradnl" sz="1200" kern="1200" baseline="0" dirty="0" err="1" smtClean="0">
                <a:solidFill>
                  <a:schemeClr val="tx1"/>
                </a:solidFill>
                <a:latin typeface="+mn-lt"/>
                <a:ea typeface="+mn-ea"/>
                <a:cs typeface="+mn-cs"/>
              </a:rPr>
              <a:t>tool</a:t>
            </a:r>
            <a:r>
              <a:rPr lang="es-ES_tradnl" sz="1200" kern="1200" baseline="0" dirty="0" smtClean="0">
                <a:solidFill>
                  <a:schemeClr val="tx1"/>
                </a:solidFill>
                <a:latin typeface="+mn-lt"/>
                <a:ea typeface="+mn-ea"/>
                <a:cs typeface="+mn-cs"/>
              </a:rPr>
              <a:t> desarrollada por el Ing./Futuro Doctor Alejando “el capo aspecto” </a:t>
            </a:r>
            <a:r>
              <a:rPr lang="es-ES_tradnl" sz="1200" kern="1200" baseline="0" dirty="0" err="1" smtClean="0">
                <a:solidFill>
                  <a:schemeClr val="tx1"/>
                </a:solidFill>
                <a:latin typeface="+mn-lt"/>
                <a:ea typeface="+mn-ea"/>
                <a:cs typeface="+mn-cs"/>
              </a:rPr>
              <a:t>Rago</a:t>
            </a:r>
            <a:r>
              <a:rPr lang="es-ES_tradnl" sz="1200" kern="1200" baseline="0" dirty="0" smtClean="0">
                <a:solidFill>
                  <a:schemeClr val="tx1"/>
                </a:solidFill>
                <a:latin typeface="+mn-lt"/>
                <a:ea typeface="+mn-ea"/>
                <a:cs typeface="+mn-cs"/>
              </a:rPr>
              <a:t>. </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Ahora</a:t>
            </a:r>
            <a:r>
              <a:rPr lang="es-ES_tradnl" baseline="0" dirty="0" smtClean="0"/>
              <a:t> vamos a ver la primer etapa del proceso que es Tokens </a:t>
            </a:r>
            <a:r>
              <a:rPr lang="es-ES_tradnl" baseline="0" dirty="0" err="1" smtClean="0"/>
              <a:t>Generation</a:t>
            </a:r>
            <a:r>
              <a:rPr lang="es-ES_tradnl" baseline="0" dirty="0" smtClean="0"/>
              <a:t>.</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Básicamente,</a:t>
            </a:r>
            <a:r>
              <a:rPr lang="es-ES_tradnl" baseline="0" dirty="0" smtClean="0"/>
              <a:t> en esta etapa hay dos actividad. En la primer actividad, “Input </a:t>
            </a:r>
            <a:r>
              <a:rPr lang="es-ES_tradnl" baseline="0" dirty="0" err="1" smtClean="0"/>
              <a:t>Processor</a:t>
            </a:r>
            <a:r>
              <a:rPr lang="es-ES_tradnl" baseline="0" dirty="0" smtClean="0"/>
              <a:t>”, se analiza la entrada y separa los textos en tokens. Un token es una unidad de información formada por una palabra y un conjunto de propiedades.  A partir de esta actividad se generan dos listas, una de tokens extraídos de los casos de uso y otra lista del aspecto temprano. Estas listas ingresan a la segunda actividad, “Tokens </a:t>
            </a:r>
            <a:r>
              <a:rPr lang="es-ES_tradnl" baseline="0" dirty="0" err="1" smtClean="0"/>
              <a:t>Filter</a:t>
            </a:r>
            <a:r>
              <a:rPr lang="es-ES_tradnl" baseline="0" dirty="0" smtClean="0"/>
              <a:t>”, en donde se aplican una serie de filtros que transformaran los tokens de las listas. Los filtros que se han definido los siguientes: </a:t>
            </a:r>
            <a:r>
              <a:rPr lang="es-ES_tradnl" baseline="0" dirty="0" err="1" smtClean="0"/>
              <a:t>Lower</a:t>
            </a:r>
            <a:r>
              <a:rPr lang="es-ES_tradnl" baseline="0" dirty="0" smtClean="0"/>
              <a:t> Case </a:t>
            </a:r>
            <a:r>
              <a:rPr lang="es-ES_tradnl" baseline="0" dirty="0" err="1" smtClean="0"/>
              <a:t>Filter</a:t>
            </a:r>
            <a:r>
              <a:rPr lang="es-ES_tradnl" baseline="0" dirty="0" smtClean="0"/>
              <a:t>, en donde se pasan las palabras de los tokens a minúscula. Stop </a:t>
            </a:r>
            <a:r>
              <a:rPr lang="es-ES_tradnl" baseline="0" dirty="0" err="1" smtClean="0"/>
              <a:t>Words</a:t>
            </a:r>
            <a:r>
              <a:rPr lang="es-ES_tradnl" baseline="0" dirty="0" smtClean="0"/>
              <a:t> </a:t>
            </a:r>
            <a:r>
              <a:rPr lang="es-ES_tradnl" baseline="0" dirty="0" err="1" smtClean="0"/>
              <a:t>filter</a:t>
            </a:r>
            <a:r>
              <a:rPr lang="es-ES_tradnl" baseline="0" dirty="0" smtClean="0"/>
              <a:t> en donde se eliminan los tokens cuya palabra sea considerada Stop-Word (un stop </a:t>
            </a:r>
            <a:r>
              <a:rPr lang="es-ES_tradnl" baseline="0" dirty="0" err="1" smtClean="0"/>
              <a:t>word</a:t>
            </a:r>
            <a:r>
              <a:rPr lang="es-ES_tradnl" baseline="0" dirty="0" smtClean="0"/>
              <a:t> es una palabra irrelevante para el análisis, artículos preposiciones, etc.) , luego el filtro de </a:t>
            </a:r>
            <a:r>
              <a:rPr lang="es-ES_tradnl" baseline="0" dirty="0" err="1" smtClean="0"/>
              <a:t>stem</a:t>
            </a:r>
            <a:r>
              <a:rPr lang="es-ES_tradnl" baseline="0" dirty="0" smtClean="0"/>
              <a:t> en donde se lleva la palabra a su raíz. Luego esta el filtro de pesos, en donde se da un peso el token de acuerdo a la sección del caso de uso donde aparezca. Por último se eliminan los tokens duplicados y se agrega la propiedad de número de ocurrencias.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la cual es un </a:t>
            </a:r>
            <a:r>
              <a:rPr lang="es-AR" sz="1200" i="1" kern="1200" dirty="0" err="1"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20</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21</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segundo caso de estudio llamado CRS es un sistema de registro</a:t>
            </a:r>
            <a:r>
              <a:rPr lang="es-ES_tradnl" baseline="0" dirty="0" smtClean="0"/>
              <a:t> de cursos. Consta de 8 casos de uso, aproximadamente 3900 palabras. La herramienta AET ha identificado 7 aspectos tempranos. En esta caso, los QAs del sistema que buscamos o consideramos correctos, fueron obtenido a través del análisis manual de la especificación de requerimientos.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25</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Esta es la agenda</a:t>
            </a:r>
            <a:r>
              <a:rPr lang="es-ES_tradnl" baseline="0" dirty="0" smtClean="0"/>
              <a:t> </a:t>
            </a:r>
            <a:r>
              <a:rPr lang="es-ES_tradnl" baseline="0" dirty="0" smtClean="0"/>
              <a:t>que se va a seguir durante la </a:t>
            </a:r>
            <a:r>
              <a:rPr lang="es-ES_tradnl" baseline="0" dirty="0" smtClean="0"/>
              <a:t>presentación. Primero, vamos a hacer una introducción en donde se verá el contexto y la problemática. Luego, se introducirán algunos conceptos antes de explicar el enfoque propuesto. Luego del enfoque propuesto, se realiza una evaluación de la técnica con 2 casos de estudio. Luego, veremos las conclusiones, ventajas y desventajas a las que arribamos. Por último, la clásica filmina de preguntas para el jurado nos hará las preguntas u observaciones que hayan surgido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Se presenta el mismo gráfico que explicó Francisco</a:t>
            </a:r>
            <a:r>
              <a:rPr lang="es-ES_tradnl" baseline="0" dirty="0" smtClean="0"/>
              <a:t> anteriormente, en este caso, vemos que en la última columna donde están los QAs reales del sistema todos tienen una flecha de entrada. Esto quiere decir que se han identificado todos los </a:t>
            </a:r>
            <a:r>
              <a:rPr lang="es-ES_tradnl" baseline="0" dirty="0" err="1" smtClean="0"/>
              <a:t>Qas</a:t>
            </a:r>
            <a:r>
              <a:rPr lang="es-ES_tradnl" baseline="0" dirty="0" smtClean="0"/>
              <a:t> del sistema. Por otro lado, existen dos QA que fueron mal identificados. Haciendo el reemplazo en las formulas obtenemos los siguientes resultados. </a:t>
            </a:r>
            <a:r>
              <a:rPr lang="es-ES_tradnl" baseline="0" dirty="0" err="1" smtClean="0"/>
              <a:t>Precision</a:t>
            </a:r>
            <a:r>
              <a:rPr lang="es-ES_tradnl" baseline="0" dirty="0" smtClean="0"/>
              <a:t> 0.68 y </a:t>
            </a:r>
            <a:r>
              <a:rPr lang="es-ES_tradnl" baseline="0" dirty="0" err="1" smtClean="0"/>
              <a:t>Recall</a:t>
            </a:r>
            <a:r>
              <a:rPr lang="es-ES_tradnl" baseline="0" dirty="0" smtClean="0"/>
              <a:t> 1. Este caso de estudio nos da mejores resultados que el caso anterior. </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26</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 otra métrica</a:t>
            </a:r>
            <a:r>
              <a:rPr lang="es-ES_tradnl" baseline="0" dirty="0" smtClean="0"/>
              <a:t> que se utilizó fue el tiempo de ejecución de la herramienta. Se observaron tiempos bajos en las ejecuciones. Para el primer caso de estudio, sumando la detección de todos los QATs tardó aproximadamente 7.2 segundos, mientras que en el caso de estudio CRS, tardó aproximadamente 4.9 segundos. Estos tiempos se consideran aceptables para el analista dado todo el procesamiento que se realiza la herramienta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27</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a:t>
            </a:r>
            <a:r>
              <a:rPr lang="es-ES_tradnl" baseline="0" dirty="0" smtClean="0"/>
              <a:t> continuación, ya para ir finalizando, vamos a ver las conclusiones. Precisamente, vamos a ver las ventajas y desventajas que identificamos y algunos trabajos a futuros que surgieron en este análisis.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28</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_tradnl" dirty="0" smtClean="0"/>
              <a:t>En primer lugar vamos a ver las</a:t>
            </a:r>
            <a:r>
              <a:rPr lang="es-ES_tradnl" baseline="0" dirty="0" smtClean="0"/>
              <a:t> ventajas. Estas son:</a:t>
            </a:r>
          </a:p>
          <a:p>
            <a:pPr>
              <a:buFontTx/>
              <a:buChar char="-"/>
            </a:pPr>
            <a:r>
              <a:rPr lang="es-ES_tradnl" baseline="0" dirty="0" smtClean="0"/>
              <a:t>El </a:t>
            </a:r>
            <a:r>
              <a:rPr lang="es-ES_tradnl" baseline="0" dirty="0" err="1" smtClean="0"/>
              <a:t>recall</a:t>
            </a:r>
            <a:r>
              <a:rPr lang="es-ES_tradnl" baseline="0" dirty="0" smtClean="0"/>
              <a:t>: Como vimos en el segundo caso de estudio se tuvo un </a:t>
            </a:r>
            <a:r>
              <a:rPr lang="es-ES_tradnl" baseline="0" dirty="0" err="1" smtClean="0"/>
              <a:t>recall</a:t>
            </a:r>
            <a:r>
              <a:rPr lang="es-ES_tradnl" baseline="0" dirty="0" smtClean="0"/>
              <a:t> muy alto y para la mayoría de pruebas que se hicieron el </a:t>
            </a:r>
            <a:r>
              <a:rPr lang="es-ES_tradnl" baseline="0" dirty="0" err="1" smtClean="0"/>
              <a:t>recall</a:t>
            </a:r>
            <a:r>
              <a:rPr lang="es-ES_tradnl" baseline="0" dirty="0" smtClean="0"/>
              <a:t> fue bueno. Esto es importante, porque como se había mencionado anteriormente, el costo de NO identificar un QA podría ser elevado.</a:t>
            </a:r>
          </a:p>
          <a:p>
            <a:pPr>
              <a:buFontTx/>
              <a:buChar char="-"/>
            </a:pPr>
            <a:r>
              <a:rPr lang="es-ES_tradnl" baseline="0" dirty="0" smtClean="0"/>
              <a:t> El tiempo de ejecución de la herramienta también fue muy bueno, solo llevo algunos segundos lo que manualmente podría insumir mucho tiempo y esfuerzo.</a:t>
            </a:r>
          </a:p>
          <a:p>
            <a:pPr>
              <a:buFontTx/>
              <a:buChar char="-"/>
            </a:pPr>
            <a:r>
              <a:rPr lang="es-ES_tradnl" baseline="0" dirty="0" smtClean="0"/>
              <a:t> El nivel de automatización de la herramienta, ya que no se requiere participación del analista durante la detección de los QAs.</a:t>
            </a:r>
          </a:p>
          <a:p>
            <a:pPr>
              <a:buFontTx/>
              <a:buChar char="-"/>
            </a:pPr>
            <a:r>
              <a:rPr lang="es-ES_tradnl" baseline="0" dirty="0" smtClean="0"/>
              <a:t> Extensión a otros documentos, si bien en este enfoque se analizan documentos de casos de uso, como se comento anteriormente, los QA vienen ocultos en minutas, </a:t>
            </a:r>
            <a:r>
              <a:rPr lang="es-ES_tradnl" baseline="0" dirty="0" err="1" smtClean="0"/>
              <a:t>business</a:t>
            </a:r>
            <a:r>
              <a:rPr lang="es-ES_tradnl" baseline="0" dirty="0" smtClean="0"/>
              <a:t> </a:t>
            </a:r>
            <a:r>
              <a:rPr lang="es-ES_tradnl" baseline="0" dirty="0" err="1" smtClean="0"/>
              <a:t>goals</a:t>
            </a:r>
            <a:r>
              <a:rPr lang="es-ES_tradnl" baseline="0" dirty="0" smtClean="0"/>
              <a:t>, entrevistas. El enfoque propuesto podría servir también para analizar estos documentos.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es-ES_tradnl" baseline="0" dirty="0" smtClean="0"/>
              <a:t> </a:t>
            </a:r>
            <a:r>
              <a:rPr lang="es-ES" dirty="0" smtClean="0"/>
              <a:t>Extensibilidad para la identificación de otros </a:t>
            </a:r>
            <a:r>
              <a:rPr lang="es-ES" dirty="0" err="1" smtClean="0"/>
              <a:t>QAs</a:t>
            </a:r>
            <a:r>
              <a:rPr lang="es-ES" dirty="0" smtClean="0"/>
              <a:t>: al utilizar la ontología,</a:t>
            </a:r>
            <a:r>
              <a:rPr lang="es-ES" baseline="0" dirty="0" smtClean="0"/>
              <a:t> solo bastaría cargar en la ontología más atributos de calidad con sus escenarios para que ya sean tenidos en cuenta por la herramienta. </a:t>
            </a:r>
            <a:r>
              <a:rPr lang="es-ES_tradnl" baseline="0" dirty="0" smtClean="0"/>
              <a:t> </a:t>
            </a:r>
          </a:p>
          <a:p>
            <a:pPr marL="0" marR="0" lvl="1" indent="0" algn="l" defTabSz="914400" rtl="0" eaLnBrk="1" fontAlgn="auto" latinLnBrk="0" hangingPunct="1">
              <a:lnSpc>
                <a:spcPct val="100000"/>
              </a:lnSpc>
              <a:spcBef>
                <a:spcPts val="0"/>
              </a:spcBef>
              <a:spcAft>
                <a:spcPts val="0"/>
              </a:spcAft>
              <a:buClrTx/>
              <a:buSzTx/>
              <a:buFontTx/>
              <a:buChar char="-"/>
              <a:tabLst/>
              <a:defRPr/>
            </a:pP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Las desventajas que se identificaron fueron: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es-ES_tradnl" baseline="0" dirty="0" smtClean="0"/>
              <a:t> Dependencia en los aspectos encontrados. Esto significa que si la identificación de los aspectos no fue muy bueno, posiblemente nuestros resultados tampoco ya que podríamos introducir “ruido” si los aspectos no están bien detectados o formados.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es-ES_tradnl" baseline="0" dirty="0" smtClean="0"/>
              <a:t> Otra desventaja, es que no todos los aspectos están relacionados de forma directa con un QA, y viceversa. </a:t>
            </a:r>
            <a:r>
              <a:rPr lang="es-AR" sz="1200" kern="1200" dirty="0" smtClean="0">
                <a:solidFill>
                  <a:schemeClr val="tx1"/>
                </a:solidFill>
                <a:latin typeface="+mn-lt"/>
                <a:ea typeface="+mn-ea"/>
                <a:cs typeface="+mn-cs"/>
              </a:rPr>
              <a:t>. Por ejemplo, algunos QAs importantes provienen de los objetivos de negocio o directamente de los stakeholders. Estos QAs no serían detectados mediante este análisis.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es-AR" sz="1200" kern="1200" dirty="0" smtClean="0">
                <a:solidFill>
                  <a:schemeClr val="tx1"/>
                </a:solidFill>
                <a:latin typeface="+mn-lt"/>
                <a:ea typeface="+mn-ea"/>
                <a:cs typeface="+mn-cs"/>
              </a:rPr>
              <a:t>Definición de la ontología: la técnica requiere de una ontología como fuente de conocimiento. El </a:t>
            </a:r>
            <a:r>
              <a:rPr lang="es-AR" sz="1200" kern="1200" dirty="0" err="1" smtClean="0">
                <a:solidFill>
                  <a:schemeClr val="tx1"/>
                </a:solidFill>
                <a:latin typeface="+mn-lt"/>
                <a:ea typeface="+mn-ea"/>
                <a:cs typeface="+mn-cs"/>
              </a:rPr>
              <a:t>modelamiento</a:t>
            </a:r>
            <a:r>
              <a:rPr lang="es-AR" sz="1200" kern="1200" dirty="0" smtClean="0">
                <a:solidFill>
                  <a:schemeClr val="tx1"/>
                </a:solidFill>
                <a:latin typeface="+mn-lt"/>
                <a:ea typeface="+mn-ea"/>
                <a:cs typeface="+mn-cs"/>
              </a:rPr>
              <a:t> de la misma para cada atributo de calidad podría llegar a ser una tarea compleja</a:t>
            </a:r>
            <a:r>
              <a:rPr lang="es-AR" sz="1200" kern="1200" baseline="0" dirty="0" smtClean="0">
                <a:solidFill>
                  <a:schemeClr val="tx1"/>
                </a:solidFill>
                <a:latin typeface="+mn-lt"/>
                <a:ea typeface="+mn-ea"/>
                <a:cs typeface="+mn-cs"/>
              </a:rPr>
              <a:t> y que requiere de un experto en el dominio.</a:t>
            </a: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Char char="-"/>
              <a:tabLst/>
              <a:defRPr/>
            </a:pPr>
            <a:r>
              <a:rPr lang="es-ES_tradnl" baseline="0" dirty="0" smtClean="0"/>
              <a:t>  </a:t>
            </a:r>
            <a:r>
              <a:rPr lang="es-AR" sz="1200" kern="1200" dirty="0" smtClean="0">
                <a:solidFill>
                  <a:schemeClr val="tx1"/>
                </a:solidFill>
                <a:latin typeface="+mn-lt"/>
                <a:ea typeface="+mn-ea"/>
                <a:cs typeface="+mn-cs"/>
              </a:rPr>
              <a:t>Limitaciones del lenguaje: al procesar los casos de uso, la técnica posee limitaciones propias del análisis basado en el procesamiento del lenguaje natural. Por ejemplo, sinonimia, la ambigüedad, etc.</a:t>
            </a:r>
          </a:p>
          <a:p>
            <a:pPr marL="0" marR="0" lvl="1" indent="0" algn="l" defTabSz="914400" rtl="0" eaLnBrk="1" fontAlgn="auto" latinLnBrk="0" hangingPunct="1">
              <a:lnSpc>
                <a:spcPct val="100000"/>
              </a:lnSpc>
              <a:spcBef>
                <a:spcPts val="0"/>
              </a:spcBef>
              <a:spcAft>
                <a:spcPts val="0"/>
              </a:spcAft>
              <a:buClrTx/>
              <a:buSzTx/>
              <a:buFontTx/>
              <a:buChar char="-"/>
              <a:tabLst/>
              <a:defRPr/>
            </a:pP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Aprendizaje: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no prevé la interacción con un usuario o analista que pueda proveer cierta clase de </a:t>
            </a:r>
            <a:r>
              <a:rPr lang="es-AR" sz="1200" kern="1200" dirty="0" err="1" smtClean="0">
                <a:solidFill>
                  <a:schemeClr val="tx1"/>
                </a:solidFill>
                <a:latin typeface="+mn-lt"/>
                <a:ea typeface="+mn-ea"/>
                <a:cs typeface="+mn-cs"/>
              </a:rPr>
              <a:t>feedback</a:t>
            </a:r>
            <a:r>
              <a:rPr lang="es-AR" sz="1200" kern="1200" dirty="0" smtClean="0">
                <a:solidFill>
                  <a:schemeClr val="tx1"/>
                </a:solidFill>
                <a:latin typeface="+mn-lt"/>
                <a:ea typeface="+mn-ea"/>
                <a:cs typeface="+mn-cs"/>
              </a:rPr>
              <a:t> en base a los resultados obtenidos. Este tipo de información podría ser de ayuda para un mejor funcionamiento </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29</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r>
              <a:rPr lang="es-AR" sz="1200" kern="1200" dirty="0" smtClean="0">
                <a:solidFill>
                  <a:schemeClr val="tx1"/>
                </a:solidFill>
                <a:latin typeface="+mn-lt"/>
                <a:ea typeface="+mn-ea"/>
                <a:cs typeface="+mn-cs"/>
              </a:rPr>
              <a:t>- Mejoramiento de la ontología: al ser la ontología una parte fundamental en el proceso, su mejora impacta directamente sobre el funcionamiento del mismo. La tarea de mejora cuenta con cuatro aristas. La primera, consiste en revisar los conceptos de la ontología, agregando nuevos o identificando nuevas relaciones sobre los existentes. La segunda, consiste en agregar, modificar y mejorar las instancias cargadas en la misma. La tercera, es incluir nuevos atributos de calidad y, por lo tanto, un conocimiento de esos atributos que permita ampliar el alcance de la técnica. La cuarta es implementar distintas estrategias de matching entre los tokens y la ontología.</a:t>
            </a:r>
            <a:endParaRPr lang="es-ES_tradnl" sz="1200" kern="1200" dirty="0" smtClean="0">
              <a:solidFill>
                <a:schemeClr val="tx1"/>
              </a:solidFill>
              <a:latin typeface="+mn-lt"/>
              <a:ea typeface="+mn-ea"/>
              <a:cs typeface="+mn-cs"/>
            </a:endParaRPr>
          </a:p>
          <a:p>
            <a:pPr lvl="0"/>
            <a:r>
              <a:rPr lang="es-AR" sz="1200" kern="1200" dirty="0" smtClean="0">
                <a:solidFill>
                  <a:schemeClr val="tx1"/>
                </a:solidFill>
                <a:latin typeface="+mn-lt"/>
                <a:ea typeface="+mn-ea"/>
                <a:cs typeface="+mn-cs"/>
              </a:rPr>
              <a:t>- Atributos de los tokens: agregar más atributos a los tokens extraídos de los casos de uso</a:t>
            </a:r>
            <a:r>
              <a:rPr lang="es-AR" sz="1200" kern="1200" baseline="0" dirty="0" smtClean="0">
                <a:solidFill>
                  <a:schemeClr val="tx1"/>
                </a:solidFill>
                <a:latin typeface="+mn-lt"/>
                <a:ea typeface="+mn-ea"/>
                <a:cs typeface="+mn-cs"/>
              </a:rPr>
              <a:t> para</a:t>
            </a:r>
            <a:r>
              <a:rPr lang="es-AR" sz="1200" kern="1200" dirty="0" smtClean="0">
                <a:solidFill>
                  <a:schemeClr val="tx1"/>
                </a:solidFill>
                <a:latin typeface="+mn-lt"/>
                <a:ea typeface="+mn-ea"/>
                <a:cs typeface="+mn-cs"/>
              </a:rPr>
              <a:t> mejorar los resultados. Por</a:t>
            </a:r>
            <a:r>
              <a:rPr lang="es-AR" sz="1200" kern="1200" baseline="0" dirty="0" smtClean="0">
                <a:solidFill>
                  <a:schemeClr val="tx1"/>
                </a:solidFill>
                <a:latin typeface="+mn-lt"/>
                <a:ea typeface="+mn-ea"/>
                <a:cs typeface="+mn-cs"/>
              </a:rPr>
              <a:t> ejemplo, fil</a:t>
            </a:r>
            <a:r>
              <a:rPr lang="es-AR" sz="1200" kern="1200" dirty="0" smtClean="0">
                <a:solidFill>
                  <a:schemeClr val="tx1"/>
                </a:solidFill>
                <a:latin typeface="+mn-lt"/>
                <a:ea typeface="+mn-ea"/>
                <a:cs typeface="+mn-cs"/>
              </a:rPr>
              <a:t>tro de “sinónimos” podría mejorar los resultados.</a:t>
            </a:r>
            <a:endParaRPr lang="es-ES_tradnl" sz="1200" kern="1200" dirty="0" smtClean="0">
              <a:solidFill>
                <a:schemeClr val="tx1"/>
              </a:solidFill>
              <a:latin typeface="+mn-lt"/>
              <a:ea typeface="+mn-ea"/>
              <a:cs typeface="+mn-cs"/>
            </a:endParaRPr>
          </a:p>
          <a:p>
            <a:pPr lvl="0"/>
            <a:r>
              <a:rPr lang="es-AR" sz="1200" kern="1200" dirty="0" smtClean="0">
                <a:solidFill>
                  <a:schemeClr val="tx1"/>
                </a:solidFill>
                <a:latin typeface="+mn-lt"/>
                <a:ea typeface="+mn-ea"/>
                <a:cs typeface="+mn-cs"/>
              </a:rPr>
              <a:t>-</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Minar QAs desde distintos tipos de documentos: la técnica propuesta pude ser extendida para el tratamiento de diversos documentos, en donde se consideren que se pueden identificar atributos de calidad de un sistema. Ejemplo, minutas, BG.</a:t>
            </a: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Arquitecturas orientadas a aspectos: una vez terminado el trabajo se observó que la técnica propuesta podría ser de mucha utilidad en los casos en que se decida utilizar arquitecturas orientadas a aspectos. Ya que se tiene como resultado los aspectos de entrada, cada uno junto con el atributos de calidad relacionado, el arquitecto podría diseñar un modulo de la arquitectura por aspecto y aplicar a cada módulo las tácticas arquitectónicas que satisfagan el atributo de  calidad relacionado.</a:t>
            </a:r>
            <a:endParaRPr lang="es-ES_tradnl" sz="1200" kern="1200" dirty="0" smtClean="0">
              <a:solidFill>
                <a:schemeClr val="tx1"/>
              </a:solidFill>
              <a:latin typeface="+mn-lt"/>
              <a:ea typeface="+mn-ea"/>
              <a:cs typeface="+mn-cs"/>
            </a:endParaRPr>
          </a:p>
          <a:p>
            <a:pPr>
              <a:buFontTx/>
              <a:buChar char="-"/>
            </a:pPr>
            <a:r>
              <a:rPr lang="es-AR" sz="1200" kern="1200" dirty="0" smtClean="0">
                <a:solidFill>
                  <a:schemeClr val="tx1"/>
                </a:solidFill>
                <a:latin typeface="+mn-lt"/>
                <a:ea typeface="+mn-ea"/>
                <a:cs typeface="+mn-cs"/>
              </a:rPr>
              <a:t>Aprendizaje: sería de utilidad el desarrollo de alguna técnica de aprendizaje que pueda ser agregada para que la herramienta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pueda ser ajustada en base al</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feedback</a:t>
            </a:r>
            <a:r>
              <a:rPr lang="es-AR" sz="1200" kern="1200" baseline="0" dirty="0" smtClean="0">
                <a:solidFill>
                  <a:schemeClr val="tx1"/>
                </a:solidFill>
                <a:latin typeface="+mn-lt"/>
                <a:ea typeface="+mn-ea"/>
                <a:cs typeface="+mn-cs"/>
              </a:rPr>
              <a:t> del analista</a:t>
            </a:r>
            <a:r>
              <a:rPr lang="es-AR" sz="1200" kern="1200" dirty="0" smtClean="0">
                <a:solidFill>
                  <a:schemeClr val="tx1"/>
                </a:solidFill>
                <a:latin typeface="+mn-lt"/>
                <a:ea typeface="+mn-ea"/>
                <a:cs typeface="+mn-cs"/>
              </a:rPr>
              <a:t>, para que se puedan tener mejores resultados</a:t>
            </a:r>
            <a:r>
              <a:rPr lang="es-AR" sz="1200" kern="1200" baseline="0" dirty="0" smtClean="0">
                <a:solidFill>
                  <a:schemeClr val="tx1"/>
                </a:solidFill>
                <a:latin typeface="+mn-lt"/>
                <a:ea typeface="+mn-ea"/>
                <a:cs typeface="+mn-cs"/>
              </a:rPr>
              <a:t> en futuras corridas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30</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31</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Lo primero</a:t>
            </a:r>
            <a:r>
              <a:rPr lang="es-ES_tradnl" baseline="0" dirty="0" smtClean="0"/>
              <a:t> que vamos a ver es la introducción. En este punto, se explicará el Contexto y la Problemática.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t>
            </a:r>
            <a:r>
              <a:rPr lang="es-ES" dirty="0" smtClean="0"/>
              <a:t>Los atributos de calidad o </a:t>
            </a:r>
            <a:r>
              <a:rPr lang="es-ES" dirty="0" err="1" smtClean="0"/>
              <a:t>QAs</a:t>
            </a:r>
            <a:r>
              <a:rPr lang="es-ES" dirty="0" smtClean="0"/>
              <a:t>  son propiedades deseadas o requerimientos adicionales de un sistema.  Ejemplo de</a:t>
            </a:r>
            <a:r>
              <a:rPr lang="es-ES" baseline="0" dirty="0" smtClean="0"/>
              <a:t> atributos de calidad son</a:t>
            </a:r>
            <a:r>
              <a:rPr lang="es-ES" dirty="0" smtClean="0"/>
              <a:t>: performance, seguridad, disponibilidad, modificabilidad, usabilidad, etc. </a:t>
            </a:r>
            <a:r>
              <a:rPr lang="es-AR" sz="1200" kern="1200" dirty="0" smtClean="0">
                <a:solidFill>
                  <a:schemeClr val="tx1"/>
                </a:solidFill>
                <a:latin typeface="+mn-lt"/>
                <a:ea typeface="+mn-ea"/>
                <a:cs typeface="+mn-cs"/>
              </a:rPr>
              <a:t>Estas </a:t>
            </a:r>
            <a:r>
              <a:rPr lang="es-AR" sz="1200" kern="1200" dirty="0" smtClean="0">
                <a:solidFill>
                  <a:schemeClr val="tx1"/>
                </a:solidFill>
                <a:latin typeface="+mn-lt"/>
                <a:ea typeface="+mn-ea"/>
                <a:cs typeface="+mn-cs"/>
              </a:rPr>
              <a:t>propiedades son requerimientos adicionales del sistema que hacen referencia a características o restricciones que </a:t>
            </a:r>
            <a:r>
              <a:rPr lang="es-AR" sz="1200" kern="1200" dirty="0" smtClean="0">
                <a:solidFill>
                  <a:schemeClr val="tx1"/>
                </a:solidFill>
                <a:latin typeface="+mn-lt"/>
                <a:ea typeface="+mn-ea"/>
                <a:cs typeface="+mn-cs"/>
              </a:rPr>
              <a:t>el</a:t>
            </a:r>
            <a:r>
              <a:rPr lang="es-AR" sz="1200" kern="1200" baseline="0" dirty="0" smtClean="0">
                <a:solidFill>
                  <a:schemeClr val="tx1"/>
                </a:solidFill>
                <a:latin typeface="+mn-lt"/>
                <a:ea typeface="+mn-ea"/>
                <a:cs typeface="+mn-cs"/>
              </a:rPr>
              <a:t> sistema de</a:t>
            </a:r>
            <a:r>
              <a:rPr lang="es-AR" sz="1200" kern="1200" dirty="0" smtClean="0">
                <a:solidFill>
                  <a:schemeClr val="tx1"/>
                </a:solidFill>
                <a:latin typeface="+mn-lt"/>
                <a:ea typeface="+mn-ea"/>
                <a:cs typeface="+mn-cs"/>
              </a:rPr>
              <a:t>be satisfacer.</a:t>
            </a:r>
            <a:r>
              <a:rPr lang="es-AR" sz="1200" kern="1200" baseline="0" dirty="0" smtClean="0">
                <a:solidFill>
                  <a:schemeClr val="tx1"/>
                </a:solidFill>
                <a:latin typeface="+mn-lt"/>
                <a:ea typeface="+mn-ea"/>
                <a:cs typeface="+mn-cs"/>
              </a:rPr>
              <a:t> Los QAs </a:t>
            </a:r>
            <a:r>
              <a:rPr lang="es-AR" sz="1200" kern="1200" dirty="0" smtClean="0">
                <a:solidFill>
                  <a:schemeClr val="tx1"/>
                </a:solidFill>
                <a:latin typeface="+mn-lt"/>
                <a:ea typeface="+mn-ea"/>
                <a:cs typeface="+mn-cs"/>
              </a:rPr>
              <a:t>complementan </a:t>
            </a:r>
            <a:r>
              <a:rPr lang="es-AR" sz="1200" kern="1200" dirty="0" smtClean="0">
                <a:solidFill>
                  <a:schemeClr val="tx1"/>
                </a:solidFill>
                <a:latin typeface="+mn-lt"/>
                <a:ea typeface="+mn-ea"/>
                <a:cs typeface="+mn-cs"/>
              </a:rPr>
              <a:t>los requerimientos funcionales del </a:t>
            </a:r>
            <a:r>
              <a:rPr lang="es-AR" sz="1200" kern="1200" dirty="0" smtClean="0">
                <a:solidFill>
                  <a:schemeClr val="tx1"/>
                </a:solidFill>
                <a:latin typeface="+mn-lt"/>
                <a:ea typeface="+mn-ea"/>
                <a:cs typeface="+mn-cs"/>
              </a:rPr>
              <a:t>sistema.  </a:t>
            </a:r>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a:t>
            </a:r>
            <a:r>
              <a:rPr lang="es-AR" sz="1200" kern="1200" baseline="0" dirty="0" smtClean="0">
                <a:solidFill>
                  <a:schemeClr val="tx1"/>
                </a:solidFill>
                <a:latin typeface="+mn-lt"/>
                <a:ea typeface="+mn-ea"/>
                <a:cs typeface="+mn-cs"/>
              </a:rPr>
              <a:t> </a:t>
            </a:r>
            <a:r>
              <a:rPr lang="es-AR" sz="1200" kern="1200" baseline="0" dirty="0" smtClean="0">
                <a:solidFill>
                  <a:schemeClr val="tx1"/>
                </a:solidFill>
                <a:latin typeface="+mn-lt"/>
                <a:ea typeface="+mn-ea"/>
                <a:cs typeface="+mn-cs"/>
              </a:rPr>
              <a:t>necesario </a:t>
            </a:r>
            <a:r>
              <a:rPr lang="es-AR" sz="1200" kern="1200" baseline="0" dirty="0" smtClean="0">
                <a:solidFill>
                  <a:schemeClr val="tx1"/>
                </a:solidFill>
                <a:latin typeface="+mn-lt"/>
                <a:ea typeface="+mn-ea"/>
                <a:cs typeface="+mn-cs"/>
              </a:rPr>
              <a:t>identificar </a:t>
            </a:r>
            <a:r>
              <a:rPr lang="es-AR" sz="1200" kern="1200" baseline="0" dirty="0" smtClean="0">
                <a:solidFill>
                  <a:schemeClr val="tx1"/>
                </a:solidFill>
                <a:latin typeface="+mn-lt"/>
                <a:ea typeface="+mn-ea"/>
                <a:cs typeface="+mn-cs"/>
              </a:rPr>
              <a:t>tempranamente los Qas del sistema para ser </a:t>
            </a:r>
            <a:r>
              <a:rPr lang="es-AR" sz="1200" kern="1200" baseline="0" dirty="0" smtClean="0">
                <a:solidFill>
                  <a:schemeClr val="tx1"/>
                </a:solidFill>
                <a:latin typeface="+mn-lt"/>
                <a:ea typeface="+mn-ea"/>
                <a:cs typeface="+mn-cs"/>
              </a:rPr>
              <a:t>tenidos </a:t>
            </a:r>
            <a:r>
              <a:rPr lang="es-AR" sz="1200" kern="1200" baseline="0" dirty="0" smtClean="0">
                <a:solidFill>
                  <a:schemeClr val="tx1"/>
                </a:solidFill>
                <a:latin typeface="+mn-lt"/>
                <a:ea typeface="+mn-ea"/>
                <a:cs typeface="+mn-cs"/>
              </a:rPr>
              <a:t>en cuenta desde las primeras decisiones de </a:t>
            </a:r>
            <a:r>
              <a:rPr lang="es-AR" sz="1200" kern="1200" baseline="0" dirty="0" smtClean="0">
                <a:solidFill>
                  <a:schemeClr val="tx1"/>
                </a:solidFill>
                <a:latin typeface="+mn-lt"/>
                <a:ea typeface="+mn-ea"/>
                <a:cs typeface="+mn-cs"/>
              </a:rPr>
              <a:t>diseño, por ejemplo en la arquitectura, ya que impactaran significativamente </a:t>
            </a:r>
            <a:r>
              <a:rPr lang="es-AR" sz="1200" kern="1200" baseline="0" dirty="0" smtClean="0">
                <a:solidFill>
                  <a:schemeClr val="tx1"/>
                </a:solidFill>
                <a:latin typeface="+mn-lt"/>
                <a:ea typeface="+mn-ea"/>
                <a:cs typeface="+mn-cs"/>
              </a:rPr>
              <a:t>en las etapas posteriores.</a:t>
            </a:r>
          </a:p>
          <a:p>
            <a:endParaRPr lang="es-AR" sz="1200" kern="1200" baseline="0" dirty="0" smtClean="0">
              <a:solidFill>
                <a:schemeClr val="tx1"/>
              </a:solidFill>
              <a:latin typeface="+mn-lt"/>
              <a:ea typeface="+mn-ea"/>
              <a:cs typeface="+mn-cs"/>
            </a:endParaRPr>
          </a:p>
          <a:p>
            <a:r>
              <a:rPr lang="es-AR" sz="1200" kern="1200" baseline="0" dirty="0" smtClean="0">
                <a:solidFill>
                  <a:schemeClr val="tx1"/>
                </a:solidFill>
                <a:latin typeface="+mn-lt"/>
                <a:ea typeface="+mn-ea"/>
                <a:cs typeface="+mn-cs"/>
              </a:rPr>
              <a:t>- Una </a:t>
            </a:r>
            <a:r>
              <a:rPr lang="es-AR" sz="1200" kern="1200" baseline="0" dirty="0" smtClean="0">
                <a:solidFill>
                  <a:schemeClr val="tx1"/>
                </a:solidFill>
                <a:latin typeface="+mn-lt"/>
                <a:ea typeface="+mn-ea"/>
                <a:cs typeface="+mn-cs"/>
              </a:rPr>
              <a:t>incorrecta </a:t>
            </a:r>
            <a:r>
              <a:rPr lang="es-AR" sz="1200" kern="1200" baseline="0" dirty="0" smtClean="0">
                <a:solidFill>
                  <a:schemeClr val="tx1"/>
                </a:solidFill>
                <a:latin typeface="+mn-lt"/>
                <a:ea typeface="+mn-ea"/>
                <a:cs typeface="+mn-cs"/>
              </a:rPr>
              <a:t>identificación, ya </a:t>
            </a:r>
            <a:r>
              <a:rPr lang="es-AR" sz="1200" kern="1200" baseline="0" dirty="0" smtClean="0">
                <a:solidFill>
                  <a:schemeClr val="tx1"/>
                </a:solidFill>
                <a:latin typeface="+mn-lt"/>
                <a:ea typeface="+mn-ea"/>
                <a:cs typeface="+mn-cs"/>
              </a:rPr>
              <a:t>sea por Qas faltantes o Qas </a:t>
            </a:r>
            <a:r>
              <a:rPr lang="es-AR" sz="1200" kern="1200" baseline="0" dirty="0" smtClean="0">
                <a:solidFill>
                  <a:schemeClr val="tx1"/>
                </a:solidFill>
                <a:latin typeface="+mn-lt"/>
                <a:ea typeface="+mn-ea"/>
                <a:cs typeface="+mn-cs"/>
              </a:rPr>
              <a:t>erróneamente identificados, </a:t>
            </a:r>
            <a:r>
              <a:rPr lang="es-AR" sz="1200" kern="1200" baseline="0" dirty="0" smtClean="0">
                <a:solidFill>
                  <a:schemeClr val="tx1"/>
                </a:solidFill>
                <a:latin typeface="+mn-lt"/>
                <a:ea typeface="+mn-ea"/>
                <a:cs typeface="+mn-cs"/>
              </a:rPr>
              <a:t>pueden producir costos elevados de </a:t>
            </a:r>
            <a:r>
              <a:rPr lang="es-AR" sz="1200" kern="1200" baseline="0" dirty="0" smtClean="0">
                <a:solidFill>
                  <a:schemeClr val="tx1"/>
                </a:solidFill>
                <a:latin typeface="+mn-lt"/>
                <a:ea typeface="+mn-ea"/>
                <a:cs typeface="+mn-cs"/>
              </a:rPr>
              <a:t>re trabajo si </a:t>
            </a:r>
            <a:r>
              <a:rPr lang="es-AR" sz="1200" kern="1200" baseline="0" dirty="0" smtClean="0">
                <a:solidFill>
                  <a:schemeClr val="tx1"/>
                </a:solidFill>
                <a:latin typeface="+mn-lt"/>
                <a:ea typeface="+mn-ea"/>
                <a:cs typeface="+mn-cs"/>
              </a:rPr>
              <a:t>éstos son detectados en etapas finales del desarrollo.</a:t>
            </a:r>
            <a:r>
              <a:rPr lang="es-AR" sz="1200" kern="1200" dirty="0" smtClean="0">
                <a:solidFill>
                  <a:schemeClr val="tx1"/>
                </a:solidFill>
                <a:latin typeface="+mn-lt"/>
                <a:ea typeface="+mn-ea"/>
                <a:cs typeface="+mn-cs"/>
              </a:rPr>
              <a:t> En este contexto, la correcta identificación y comprensión de los QAs de un sistema es comúnmente señalada como un factor clave de éxito en la construcción de software de calidad.</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-Por lo general, los QAs de un sistema provienen de distintas fuentes, como por ejemplo los objetivos de negocio, </a:t>
            </a:r>
            <a:r>
              <a:rPr lang="es-AR" sz="1200" kern="1200" dirty="0" smtClean="0">
                <a:solidFill>
                  <a:schemeClr val="tx1"/>
                </a:solidFill>
                <a:latin typeface="+mn-lt"/>
                <a:ea typeface="+mn-ea"/>
                <a:cs typeface="+mn-cs"/>
              </a:rPr>
              <a:t>entrevistas </a:t>
            </a:r>
            <a:r>
              <a:rPr lang="es-AR" sz="1200" kern="1200" dirty="0" smtClean="0">
                <a:solidFill>
                  <a:schemeClr val="tx1"/>
                </a:solidFill>
                <a:latin typeface="+mn-lt"/>
                <a:ea typeface="+mn-ea"/>
                <a:cs typeface="+mn-cs"/>
              </a:rPr>
              <a:t>con los stakeholders </a:t>
            </a:r>
            <a:r>
              <a:rPr lang="es-AR" sz="1200" kern="1200" dirty="0" smtClean="0">
                <a:solidFill>
                  <a:schemeClr val="tx1"/>
                </a:solidFill>
                <a:latin typeface="+mn-lt"/>
                <a:ea typeface="+mn-ea"/>
                <a:cs typeface="+mn-cs"/>
              </a:rPr>
              <a:t>y </a:t>
            </a:r>
            <a:r>
              <a:rPr lang="es-AR" sz="1200" kern="1200" dirty="0" smtClean="0">
                <a:solidFill>
                  <a:schemeClr val="tx1"/>
                </a:solidFill>
                <a:latin typeface="+mn-lt"/>
                <a:ea typeface="+mn-ea"/>
                <a:cs typeface="+mn-cs"/>
              </a:rPr>
              <a:t>las especificaciones de requerimientos.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este último caso, cuando se </a:t>
            </a:r>
            <a:r>
              <a:rPr lang="es-AR" sz="1200" kern="1200" dirty="0" smtClean="0">
                <a:solidFill>
                  <a:schemeClr val="tx1"/>
                </a:solidFill>
                <a:latin typeface="+mn-lt"/>
                <a:ea typeface="+mn-ea"/>
                <a:cs typeface="+mn-cs"/>
              </a:rPr>
              <a:t>hace</a:t>
            </a:r>
            <a:r>
              <a:rPr lang="es-AR" sz="1200" kern="1200" baseline="0" dirty="0" smtClean="0">
                <a:solidFill>
                  <a:schemeClr val="tx1"/>
                </a:solidFill>
                <a:latin typeface="+mn-lt"/>
                <a:ea typeface="+mn-ea"/>
                <a:cs typeface="+mn-cs"/>
              </a:rPr>
              <a:t>n </a:t>
            </a:r>
            <a:r>
              <a:rPr lang="es-AR" sz="1200" kern="1200" dirty="0" smtClean="0">
                <a:solidFill>
                  <a:schemeClr val="tx1"/>
                </a:solidFill>
                <a:latin typeface="+mn-lt"/>
                <a:ea typeface="+mn-ea"/>
                <a:cs typeface="+mn-cs"/>
              </a:rPr>
              <a:t>los </a:t>
            </a:r>
            <a:r>
              <a:rPr lang="es-AR" sz="1200" kern="1200" dirty="0" smtClean="0">
                <a:solidFill>
                  <a:schemeClr val="tx1"/>
                </a:solidFill>
                <a:latin typeface="+mn-lt"/>
                <a:ea typeface="+mn-ea"/>
                <a:cs typeface="+mn-cs"/>
              </a:rPr>
              <a:t>requerimientos funcionales (por ejemplo, en casos de uso), muchos stakeholders introducen aspectos de calidad relacionados con funcionalidades especificas del sistema. Algunos QAs </a:t>
            </a:r>
            <a:r>
              <a:rPr lang="es-AR" sz="1200" kern="1200" dirty="0" smtClean="0">
                <a:solidFill>
                  <a:schemeClr val="tx1"/>
                </a:solidFill>
                <a:latin typeface="+mn-lt"/>
                <a:ea typeface="+mn-ea"/>
                <a:cs typeface="+mn-cs"/>
              </a:rPr>
              <a:t>quedan “ocultos</a:t>
            </a:r>
            <a:r>
              <a:rPr lang="es-AR" sz="1200" kern="1200" dirty="0" smtClean="0">
                <a:solidFill>
                  <a:schemeClr val="tx1"/>
                </a:solidFill>
                <a:latin typeface="+mn-lt"/>
                <a:ea typeface="+mn-ea"/>
                <a:cs typeface="+mn-cs"/>
              </a:rPr>
              <a:t>” entre los requerimientos que especifican la funcionalidad y, por ello, podrían ser ignorados por los analistas. </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 En las primeras etapas de desarrollo, los </a:t>
            </a:r>
            <a:r>
              <a:rPr lang="es-ES" sz="1200" kern="1200" dirty="0" err="1" smtClean="0">
                <a:solidFill>
                  <a:schemeClr val="tx1"/>
                </a:solidFill>
                <a:latin typeface="+mn-lt"/>
                <a:ea typeface="+mn-ea"/>
                <a:cs typeface="+mn-cs"/>
              </a:rPr>
              <a:t>concerns</a:t>
            </a:r>
            <a:r>
              <a:rPr lang="es-ES" sz="1200" kern="1200" dirty="0" smtClean="0">
                <a:solidFill>
                  <a:schemeClr val="tx1"/>
                </a:solidFill>
                <a:latin typeface="+mn-lt"/>
                <a:ea typeface="+mn-ea"/>
                <a:cs typeface="+mn-cs"/>
              </a:rPr>
              <a:t> de interés central son los requerimientos. Una especificación de requerimientos bien escrita está caracterizada por el hecho de que cada requerimiento representa un solo </a:t>
            </a:r>
            <a:r>
              <a:rPr lang="es-ES" sz="1200" kern="1200" dirty="0" err="1" smtClean="0">
                <a:solidFill>
                  <a:schemeClr val="tx1"/>
                </a:solidFill>
                <a:latin typeface="+mn-lt"/>
                <a:ea typeface="+mn-ea"/>
                <a:cs typeface="+mn-cs"/>
              </a:rPr>
              <a:t>concern</a:t>
            </a:r>
            <a:r>
              <a:rPr lang="es-ES" sz="1200" kern="1200" dirty="0" smtClean="0">
                <a:solidFill>
                  <a:schemeClr val="tx1"/>
                </a:solidFill>
                <a:latin typeface="+mn-lt"/>
                <a:ea typeface="+mn-ea"/>
                <a:cs typeface="+mn-cs"/>
              </a:rPr>
              <a:t>. Sin embargo, algunos</a:t>
            </a:r>
            <a:r>
              <a:rPr lang="es-ES" sz="1200" kern="1200" baseline="0" dirty="0" smtClean="0">
                <a:solidFill>
                  <a:schemeClr val="tx1"/>
                </a:solidFill>
                <a:latin typeface="+mn-lt"/>
                <a:ea typeface="+mn-ea"/>
                <a:cs typeface="+mn-cs"/>
              </a:rPr>
              <a:t> </a:t>
            </a:r>
            <a:r>
              <a:rPr lang="es-ES" sz="1200" kern="1200" baseline="0" dirty="0" err="1" smtClean="0">
                <a:solidFill>
                  <a:schemeClr val="tx1"/>
                </a:solidFill>
                <a:latin typeface="+mn-lt"/>
                <a:ea typeface="+mn-ea"/>
                <a:cs typeface="+mn-cs"/>
              </a:rPr>
              <a:t>concerns</a:t>
            </a:r>
            <a:r>
              <a:rPr lang="es-ES" sz="1200" kern="1200" baseline="0" dirty="0" smtClean="0">
                <a:solidFill>
                  <a:schemeClr val="tx1"/>
                </a:solidFill>
                <a:latin typeface="+mn-lt"/>
                <a:ea typeface="+mn-ea"/>
                <a:cs typeface="+mn-cs"/>
              </a:rPr>
              <a:t> no pueden ser </a:t>
            </a:r>
            <a:r>
              <a:rPr lang="es-ES" sz="1200" kern="1200" baseline="0" dirty="0" err="1" smtClean="0">
                <a:solidFill>
                  <a:schemeClr val="tx1"/>
                </a:solidFill>
                <a:latin typeface="+mn-lt"/>
                <a:ea typeface="+mn-ea"/>
                <a:cs typeface="+mn-cs"/>
              </a:rPr>
              <a:t>modularizados</a:t>
            </a:r>
            <a:r>
              <a:rPr lang="es-ES" sz="1200" kern="1200" baseline="0" dirty="0" smtClean="0">
                <a:solidFill>
                  <a:schemeClr val="tx1"/>
                </a:solidFill>
                <a:latin typeface="+mn-lt"/>
                <a:ea typeface="+mn-ea"/>
                <a:cs typeface="+mn-cs"/>
              </a:rPr>
              <a:t> en un solo requerimiento y se encuentran presentes en varios, a estos se los denominan “Aspectos Tempranos”.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17/11/2010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83042" cy="15161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2"/>
            <a:r>
              <a:rPr lang="es-ES" dirty="0" smtClean="0"/>
              <a:t>Propuesta</a:t>
            </a:r>
          </a:p>
          <a:p>
            <a:pPr lvl="2"/>
            <a:r>
              <a:rPr lang="es-ES" dirty="0" smtClean="0"/>
              <a:t>Proceso</a:t>
            </a:r>
          </a:p>
          <a:p>
            <a:pPr lvl="2"/>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679284"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8" name="7 Rectángulo redondeado"/>
          <p:cNvSpPr/>
          <p:nvPr/>
        </p:nvSpPr>
        <p:spPr>
          <a:xfrm>
            <a:off x="2240898" y="1257300"/>
            <a:ext cx="6203015"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a:t>
            </a:r>
            <a:r>
              <a:rPr lang="es-AR" dirty="0" smtClean="0"/>
              <a:t>en casos </a:t>
            </a:r>
            <a:r>
              <a:rPr lang="es-AR" dirty="0" smtClean="0"/>
              <a:t>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646505" y="2774785"/>
            <a:ext cx="3866589" cy="1476373"/>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t>
            </a:r>
            <a:r>
              <a:rPr lang="es-ES_tradnl" dirty="0" err="1" smtClean="0"/>
              <a:t>Generation</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727157" y="4312354"/>
            <a:ext cx="3043247"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6" name="5 Rectángulo redondeado"/>
          <p:cNvSpPr/>
          <p:nvPr/>
        </p:nvSpPr>
        <p:spPr>
          <a:xfrm>
            <a:off x="2711115" y="2908669"/>
            <a:ext cx="3067309"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6" name="Picture 2"/>
          <p:cNvPicPr>
            <a:picLocks noChangeAspect="1" noChangeArrowheads="1"/>
          </p:cNvPicPr>
          <p:nvPr/>
        </p:nvPicPr>
        <p:blipFill>
          <a:blip r:embed="rId4" cstate="print"/>
          <a:srcRect/>
          <a:stretch>
            <a:fillRect/>
          </a:stretch>
        </p:blipFill>
        <p:spPr bwMode="auto">
          <a:xfrm>
            <a:off x="2717357" y="1366084"/>
            <a:ext cx="3330491" cy="48525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3"/>
                                        </p:tgtEl>
                                        <p:attrNameLst>
                                          <p:attrName>style.opacity</p:attrName>
                                        </p:attrNameLst>
                                      </p:cBhvr>
                                      <p:to>
                                        <p:strVal val="0.5"/>
                                      </p:to>
                                    </p:set>
                                    <p:animEffect filter="image" prLst="opacity: 0.5">
                                      <p:cBhvr rctx="IE">
                                        <p:cTn id="20" dur="indefinite"/>
                                        <p:tgtEl>
                                          <p:spTgt spid="3"/>
                                        </p:tgtEl>
                                      </p:cBhvr>
                                    </p:animEffect>
                                  </p:childTnLst>
                                </p:cTn>
                              </p:par>
                              <p:par>
                                <p:cTn id="21" presetID="31" presetClass="entr" presetSubtype="0" fill="hold" nodeType="withEffect">
                                  <p:stCondLst>
                                    <p:cond delay="0"/>
                                  </p:stCondLst>
                                  <p:iterate type="lt">
                                    <p:tmPct val="5000"/>
                                  </p:iterate>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519864" y="4561223"/>
            <a:ext cx="4153651" cy="137160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t>
            </a:r>
            <a:r>
              <a:rPr lang="es-ES_tradnl" dirty="0" err="1" smtClean="0"/>
              <a:t>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2112311" y="4171950"/>
            <a:ext cx="4759978"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de datos que describe conceptos en un dominio del discurso,  propiedades de los conceptos y restricciones sobre los mismos</a:t>
            </a:r>
          </a:p>
          <a:p>
            <a:r>
              <a:rPr lang="es-AR" dirty="0" smtClean="0"/>
              <a:t>La ontología definida representa el dominio de atributos de calidad y escenarios de calidad</a:t>
            </a:r>
          </a:p>
          <a:p>
            <a:r>
              <a:rPr lang="es-ES" dirty="0" smtClean="0"/>
              <a:t>La técnica propuesta utiliza a la ontología definida como fuente de conocimiento</a:t>
            </a:r>
          </a:p>
          <a:p>
            <a:r>
              <a:rPr lang="es-ES" dirty="0" smtClean="0"/>
              <a:t>Se supone que la ontología está cargada por un experto</a:t>
            </a:r>
            <a:endParaRPr lang="es-ES_tradnl" dirty="0" smtClean="0"/>
          </a:p>
        </p:txBody>
      </p:sp>
      <p:pic>
        <p:nvPicPr>
          <p:cNvPr id="8" name="7 Imagen" descr="ontologiaReducida.jpeg"/>
          <p:cNvPicPr/>
          <p:nvPr/>
        </p:nvPicPr>
        <p:blipFill>
          <a:blip r:embed="rId2" cstate="print"/>
          <a:stretch>
            <a:fillRect/>
          </a:stretch>
        </p:blipFill>
        <p:spPr>
          <a:xfrm>
            <a:off x="124177" y="101599"/>
            <a:ext cx="8884355" cy="66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t>
            </a:r>
            <a:r>
              <a:rPr lang="es-ES_tradnl" dirty="0" err="1" smtClean="0"/>
              <a:t>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481263" y="2679032"/>
            <a:ext cx="4899110" cy="101065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t>
            </a:r>
            <a:r>
              <a:rPr lang="es-ES" dirty="0" err="1" smtClean="0"/>
              <a:t>Aspect</a:t>
            </a:r>
            <a:r>
              <a:rPr lang="es-ES" dirty="0" smtClean="0"/>
              <a:t> Extractor </a:t>
            </a:r>
            <a:r>
              <a:rPr lang="es-ES" dirty="0" err="1" smtClean="0"/>
              <a:t>Tool</a:t>
            </a:r>
            <a:endParaRPr lang="es-ES" dirty="0" smtClean="0"/>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Grado de </a:t>
            </a:r>
            <a:r>
              <a:rPr lang="es-ES_tradnl" dirty="0" smtClean="0"/>
              <a:t>combinación de las listas</a:t>
            </a:r>
            <a:endParaRPr lang="es-ES" dirty="0" smtClean="0"/>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2050" name="Picture 2" descr="C:\Documents and Settings\Administrador\Escritorio\Capturas\Snap_2010.11.17 12.04.05_001.jpg"/>
          <p:cNvPicPr>
            <a:picLocks noChangeAspect="1" noChangeArrowheads="1"/>
          </p:cNvPicPr>
          <p:nvPr/>
        </p:nvPicPr>
        <p:blipFill>
          <a:blip r:embed="rId3" cstate="print"/>
          <a:srcRect/>
          <a:stretch>
            <a:fillRect/>
          </a:stretch>
        </p:blipFill>
        <p:spPr bwMode="auto">
          <a:xfrm>
            <a:off x="0" y="1347790"/>
            <a:ext cx="8903368" cy="40595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 calcmode="lin" valueType="num">
                                      <p:cBhvr>
                                        <p:cTn id="30" dur="500" fill="hold"/>
                                        <p:tgtEl>
                                          <p:spTgt spid="2050"/>
                                        </p:tgtEl>
                                        <p:attrNameLst>
                                          <p:attrName>ppt_w</p:attrName>
                                        </p:attrNameLst>
                                      </p:cBhvr>
                                      <p:tavLst>
                                        <p:tav tm="0">
                                          <p:val>
                                            <p:fltVal val="0"/>
                                          </p:val>
                                        </p:tav>
                                        <p:tav tm="100000">
                                          <p:val>
                                            <p:strVal val="#ppt_w"/>
                                          </p:val>
                                        </p:tav>
                                      </p:tavLst>
                                    </p:anim>
                                    <p:anim calcmode="lin" valueType="num">
                                      <p:cBhvr>
                                        <p:cTn id="31"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2708920"/>
            <a:ext cx="3302351" cy="1558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2"/>
            <a:r>
              <a:rPr lang="es-ES" dirty="0" smtClean="0"/>
              <a:t>Métricas</a:t>
            </a:r>
          </a:p>
          <a:p>
            <a:pPr lvl="2"/>
            <a:r>
              <a:rPr lang="es-ES" dirty="0" smtClean="0"/>
              <a:t>Caso de Estudio HWS</a:t>
            </a:r>
          </a:p>
          <a:p>
            <a:pPr lvl="2"/>
            <a:r>
              <a:rPr lang="es-ES" dirty="0" smtClean="0"/>
              <a:t>Caso de Estudio CRS</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67108" y="3402473"/>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07468" y="3402473"/>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a:t>
            </a:r>
          </a:p>
          <a:p>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278489"/>
          <a:ext cx="2749553" cy="1858125"/>
        </p:xfrm>
        <a:graphic>
          <a:graphicData uri="http://schemas.openxmlformats.org/drawingml/2006/table">
            <a:tbl>
              <a:tblPr/>
              <a:tblGrid>
                <a:gridCol w="1859962"/>
                <a:gridCol w="889591"/>
              </a:tblGrid>
              <a:tr h="371625">
                <a:tc>
                  <a:txBody>
                    <a:bodyPr/>
                    <a:lstStyle/>
                    <a:p>
                      <a:pPr algn="ctr">
                        <a:lnSpc>
                          <a:spcPct val="115000"/>
                        </a:lnSpc>
                        <a:spcAft>
                          <a:spcPts val="0"/>
                        </a:spcAft>
                      </a:pPr>
                      <a:r>
                        <a:rPr lang="es-AR" sz="1100" b="1" dirty="0">
                          <a:solidFill>
                            <a:srgbClr val="FFFFFF"/>
                          </a:solidFill>
                          <a:latin typeface="Calibri"/>
                          <a:ea typeface="Calibri"/>
                          <a:cs typeface="Times New Roman"/>
                        </a:rPr>
                        <a:t>Caso de Estudio</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Times New Roman"/>
                        </a:rPr>
                        <a:t>HWS</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1625">
                <a:tc>
                  <a:txBody>
                    <a:bodyPr/>
                    <a:lstStyle/>
                    <a:p>
                      <a:pPr algn="ctr">
                        <a:lnSpc>
                          <a:spcPct val="115000"/>
                        </a:lnSpc>
                        <a:spcAft>
                          <a:spcPts val="0"/>
                        </a:spcAft>
                      </a:pPr>
                      <a:r>
                        <a:rPr lang="es-AR" sz="1100" b="1" dirty="0">
                          <a:latin typeface="Calibri"/>
                          <a:ea typeface="Calibri"/>
                          <a:cs typeface="Times New Roman"/>
                        </a:rPr>
                        <a:t>QVP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QFN</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QV</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6</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2" cstate="print"/>
          <a:srcRect/>
          <a:stretch>
            <a:fillRect/>
          </a:stretch>
        </p:blipFill>
        <p:spPr bwMode="auto">
          <a:xfrm>
            <a:off x="467544" y="1412776"/>
            <a:ext cx="7992888" cy="2592288"/>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in)">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1"/>
                                        </p:tgtEl>
                                        <p:attrNameLst>
                                          <p:attrName>style.visibility</p:attrName>
                                        </p:attrNameLst>
                                      </p:cBhvr>
                                      <p:to>
                                        <p:strVal val="visible"/>
                                      </p:to>
                                    </p:set>
                                    <p:animEffect transition="in" filter="box(in)">
                                      <p:cBhvr>
                                        <p:cTn id="1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3" cstate="print"/>
          <a:srcRect/>
          <a:stretch>
            <a:fillRect/>
          </a:stretch>
        </p:blipFill>
        <p:spPr bwMode="auto">
          <a:xfrm>
            <a:off x="850164" y="1260390"/>
            <a:ext cx="7552430" cy="2816682"/>
          </a:xfrm>
          <a:prstGeom prst="rect">
            <a:avLst/>
          </a:prstGeom>
          <a:noFill/>
          <a:ln w="9525">
            <a:noFill/>
            <a:miter lim="800000"/>
            <a:headEnd/>
            <a:tailEnd/>
          </a:ln>
        </p:spPr>
      </p:pic>
      <p:graphicFrame>
        <p:nvGraphicFramePr>
          <p:cNvPr id="5" name="4 Tabla"/>
          <p:cNvGraphicFramePr>
            <a:graphicFrameLocks noGrp="1"/>
          </p:cNvGraphicFramePr>
          <p:nvPr/>
        </p:nvGraphicFramePr>
        <p:xfrm>
          <a:off x="833542" y="4290963"/>
          <a:ext cx="2786987" cy="1763850"/>
        </p:xfrm>
        <a:graphic>
          <a:graphicData uri="http://schemas.openxmlformats.org/drawingml/2006/table">
            <a:tbl>
              <a:tblPr/>
              <a:tblGrid>
                <a:gridCol w="1885285"/>
                <a:gridCol w="901702"/>
              </a:tblGrid>
              <a:tr h="352770">
                <a:tc>
                  <a:txBody>
                    <a:bodyPr/>
                    <a:lstStyle/>
                    <a:p>
                      <a:pPr algn="ctr">
                        <a:lnSpc>
                          <a:spcPct val="115000"/>
                        </a:lnSpc>
                        <a:spcAft>
                          <a:spcPts val="0"/>
                        </a:spcAft>
                      </a:pPr>
                      <a:r>
                        <a:rPr lang="es-AR" sz="1100" b="1" dirty="0">
                          <a:solidFill>
                            <a:srgbClr val="FFFFFF"/>
                          </a:solidFill>
                          <a:latin typeface="Calibri"/>
                          <a:ea typeface="Calibri"/>
                          <a:cs typeface="Calibri"/>
                        </a:rPr>
                        <a:t>Caso de Estudio</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Calibri"/>
                        </a:rPr>
                        <a:t>CRS</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52770">
                <a:tc>
                  <a:txBody>
                    <a:bodyPr/>
                    <a:lstStyle/>
                    <a:p>
                      <a:pPr algn="ctr">
                        <a:lnSpc>
                          <a:spcPct val="115000"/>
                        </a:lnSpc>
                        <a:spcAft>
                          <a:spcPts val="0"/>
                        </a:spcAft>
                      </a:pPr>
                      <a:r>
                        <a:rPr lang="es-AR" sz="1100" b="1" dirty="0">
                          <a:latin typeface="Calibri"/>
                          <a:ea typeface="Calibri"/>
                          <a:cs typeface="Calibri"/>
                        </a:rPr>
                        <a:t>QVP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2</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QFN</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0</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QV</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222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84840" y="4445204"/>
            <a:ext cx="3968178" cy="583996"/>
          </a:xfrm>
          <a:prstGeom prst="rect">
            <a:avLst/>
          </a:prstGeom>
          <a:noFill/>
        </p:spPr>
      </p:pic>
      <p:pic>
        <p:nvPicPr>
          <p:cNvPr id="5222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244326" y="5336146"/>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3"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74133" y="3212976"/>
            <a:ext cx="3330223" cy="1155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2"/>
            <a:r>
              <a:rPr lang="es-ES" dirty="0" smtClean="0"/>
              <a:t>Ventajas y desventajas</a:t>
            </a:r>
          </a:p>
          <a:p>
            <a:pPr lvl="2"/>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3"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524012" cy="11653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2"/>
            <a:r>
              <a:rPr lang="es-ES" dirty="0" smtClean="0"/>
              <a:t>Contexto </a:t>
            </a:r>
          </a:p>
          <a:p>
            <a:pPr lvl="2"/>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3"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dor\Escritorio\gracias.jpg"/>
          <p:cNvPicPr>
            <a:picLocks noChangeAspect="1" noChangeArrowheads="1"/>
          </p:cNvPicPr>
          <p:nvPr/>
        </p:nvPicPr>
        <p:blipFill>
          <a:blip r:embed="rId2" cstate="print"/>
          <a:srcRect/>
          <a:stretch>
            <a:fillRect/>
          </a:stretch>
        </p:blipFill>
        <p:spPr bwMode="auto">
          <a:xfrm>
            <a:off x="2060750" y="1891419"/>
            <a:ext cx="5314951" cy="34861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Trabajos relacionados</a:t>
            </a:r>
            <a:endParaRPr lang="es-ES" dirty="0"/>
          </a:p>
        </p:txBody>
      </p:sp>
      <p:sp>
        <p:nvSpPr>
          <p:cNvPr id="3" name="2 Marcador de contenido"/>
          <p:cNvSpPr>
            <a:spLocks noGrp="1"/>
          </p:cNvSpPr>
          <p:nvPr>
            <p:ph sz="quarter" idx="1"/>
          </p:nvPr>
        </p:nvSpPr>
        <p:spPr/>
        <p:txBody>
          <a:bodyPr>
            <a:normAutofit/>
          </a:bodyPr>
          <a:lstStyle/>
          <a:p>
            <a:r>
              <a:rPr lang="es-ES" dirty="0" smtClean="0"/>
              <a:t>Método de </a:t>
            </a:r>
            <a:r>
              <a:rPr lang="es-ES" dirty="0" err="1" smtClean="0"/>
              <a:t>elicitación</a:t>
            </a:r>
            <a:endParaRPr lang="es-ES" dirty="0" smtClean="0"/>
          </a:p>
          <a:p>
            <a:pPr lvl="1"/>
            <a:r>
              <a:rPr lang="es-ES" dirty="0" err="1" smtClean="0"/>
              <a:t>Checklists</a:t>
            </a:r>
            <a:endParaRPr lang="es-ES" dirty="0" smtClean="0"/>
          </a:p>
          <a:p>
            <a:pPr lvl="1"/>
            <a:r>
              <a:rPr lang="es-ES" dirty="0" err="1" smtClean="0"/>
              <a:t>Templates</a:t>
            </a:r>
            <a:endParaRPr lang="es-ES" dirty="0" smtClean="0"/>
          </a:p>
          <a:p>
            <a:pPr lvl="1"/>
            <a:r>
              <a:rPr lang="es-ES" dirty="0" smtClean="0"/>
              <a:t>Cuestionarios</a:t>
            </a:r>
          </a:p>
          <a:p>
            <a:r>
              <a:rPr lang="es-ES" dirty="0" smtClean="0"/>
              <a:t>Herramientas semiautomáticas</a:t>
            </a:r>
          </a:p>
          <a:p>
            <a:pPr lvl="1"/>
            <a:r>
              <a:rPr lang="es-ES" dirty="0" smtClean="0"/>
              <a:t>Comúnmente basadas en técnicas de IR o NLP</a:t>
            </a:r>
          </a:p>
          <a:p>
            <a:pPr lvl="1"/>
            <a:endParaRPr lang="es-ES" dirty="0" smtClean="0"/>
          </a:p>
          <a:p>
            <a:r>
              <a:rPr lang="es-ES" dirty="0" smtClean="0"/>
              <a:t>Generalmente,  estos enfoques no utilizan información </a:t>
            </a:r>
            <a:r>
              <a:rPr lang="es-ES_tradnl" dirty="0" smtClean="0"/>
              <a:t>proveniente </a:t>
            </a:r>
            <a:r>
              <a:rPr lang="es-ES" dirty="0" smtClean="0"/>
              <a:t>de los aspectos tempranos</a:t>
            </a:r>
          </a:p>
          <a:p>
            <a:pPr lvl="1">
              <a:buNone/>
            </a:pPr>
            <a:endParaRPr lang="es-ES" dirty="0" smtClean="0"/>
          </a:p>
          <a:p>
            <a:pPr lvl="1">
              <a:buNone/>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a:t>
            </a:r>
            <a:r>
              <a:rPr lang="es-ES" dirty="0" smtClean="0"/>
              <a:t> seguridad,  </a:t>
            </a:r>
            <a:r>
              <a:rPr lang="es-ES" dirty="0" smtClean="0"/>
              <a:t>disponibilidad,  etc.</a:t>
            </a:r>
          </a:p>
          <a:p>
            <a:r>
              <a:rPr lang="es-ES" dirty="0" smtClean="0"/>
              <a:t>Es necesario identificar los QAs de un sistema en etapas tempranas de desarrollo</a:t>
            </a:r>
          </a:p>
          <a:p>
            <a:r>
              <a:rPr lang="es-ES" dirty="0" smtClean="0"/>
              <a:t>Una incorrecta identificación podría llevar al fracaso del sistema </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Varios casos de uso de gran extensión</a:t>
            </a:r>
          </a:p>
          <a:p>
            <a:pPr lvl="1"/>
            <a:r>
              <a:rPr lang="es-ES" dirty="0" smtClean="0"/>
              <a:t>Utilización de lenguaje natural, sin estructurar los QAs formalmente</a:t>
            </a:r>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4788024" y="3068960"/>
            <a:ext cx="2997263" cy="30963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1844824"/>
            <a:ext cx="6204189" cy="11015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23088" cy="4924693"/>
          </a:xfrm>
        </p:spPr>
        <p:txBody>
          <a:bodyPr>
            <a:normAutofit/>
          </a:bodyPr>
          <a:lstStyle/>
          <a:p>
            <a:r>
              <a:rPr lang="es-ES" dirty="0" smtClean="0"/>
              <a:t>Introducción</a:t>
            </a:r>
          </a:p>
          <a:p>
            <a:r>
              <a:rPr lang="es-ES" dirty="0" smtClean="0"/>
              <a:t>Atributos de calidad y aspectos tempranos</a:t>
            </a:r>
          </a:p>
          <a:p>
            <a:pPr lvl="2"/>
            <a:r>
              <a:rPr lang="es-ES" dirty="0" smtClean="0"/>
              <a:t>Aspectos tempranos</a:t>
            </a:r>
          </a:p>
          <a:p>
            <a:pPr lvl="2"/>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a:t>
            </a:r>
            <a:r>
              <a:rPr lang="es-ES" smtClean="0"/>
              <a:t>usuario        Usabilidad</a:t>
            </a:r>
            <a:endParaRPr lang="es-ES" dirty="0" smtClean="0"/>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2006</TotalTime>
  <Words>3170</Words>
  <Application>Microsoft Office PowerPoint</Application>
  <PresentationFormat>Presentación en pantalla (4:3)</PresentationFormat>
  <Paragraphs>274</Paragraphs>
  <Slides>34</Slides>
  <Notes>25</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Tokens Generation</vt:lpstr>
      <vt:lpstr>Proceso</vt:lpstr>
      <vt:lpstr>Tokens Analysis</vt:lpstr>
      <vt:lpstr>Ontología</vt:lpstr>
      <vt:lpstr>Tokens Analysis</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Diapositiva 33</vt:lpstr>
      <vt:lpstr>Trabajos relacionados</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WinuE</cp:lastModifiedBy>
  <cp:revision>172</cp:revision>
  <dcterms:created xsi:type="dcterms:W3CDTF">2010-11-08T21:41:28Z</dcterms:created>
  <dcterms:modified xsi:type="dcterms:W3CDTF">2010-11-17T15:07:10Z</dcterms:modified>
</cp:coreProperties>
</file>