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34"/>
  </p:notesMasterIdLst>
  <p:sldIdLst>
    <p:sldId id="256" r:id="rId2"/>
    <p:sldId id="289" r:id="rId3"/>
    <p:sldId id="290" r:id="rId4"/>
    <p:sldId id="259" r:id="rId5"/>
    <p:sldId id="260" r:id="rId6"/>
    <p:sldId id="291" r:id="rId7"/>
    <p:sldId id="265" r:id="rId8"/>
    <p:sldId id="266" r:id="rId9"/>
    <p:sldId id="263" r:id="rId10"/>
    <p:sldId id="292" r:id="rId11"/>
    <p:sldId id="264" r:id="rId12"/>
    <p:sldId id="300" r:id="rId13"/>
    <p:sldId id="299" r:id="rId14"/>
    <p:sldId id="301" r:id="rId15"/>
    <p:sldId id="302" r:id="rId16"/>
    <p:sldId id="303" r:id="rId17"/>
    <p:sldId id="304" r:id="rId18"/>
    <p:sldId id="268" r:id="rId19"/>
    <p:sldId id="293" r:id="rId20"/>
    <p:sldId id="269" r:id="rId21"/>
    <p:sldId id="270" r:id="rId22"/>
    <p:sldId id="277" r:id="rId23"/>
    <p:sldId id="271" r:id="rId24"/>
    <p:sldId id="278" r:id="rId25"/>
    <p:sldId id="272" r:id="rId26"/>
    <p:sldId id="294" r:id="rId27"/>
    <p:sldId id="296" r:id="rId28"/>
    <p:sldId id="273" r:id="rId29"/>
    <p:sldId id="295" r:id="rId30"/>
    <p:sldId id="275" r:id="rId31"/>
    <p:sldId id="276" r:id="rId32"/>
    <p:sldId id="298" r:id="rId3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uE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784" autoAdjust="0"/>
    <p:restoredTop sz="83977" autoAdjust="0"/>
  </p:normalViewPr>
  <p:slideViewPr>
    <p:cSldViewPr snapToGrid="0">
      <p:cViewPr varScale="1">
        <p:scale>
          <a:sx n="77" d="100"/>
          <a:sy n="77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63BFC-F4BA-48C9-8576-4CE39202FED6}" type="datetimeFigureOut">
              <a:rPr lang="es-ES" smtClean="0"/>
              <a:pPr/>
              <a:t>13/11/2010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2ED1A-74B4-42AE-A5BF-D7540D1CC6C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2ED1A-74B4-42AE-A5BF-D7540D1CC6CA}" type="slidenum">
              <a:rPr lang="es-ES" smtClean="0"/>
              <a:pPr/>
              <a:t>5</a:t>
            </a:fld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7222BF2-5C0F-41D6-AF26-3ACA31A5334A}" type="datetimeFigureOut">
              <a:rPr lang="es-ES" smtClean="0"/>
              <a:pPr/>
              <a:t>13/11/2010</a:t>
            </a:fld>
            <a:endParaRPr lang="es-ES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13/11/2010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13/11/2010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13/11/2010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7222BF2-5C0F-41D6-AF26-3ACA31A5334A}" type="datetimeFigureOut">
              <a:rPr lang="es-ES" smtClean="0"/>
              <a:pPr/>
              <a:t>13/11/2010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13/11/2010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13/11/2010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13/11/2010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13/11/2010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13/11/2010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 dirty="0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13/11/2010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7222BF2-5C0F-41D6-AF26-3ACA31A5334A}" type="datetimeFigureOut">
              <a:rPr lang="es-ES" smtClean="0"/>
              <a:pPr/>
              <a:t>13/11/2010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Identificación de Atributos de Calidad en Requerimientos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7664" y="5157192"/>
            <a:ext cx="6400800" cy="622920"/>
          </a:xfrm>
        </p:spPr>
        <p:txBody>
          <a:bodyPr>
            <a:normAutofit fontScale="25000" lnSpcReduction="20000"/>
          </a:bodyPr>
          <a:lstStyle/>
          <a:p>
            <a:r>
              <a:rPr lang="es-AR" sz="6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Tesis de Grado de Francisco Bertoni y Sebastián Villanueva</a:t>
            </a:r>
          </a:p>
          <a:p>
            <a:pPr lvl="0"/>
            <a:r>
              <a:rPr lang="es-AR" sz="63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Dirigida </a:t>
            </a:r>
            <a:r>
              <a:rPr lang="es-AR" sz="6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por la Dra. Claudia Marcos y el Dr. Andrés Díaz Pace</a:t>
            </a:r>
          </a:p>
          <a:p>
            <a:endParaRPr lang="es-ES" dirty="0"/>
          </a:p>
        </p:txBody>
      </p:sp>
      <p:pic>
        <p:nvPicPr>
          <p:cNvPr id="4" name="3 Imagen" descr="Logo UNIC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260648"/>
            <a:ext cx="1408619" cy="1210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276872"/>
            <a:ext cx="3168352" cy="16561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pPr lvl="1"/>
            <a:r>
              <a:rPr lang="es-ES" dirty="0" smtClean="0"/>
              <a:t>Propuesta</a:t>
            </a:r>
          </a:p>
          <a:p>
            <a:pPr lvl="1"/>
            <a:r>
              <a:rPr lang="es-ES" dirty="0" smtClean="0"/>
              <a:t>Proceso</a:t>
            </a:r>
          </a:p>
          <a:p>
            <a:pPr lvl="1"/>
            <a:r>
              <a:rPr lang="es-ES" dirty="0" smtClean="0"/>
              <a:t>QA Miner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Propuesta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Técnica semi-automática que identifique atributos de calidad </a:t>
            </a:r>
            <a:r>
              <a:rPr lang="es-ES_tradnl" dirty="0" smtClean="0"/>
              <a:t>a partir de un conjunto de aspectos tempranos y casos de uso relacionados</a:t>
            </a:r>
          </a:p>
          <a:p>
            <a:r>
              <a:rPr lang="es-ES_tradnl" dirty="0" smtClean="0"/>
              <a:t>Desarrollo de una herramienta para soportar la técnica y asistir al analista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518983" y="1124464"/>
          <a:ext cx="8210552" cy="5115697"/>
        </p:xfrm>
        <a:graphic>
          <a:graphicData uri="http://schemas.openxmlformats.org/presentationml/2006/ole">
            <p:oleObj spid="_x0000_s28680" name="Visio" r:id="rId3" imgW="5536846" imgH="3445815" progId="Visio.Drawing.11">
              <p:embed/>
            </p:oleObj>
          </a:graphicData>
        </a:graphic>
      </p:graphicFrame>
      <p:sp>
        <p:nvSpPr>
          <p:cNvPr id="8" name="7 Rectángulo redondeado"/>
          <p:cNvSpPr/>
          <p:nvPr/>
        </p:nvSpPr>
        <p:spPr>
          <a:xfrm>
            <a:off x="2376823" y="1062681"/>
            <a:ext cx="6309978" cy="1519881"/>
          </a:xfrm>
          <a:prstGeom prst="roundRect">
            <a:avLst/>
          </a:prstGeom>
          <a:solidFill>
            <a:srgbClr val="00CCFF">
              <a:alpha val="12157"/>
            </a:srgb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Proceso</a:t>
            </a:r>
            <a:endParaRPr lang="es-ES" dirty="0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Entrada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La entrada esta formada por un conjunto de casos de uso y un conjunto de aspectos tempranos</a:t>
            </a:r>
          </a:p>
          <a:p>
            <a:r>
              <a:rPr lang="es-ES_tradnl" dirty="0" smtClean="0"/>
              <a:t>Los casos de uso provienen de la especificación de requerimientos</a:t>
            </a:r>
          </a:p>
          <a:p>
            <a:r>
              <a:rPr lang="es-ES_tradnl" dirty="0" smtClean="0"/>
              <a:t>Los aspectos tempranos son identificados previamente con la herramienta Aspect Extractor Tool (AET)</a:t>
            </a:r>
          </a:p>
          <a:p>
            <a:pPr lvl="1"/>
            <a:r>
              <a:rPr lang="es-ES_tradnl" dirty="0" smtClean="0"/>
              <a:t>Herramienta </a:t>
            </a:r>
            <a:r>
              <a:rPr lang="es-AR" dirty="0" smtClean="0"/>
              <a:t>semi-automatizadas para identificar aspectos tempranos desde casos de uso</a:t>
            </a:r>
          </a:p>
          <a:p>
            <a:pPr lvl="1"/>
            <a:r>
              <a:rPr lang="es-AR" dirty="0" smtClean="0"/>
              <a:t>Especifica un aspecto temprano mediante un nombre y un conjunto de pares de palabras &lt;verbo, objeto&gt;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518983" y="1124464"/>
          <a:ext cx="8210552" cy="5115697"/>
        </p:xfrm>
        <a:graphic>
          <a:graphicData uri="http://schemas.openxmlformats.org/presentationml/2006/ole">
            <p:oleObj spid="_x0000_s46082" name="Visio" r:id="rId3" imgW="5536846" imgH="3445815" progId="Visio.Drawing.11">
              <p:embed/>
            </p:oleObj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Proceso</a:t>
            </a:r>
            <a:endParaRPr lang="es-ES" dirty="0"/>
          </a:p>
        </p:txBody>
      </p:sp>
      <p:sp>
        <p:nvSpPr>
          <p:cNvPr id="9" name="8 Rectángulo redondeado"/>
          <p:cNvSpPr/>
          <p:nvPr/>
        </p:nvSpPr>
        <p:spPr>
          <a:xfrm>
            <a:off x="2331659" y="2638862"/>
            <a:ext cx="4628485" cy="1735429"/>
          </a:xfrm>
          <a:prstGeom prst="roundRect">
            <a:avLst/>
          </a:prstGeom>
          <a:solidFill>
            <a:srgbClr val="00CCFF">
              <a:alpha val="12157"/>
            </a:srgb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Generación de </a:t>
            </a:r>
            <a:r>
              <a:rPr lang="es-ES_tradnl" dirty="0" err="1" smtClean="0"/>
              <a:t>tokens</a:t>
            </a:r>
            <a:endParaRPr lang="es-ES_tradnl" dirty="0"/>
          </a:p>
        </p:txBody>
      </p:sp>
      <p:pic>
        <p:nvPicPr>
          <p:cNvPr id="57345" name="Picture 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8252" y="1176691"/>
            <a:ext cx="6438123" cy="5126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518983" y="1124464"/>
          <a:ext cx="8210552" cy="5115697"/>
        </p:xfrm>
        <a:graphic>
          <a:graphicData uri="http://schemas.openxmlformats.org/presentationml/2006/ole">
            <p:oleObj spid="_x0000_s47106" name="Visio" r:id="rId3" imgW="5536846" imgH="3445815" progId="Visio.Drawing.11">
              <p:embed/>
            </p:oleObj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Proceso</a:t>
            </a:r>
            <a:endParaRPr lang="es-ES" dirty="0"/>
          </a:p>
        </p:txBody>
      </p:sp>
      <p:sp>
        <p:nvSpPr>
          <p:cNvPr id="9" name="8 Rectángulo redondeado"/>
          <p:cNvSpPr/>
          <p:nvPr/>
        </p:nvSpPr>
        <p:spPr>
          <a:xfrm>
            <a:off x="2492297" y="4467661"/>
            <a:ext cx="4628485" cy="1735429"/>
          </a:xfrm>
          <a:prstGeom prst="roundRect">
            <a:avLst/>
          </a:prstGeom>
          <a:solidFill>
            <a:srgbClr val="00CCFF">
              <a:alpha val="12157"/>
            </a:srgb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Análisis de </a:t>
            </a:r>
            <a:r>
              <a:rPr lang="es-ES_tradnl" dirty="0" err="1" smtClean="0"/>
              <a:t>tokens</a:t>
            </a:r>
            <a:endParaRPr lang="es-ES_tradnl" dirty="0"/>
          </a:p>
        </p:txBody>
      </p:sp>
      <p:pic>
        <p:nvPicPr>
          <p:cNvPr id="593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285" y="1455576"/>
            <a:ext cx="7884154" cy="4627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QA Miner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332554"/>
            <a:ext cx="8229600" cy="4525963"/>
          </a:xfrm>
        </p:spPr>
        <p:txBody>
          <a:bodyPr/>
          <a:lstStyle/>
          <a:p>
            <a:r>
              <a:rPr lang="es-ES" dirty="0" smtClean="0"/>
              <a:t>Plugin de Eclipse</a:t>
            </a:r>
          </a:p>
          <a:p>
            <a:r>
              <a:rPr lang="es-ES" dirty="0" smtClean="0"/>
              <a:t>Entrada en XML formada por casos de uso y salida de </a:t>
            </a:r>
            <a:r>
              <a:rPr lang="es-ES" dirty="0" err="1" smtClean="0"/>
              <a:t>Aspect</a:t>
            </a:r>
            <a:r>
              <a:rPr lang="es-ES" dirty="0" smtClean="0"/>
              <a:t> Extractor </a:t>
            </a:r>
            <a:r>
              <a:rPr lang="es-ES" dirty="0" err="1" smtClean="0"/>
              <a:t>Tool</a:t>
            </a:r>
            <a:endParaRPr lang="es-ES" dirty="0" smtClean="0"/>
          </a:p>
          <a:p>
            <a:r>
              <a:rPr lang="es-ES" dirty="0" smtClean="0"/>
              <a:t>Puntos de configuración</a:t>
            </a:r>
          </a:p>
          <a:p>
            <a:pPr lvl="1"/>
            <a:r>
              <a:rPr lang="es-ES" dirty="0" smtClean="0"/>
              <a:t>Peso de las secciones de los casos de uso</a:t>
            </a:r>
          </a:p>
          <a:p>
            <a:pPr lvl="1"/>
            <a:r>
              <a:rPr lang="es-ES" dirty="0" smtClean="0"/>
              <a:t>Lista de Stop Words</a:t>
            </a:r>
          </a:p>
          <a:p>
            <a:pPr lvl="1"/>
            <a:r>
              <a:rPr lang="es-ES" dirty="0" smtClean="0"/>
              <a:t>Importancia de la entrada (aspectos tempranos vs. casos de uso)</a:t>
            </a:r>
          </a:p>
          <a:p>
            <a:r>
              <a:rPr lang="es-ES" dirty="0" smtClean="0"/>
              <a:t>Proporciona al analista un ranking de atributos de calidad por cada conjunto de entrada &lt;aspecto, casos de uso&gt;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3 Imagen" descr="C:\Documents and Settings\Administrador\Escritorio\Capturas\Snap_2010.10.24 13.03.56_004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777" y="1570893"/>
            <a:ext cx="8599163" cy="355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67544" y="2708920"/>
            <a:ext cx="3024336" cy="16561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pPr lvl="1"/>
            <a:r>
              <a:rPr lang="es-ES" dirty="0" smtClean="0"/>
              <a:t>Métricas</a:t>
            </a:r>
          </a:p>
          <a:p>
            <a:pPr lvl="1"/>
            <a:r>
              <a:rPr lang="es-ES" dirty="0" smtClean="0"/>
              <a:t>Caso de Estudio I</a:t>
            </a:r>
          </a:p>
          <a:p>
            <a:pPr lvl="1"/>
            <a:r>
              <a:rPr lang="es-ES" dirty="0" smtClean="0"/>
              <a:t>Caso de Estudio II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Métricas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Definiciones derivadas de IR: </a:t>
            </a:r>
          </a:p>
          <a:p>
            <a:pPr lvl="1"/>
            <a:r>
              <a:rPr lang="es-AR" sz="1600" b="1" dirty="0" smtClean="0"/>
              <a:t>QVP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son realmente QAs</a:t>
            </a:r>
            <a:endParaRPr lang="es-AR" sz="1600" dirty="0" smtClean="0"/>
          </a:p>
          <a:p>
            <a:pPr lvl="1"/>
            <a:r>
              <a:rPr lang="es-AR" sz="1600" b="1" dirty="0" smtClean="0"/>
              <a:t>QVN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no 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no son realmente QAs</a:t>
            </a:r>
            <a:endParaRPr lang="es-AR" sz="1600" dirty="0" smtClean="0"/>
          </a:p>
          <a:p>
            <a:pPr lvl="1"/>
            <a:r>
              <a:rPr lang="es-AR" sz="1600" b="1" dirty="0" smtClean="0"/>
              <a:t>QFP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no son realmente QAs </a:t>
            </a:r>
            <a:r>
              <a:rPr lang="es-AR" sz="1600" dirty="0" smtClean="0"/>
              <a:t> o que se identificaron de manera errónea a partir de los datos de entrada</a:t>
            </a:r>
          </a:p>
          <a:p>
            <a:pPr lvl="1"/>
            <a:r>
              <a:rPr lang="es-AR" sz="1600" b="1" dirty="0" smtClean="0"/>
              <a:t>QFN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no 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son realmente QAs</a:t>
            </a:r>
          </a:p>
          <a:p>
            <a:pPr lvl="1"/>
            <a:endParaRPr lang="es-AR" sz="1600" b="1" i="1" u="sng" dirty="0" smtClean="0"/>
          </a:p>
          <a:p>
            <a:pPr lvl="1">
              <a:buNone/>
            </a:pPr>
            <a:endParaRPr lang="es-AR" sz="1600" b="1" i="1" u="sng" dirty="0" smtClean="0"/>
          </a:p>
          <a:p>
            <a:pPr lvl="1"/>
            <a:endParaRPr lang="es-AR" sz="1600" b="1" i="1" u="sng" dirty="0" smtClean="0"/>
          </a:p>
          <a:p>
            <a:pPr lvl="1"/>
            <a:endParaRPr lang="es-AR" sz="1600" b="1" i="1" u="sng" dirty="0" smtClean="0"/>
          </a:p>
          <a:p>
            <a:endParaRPr lang="es-AR" dirty="0" smtClean="0"/>
          </a:p>
          <a:p>
            <a:r>
              <a:rPr lang="es-AR" dirty="0" smtClean="0"/>
              <a:t>Tiempo de ejecución</a:t>
            </a:r>
          </a:p>
        </p:txBody>
      </p:sp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640" y="3933056"/>
            <a:ext cx="2418365" cy="577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3933056"/>
            <a:ext cx="2129378" cy="577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0" y="8191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  <p:pic>
        <p:nvPicPr>
          <p:cNvPr id="27651" name="Picture 3" descr="C:\Documents and Settings\Administrador\Configuración local\Archivos temporales de Internet\Content.IE5\U5IY6TLH\MC900433845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404664"/>
            <a:ext cx="1656184" cy="16561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Caso de estudio HWS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Sistema de Salud Vigía</a:t>
            </a:r>
          </a:p>
          <a:p>
            <a:r>
              <a:rPr lang="es-ES" dirty="0" smtClean="0"/>
              <a:t>9 casos de uso (aproximadamente 2300 palabras)</a:t>
            </a:r>
          </a:p>
          <a:p>
            <a:r>
              <a:rPr lang="es-ES" dirty="0" smtClean="0"/>
              <a:t>6 aspectos candidatos</a:t>
            </a:r>
          </a:p>
          <a:p>
            <a:r>
              <a:rPr lang="es-ES" dirty="0" smtClean="0"/>
              <a:t>QAs detectados a través del análisis de la arquitectura del sistema: usability, availability, performance, scalability, security, persistence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Caso de estudio HWS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827584" y="4365104"/>
          <a:ext cx="2520280" cy="1771510"/>
        </p:xfrm>
        <a:graphic>
          <a:graphicData uri="http://schemas.openxmlformats.org/drawingml/2006/table">
            <a:tbl>
              <a:tblPr/>
              <a:tblGrid>
                <a:gridCol w="1704868"/>
                <a:gridCol w="815412"/>
              </a:tblGrid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Caso de Estudio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HWS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Times New Roman"/>
                        </a:rPr>
                        <a:t>QVP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Times New Roman"/>
                        </a:rPr>
                        <a:t>QFP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Times New Roman"/>
                        </a:rPr>
                        <a:t>QFN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Times New Roman"/>
                        </a:rPr>
                        <a:t>QV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4 Imagen" descr="C:\Documents and Settings\Administrador\Escritorio\hws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799288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67944" y="4653136"/>
            <a:ext cx="3510991" cy="519135"/>
          </a:xfrm>
          <a:prstGeom prst="rect">
            <a:avLst/>
          </a:prstGeom>
          <a:noFill/>
        </p:spPr>
      </p:pic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9952" y="5445224"/>
            <a:ext cx="3103924" cy="504056"/>
          </a:xfrm>
          <a:prstGeom prst="rect">
            <a:avLst/>
          </a:prstGeom>
          <a:noFill/>
        </p:spPr>
      </p:pic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8191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 de estudio CRS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Sistema de Registro de Cursos</a:t>
            </a:r>
          </a:p>
          <a:p>
            <a:r>
              <a:rPr lang="es-ES" dirty="0" smtClean="0"/>
              <a:t>8 casos de uso (aproximadamente 3900 palabras)</a:t>
            </a:r>
          </a:p>
          <a:p>
            <a:r>
              <a:rPr lang="es-ES" dirty="0" smtClean="0"/>
              <a:t>7 aspectos candidatos</a:t>
            </a:r>
          </a:p>
          <a:p>
            <a:r>
              <a:rPr lang="es-ES" dirty="0" smtClean="0"/>
              <a:t>QAs obtenidos del análisis manual (ad-hoc) de las especificaciones de requerimientos</a:t>
            </a:r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 de estudio CRS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3 Imagen" descr="C:\Documents and Settings\Administrador\Escritorio\crs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164" y="1260390"/>
            <a:ext cx="7552430" cy="2816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833542" y="4290963"/>
          <a:ext cx="2786987" cy="1763850"/>
        </p:xfrm>
        <a:graphic>
          <a:graphicData uri="http://schemas.openxmlformats.org/drawingml/2006/table">
            <a:tbl>
              <a:tblPr/>
              <a:tblGrid>
                <a:gridCol w="1885285"/>
                <a:gridCol w="901702"/>
              </a:tblGrid>
              <a:tr h="3527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</a:rPr>
                        <a:t>Caso de Estudio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</a:rPr>
                        <a:t>CRS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527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Calibri"/>
                        </a:rPr>
                        <a:t>QVP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Calibri"/>
                        </a:rPr>
                        <a:t>5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7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Calibri"/>
                        </a:rPr>
                        <a:t>QFP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7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Calibri"/>
                        </a:rPr>
                        <a:t>QFN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Calibri"/>
                        </a:rPr>
                        <a:t>0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7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Calibri"/>
                        </a:rPr>
                        <a:t>QV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Calibri"/>
                        </a:rPr>
                        <a:t>5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84840" y="4445204"/>
            <a:ext cx="3968178" cy="583996"/>
          </a:xfrm>
          <a:prstGeom prst="rect">
            <a:avLst/>
          </a:prstGeom>
          <a:noFill/>
        </p:spPr>
      </p:pic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44326" y="5336146"/>
            <a:ext cx="3466290" cy="606212"/>
          </a:xfrm>
          <a:prstGeom prst="rect">
            <a:avLst/>
          </a:prstGeom>
          <a:noFill/>
        </p:spPr>
      </p:pic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 dirty="0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8286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Tiempos de ejecución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dirty="0" smtClean="0"/>
              <a:t>En ambos casos se contabiliza la suma de los tiempos del </a:t>
            </a:r>
          </a:p>
          <a:p>
            <a:pPr>
              <a:buNone/>
            </a:pPr>
            <a:r>
              <a:rPr lang="es-ES" dirty="0" smtClean="0"/>
              <a:t>análisis de cada aspecto temprano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HWS</a:t>
            </a:r>
          </a:p>
          <a:p>
            <a:pPr lvl="1"/>
            <a:r>
              <a:rPr lang="es-ES" dirty="0" smtClean="0"/>
              <a:t>7.2 segundos aproximadamente</a:t>
            </a:r>
          </a:p>
          <a:p>
            <a:r>
              <a:rPr lang="es-ES" dirty="0" smtClean="0"/>
              <a:t>CRS</a:t>
            </a:r>
          </a:p>
          <a:p>
            <a:pPr lvl="1"/>
            <a:r>
              <a:rPr lang="es-ES" dirty="0" smtClean="0"/>
              <a:t>4.9 segundos aproximadamente</a:t>
            </a:r>
          </a:p>
          <a:p>
            <a:pPr lvl="1"/>
            <a:endParaRPr lang="es-ES" dirty="0" smtClean="0"/>
          </a:p>
        </p:txBody>
      </p:sp>
      <p:pic>
        <p:nvPicPr>
          <p:cNvPr id="4" name="3 Imagen" descr="cronometr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62839" y="2556587"/>
            <a:ext cx="1868181" cy="25407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67544" y="3212976"/>
            <a:ext cx="3312368" cy="12961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4968552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pPr lvl="1"/>
            <a:r>
              <a:rPr lang="es-ES" dirty="0" smtClean="0"/>
              <a:t>Ventajas y desventajas</a:t>
            </a:r>
          </a:p>
          <a:p>
            <a:pPr lvl="1"/>
            <a:r>
              <a:rPr lang="es-ES" dirty="0" smtClean="0"/>
              <a:t>Trabajos futuros</a:t>
            </a:r>
          </a:p>
          <a:p>
            <a:r>
              <a:rPr lang="es-ES" dirty="0" smtClean="0"/>
              <a:t>Preguntas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Ventajas y Desventajas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Ventajas</a:t>
            </a:r>
          </a:p>
          <a:p>
            <a:pPr lvl="1"/>
            <a:r>
              <a:rPr lang="es-ES" dirty="0" smtClean="0"/>
              <a:t>Recall</a:t>
            </a:r>
          </a:p>
          <a:p>
            <a:pPr lvl="1"/>
            <a:r>
              <a:rPr lang="es-ES" dirty="0" smtClean="0"/>
              <a:t>Tiempo de ejecución</a:t>
            </a:r>
          </a:p>
          <a:p>
            <a:pPr lvl="1"/>
            <a:r>
              <a:rPr lang="es-ES" dirty="0" smtClean="0"/>
              <a:t>Nivel de automatización</a:t>
            </a:r>
          </a:p>
          <a:p>
            <a:pPr lvl="1"/>
            <a:r>
              <a:rPr lang="es-ES" dirty="0" smtClean="0"/>
              <a:t>Extensión a otros documentos</a:t>
            </a:r>
          </a:p>
          <a:p>
            <a:pPr lvl="1"/>
            <a:r>
              <a:rPr lang="es-ES" dirty="0" smtClean="0"/>
              <a:t>Extensibilidad para la identificación de otros QAs</a:t>
            </a:r>
          </a:p>
          <a:p>
            <a:r>
              <a:rPr lang="es-ES" dirty="0" smtClean="0"/>
              <a:t>Desventajas</a:t>
            </a:r>
          </a:p>
          <a:p>
            <a:pPr lvl="1"/>
            <a:r>
              <a:rPr lang="es-ES" dirty="0" smtClean="0"/>
              <a:t>Dependencia de los aspectos encontrados</a:t>
            </a:r>
          </a:p>
          <a:p>
            <a:pPr lvl="1"/>
            <a:r>
              <a:rPr lang="es-ES" dirty="0" smtClean="0"/>
              <a:t>QAs no relacionados con aspectos</a:t>
            </a:r>
          </a:p>
          <a:p>
            <a:pPr lvl="1"/>
            <a:r>
              <a:rPr lang="es-ES" dirty="0" smtClean="0"/>
              <a:t>Definición de una ontología</a:t>
            </a:r>
          </a:p>
          <a:p>
            <a:pPr lvl="1"/>
            <a:r>
              <a:rPr lang="es-ES" dirty="0" smtClean="0"/>
              <a:t>Limitaciones del lenguaje</a:t>
            </a:r>
          </a:p>
          <a:p>
            <a:pPr lvl="1"/>
            <a:r>
              <a:rPr lang="es-ES" dirty="0" smtClean="0"/>
              <a:t>Aprendizaje</a:t>
            </a:r>
            <a:endParaRPr lang="es-ES" dirty="0"/>
          </a:p>
        </p:txBody>
      </p:sp>
      <p:pic>
        <p:nvPicPr>
          <p:cNvPr id="4" name="3 Imagen" descr="balanz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96842" y="4139513"/>
            <a:ext cx="2143305" cy="19861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Trabajos Futuros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Mejora de la ontología</a:t>
            </a:r>
          </a:p>
          <a:p>
            <a:r>
              <a:rPr lang="es-ES" dirty="0" smtClean="0"/>
              <a:t>Atributos de los tokens</a:t>
            </a:r>
          </a:p>
          <a:p>
            <a:r>
              <a:rPr lang="es-ES" dirty="0" smtClean="0"/>
              <a:t>Minar QAs desde otros documentos</a:t>
            </a:r>
          </a:p>
          <a:p>
            <a:r>
              <a:rPr lang="es-ES" dirty="0" smtClean="0"/>
              <a:t>Aprendizaje</a:t>
            </a:r>
          </a:p>
          <a:p>
            <a:r>
              <a:rPr lang="es-ES" dirty="0" smtClean="0"/>
              <a:t>Arquitecturas orientadas a aspectos</a:t>
            </a:r>
            <a:endParaRPr lang="es-ES" dirty="0"/>
          </a:p>
        </p:txBody>
      </p:sp>
      <p:pic>
        <p:nvPicPr>
          <p:cNvPr id="30725" name="Picture 5" descr="C:\Documents and Settings\Administrador\Configuración local\Archivos temporales de Internet\Content.IE5\5WQ1CSKL\MC900312584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4293096"/>
            <a:ext cx="1868119" cy="152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67544" y="3645024"/>
            <a:ext cx="1872208" cy="48213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4968552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67544" y="1340768"/>
            <a:ext cx="2448272" cy="12961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smtClean="0"/>
              <a:t>Contexto </a:t>
            </a:r>
          </a:p>
          <a:p>
            <a:pPr lvl="1"/>
            <a:r>
              <a:rPr lang="es-ES" dirty="0" smtClean="0"/>
              <a:t>Problemática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Preguntas</a:t>
            </a:r>
            <a:endParaRPr lang="es-ES" dirty="0"/>
          </a:p>
        </p:txBody>
      </p:sp>
      <p:pic>
        <p:nvPicPr>
          <p:cNvPr id="14" name="13 Marcador de contenido" descr="preguntas (1)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79500" y="1782762"/>
            <a:ext cx="6985000" cy="3810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GRACIAS!!!!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Trabajos relacionados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Método de </a:t>
            </a:r>
            <a:r>
              <a:rPr lang="es-ES" dirty="0" err="1" smtClean="0"/>
              <a:t>elicitación</a:t>
            </a:r>
            <a:endParaRPr lang="es-ES" dirty="0" smtClean="0"/>
          </a:p>
          <a:p>
            <a:pPr lvl="1"/>
            <a:r>
              <a:rPr lang="es-ES" dirty="0" err="1" smtClean="0"/>
              <a:t>Checklists</a:t>
            </a:r>
            <a:endParaRPr lang="es-ES" dirty="0" smtClean="0"/>
          </a:p>
          <a:p>
            <a:pPr lvl="1"/>
            <a:r>
              <a:rPr lang="es-ES" dirty="0" err="1" smtClean="0"/>
              <a:t>Templates</a:t>
            </a:r>
            <a:endParaRPr lang="es-ES" dirty="0" smtClean="0"/>
          </a:p>
          <a:p>
            <a:pPr lvl="1"/>
            <a:r>
              <a:rPr lang="es-ES" dirty="0" smtClean="0"/>
              <a:t>Cuestionarios</a:t>
            </a:r>
          </a:p>
          <a:p>
            <a:r>
              <a:rPr lang="es-ES" dirty="0" smtClean="0"/>
              <a:t>Herramientas semiautomáticas</a:t>
            </a:r>
          </a:p>
          <a:p>
            <a:pPr lvl="1"/>
            <a:r>
              <a:rPr lang="es-ES" dirty="0" smtClean="0"/>
              <a:t>Comúnmente basadas en técnicas de IR o NLP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Generalmente,  estos enfoques no utilizan información </a:t>
            </a:r>
            <a:r>
              <a:rPr lang="es-ES_tradnl" dirty="0" smtClean="0"/>
              <a:t>proveniente </a:t>
            </a:r>
            <a:r>
              <a:rPr lang="es-ES" dirty="0" smtClean="0"/>
              <a:t>de los aspectos tempranos.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Contexto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s-ES" dirty="0" smtClean="0"/>
              <a:t>Los atributos de calidad (QAs) son propiedades deseadas o requerimientos adicionales de un sistema.  Ejemplo: performance, seguridad, disponibilidad,  etc.</a:t>
            </a:r>
          </a:p>
          <a:p>
            <a:r>
              <a:rPr lang="es-ES" dirty="0" smtClean="0"/>
              <a:t>Es necesario identificar los QAs de un sistema en etapas tempranas de desarrollo</a:t>
            </a:r>
          </a:p>
          <a:p>
            <a:r>
              <a:rPr lang="es-ES" dirty="0" smtClean="0"/>
              <a:t>Una incorrecta identificación podría llevar al fracaso del sistema debido a los elevados costos de </a:t>
            </a:r>
            <a:r>
              <a:rPr lang="es-ES" dirty="0" err="1" smtClean="0"/>
              <a:t>retrabajo</a:t>
            </a:r>
            <a:r>
              <a:rPr lang="es-ES" dirty="0" smtClean="0"/>
              <a:t> para que el sistema posea los atributos faltantes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Problemática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Identificar QAs en requerimientos puede llegar a ser una tarea muy dificultosa:</a:t>
            </a:r>
          </a:p>
          <a:p>
            <a:pPr lvl="1"/>
            <a:r>
              <a:rPr lang="es-ES" dirty="0" smtClean="0"/>
              <a:t>Varios casos de uso de gran extensión</a:t>
            </a:r>
          </a:p>
          <a:p>
            <a:pPr lvl="1"/>
            <a:r>
              <a:rPr lang="es-ES" dirty="0" smtClean="0"/>
              <a:t>Utilización de lenguaje natural, sin estructurar los QAs formalmente</a:t>
            </a:r>
          </a:p>
          <a:p>
            <a:pPr lvl="1">
              <a:buNone/>
            </a:pPr>
            <a:endParaRPr lang="es-ES" dirty="0" smtClean="0"/>
          </a:p>
        </p:txBody>
      </p:sp>
      <p:pic>
        <p:nvPicPr>
          <p:cNvPr id="8195" name="Picture 3" descr="C:\Documents and Settings\Administrador\Escritorio\amprodu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3068960"/>
            <a:ext cx="2997263" cy="30963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67544" y="1844824"/>
            <a:ext cx="6192688" cy="12241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pPr lvl="1"/>
            <a:r>
              <a:rPr lang="es-ES" dirty="0" smtClean="0"/>
              <a:t>Aspectos tempranos</a:t>
            </a:r>
          </a:p>
          <a:p>
            <a:pPr lvl="1"/>
            <a:r>
              <a:rPr lang="es-ES" dirty="0" smtClean="0"/>
              <a:t>Relación entre QAs y EAs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Aspectos tempranos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363272" cy="4525963"/>
          </a:xfrm>
        </p:spPr>
        <p:txBody>
          <a:bodyPr/>
          <a:lstStyle/>
          <a:p>
            <a:r>
              <a:rPr lang="es-ES" dirty="0" smtClean="0"/>
              <a:t>Un concern es cualquier asunto de interés en un sistema de software</a:t>
            </a:r>
          </a:p>
          <a:p>
            <a:r>
              <a:rPr lang="es-ES" i="1" dirty="0" smtClean="0"/>
              <a:t>Los </a:t>
            </a:r>
            <a:r>
              <a:rPr lang="es-AR" b="1" i="1" dirty="0" smtClean="0"/>
              <a:t>Aspectos Tempranos</a:t>
            </a:r>
            <a:r>
              <a:rPr lang="es-AR" dirty="0" smtClean="0"/>
              <a:t> (Early Aspects, EA) son concerns que se encuentran mezclados en los requerimientos y/o artefactos arquitectónicos del sistema. Por ejemplo: autorización, distribución, etc. </a:t>
            </a:r>
          </a:p>
          <a:p>
            <a:r>
              <a:rPr lang="es-AR" dirty="0" smtClean="0"/>
              <a:t>Ocurren en etapas iniciales del desarrollo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Aspectos tempranos</a:t>
            </a:r>
            <a:endParaRPr lang="es-E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340768"/>
            <a:ext cx="7344816" cy="360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5085184"/>
            <a:ext cx="3430910" cy="1086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Relación entre QAs y EAs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Varios atributos de calidad se relacionan con aspectos tempranos del sistema</a:t>
            </a:r>
          </a:p>
          <a:p>
            <a:r>
              <a:rPr lang="es-ES" dirty="0" smtClean="0"/>
              <a:t>Un aspecto temprano podría proporcionar “pistas” para el descubrimiento de QAs</a:t>
            </a:r>
          </a:p>
          <a:p>
            <a:r>
              <a:rPr lang="es-ES" dirty="0" smtClean="0"/>
              <a:t>Ejemplos</a:t>
            </a:r>
          </a:p>
          <a:p>
            <a:pPr lvl="1"/>
            <a:r>
              <a:rPr lang="es-ES" dirty="0" smtClean="0"/>
              <a:t>Autentificación         Seguridad</a:t>
            </a:r>
          </a:p>
          <a:p>
            <a:pPr lvl="1"/>
            <a:r>
              <a:rPr lang="es-ES" dirty="0" smtClean="0"/>
              <a:t>Interfaz de </a:t>
            </a:r>
            <a:r>
              <a:rPr lang="es-ES" smtClean="0"/>
              <a:t>usuario        Usabilidad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25601" name="Picture 1" descr="C:\Documents and Settings\Administrador\Configuración local\Archivos temporales de Internet\Content.IE5\ZTJ0KIAI\MC90007884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4077072"/>
            <a:ext cx="2790974" cy="2178230"/>
          </a:xfrm>
          <a:prstGeom prst="rect">
            <a:avLst/>
          </a:prstGeom>
          <a:noFill/>
        </p:spPr>
      </p:pic>
      <p:sp>
        <p:nvSpPr>
          <p:cNvPr id="5" name="4 Flecha derecha"/>
          <p:cNvSpPr/>
          <p:nvPr/>
        </p:nvSpPr>
        <p:spPr>
          <a:xfrm>
            <a:off x="2990334" y="3571104"/>
            <a:ext cx="432487" cy="16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5 Flecha derecha"/>
          <p:cNvSpPr/>
          <p:nvPr/>
        </p:nvSpPr>
        <p:spPr>
          <a:xfrm>
            <a:off x="3389874" y="3983001"/>
            <a:ext cx="432487" cy="16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1320</TotalTime>
  <Words>813</Words>
  <Application>Microsoft Office PowerPoint</Application>
  <PresentationFormat>Presentación en pantalla (4:3)</PresentationFormat>
  <Paragraphs>200</Paragraphs>
  <Slides>32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4" baseType="lpstr">
      <vt:lpstr>Origen</vt:lpstr>
      <vt:lpstr>Visio</vt:lpstr>
      <vt:lpstr>Identificación de Atributos de Calidad en Requerimientos</vt:lpstr>
      <vt:lpstr>Agenda</vt:lpstr>
      <vt:lpstr>Agenda</vt:lpstr>
      <vt:lpstr>Contexto</vt:lpstr>
      <vt:lpstr>Problemática</vt:lpstr>
      <vt:lpstr>Agenda</vt:lpstr>
      <vt:lpstr>Aspectos tempranos</vt:lpstr>
      <vt:lpstr>Aspectos tempranos</vt:lpstr>
      <vt:lpstr>Relación entre QAs y EAs</vt:lpstr>
      <vt:lpstr>Agenda</vt:lpstr>
      <vt:lpstr>Propuesta</vt:lpstr>
      <vt:lpstr>Proceso</vt:lpstr>
      <vt:lpstr>Entrada</vt:lpstr>
      <vt:lpstr>Proceso</vt:lpstr>
      <vt:lpstr>Generación de tokens</vt:lpstr>
      <vt:lpstr>Proceso</vt:lpstr>
      <vt:lpstr>Análisis de tokens</vt:lpstr>
      <vt:lpstr>QA Miner</vt:lpstr>
      <vt:lpstr>Agenda</vt:lpstr>
      <vt:lpstr>Métricas</vt:lpstr>
      <vt:lpstr>Caso de estudio HWS</vt:lpstr>
      <vt:lpstr>Caso de estudio HWS</vt:lpstr>
      <vt:lpstr>Caso de estudio CRS</vt:lpstr>
      <vt:lpstr>Caso de estudio CRS</vt:lpstr>
      <vt:lpstr>Tiempos de ejecución</vt:lpstr>
      <vt:lpstr>Agenda</vt:lpstr>
      <vt:lpstr>Ventajas y Desventajas</vt:lpstr>
      <vt:lpstr>Trabajos Futuros</vt:lpstr>
      <vt:lpstr>Agenda</vt:lpstr>
      <vt:lpstr>Preguntas</vt:lpstr>
      <vt:lpstr>GRACIAS!!!!</vt:lpstr>
      <vt:lpstr>Trabajos relacionados</vt:lpstr>
    </vt:vector>
  </TitlesOfParts>
  <Company>Warner Brothers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Identificacion de Atriburtos de Calidad en Requerimientos</dc:title>
  <dc:creator>Francisco</dc:creator>
  <cp:lastModifiedBy>WinuE</cp:lastModifiedBy>
  <cp:revision>101</cp:revision>
  <dcterms:created xsi:type="dcterms:W3CDTF">2010-11-08T21:41:28Z</dcterms:created>
  <dcterms:modified xsi:type="dcterms:W3CDTF">2010-11-13T16:32:55Z</dcterms:modified>
</cp:coreProperties>
</file>