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5" r:id="rId6"/>
    <p:sldId id="266" r:id="rId7"/>
    <p:sldId id="263" r:id="rId8"/>
    <p:sldId id="264" r:id="rId9"/>
    <p:sldId id="267" r:id="rId10"/>
    <p:sldId id="268" r:id="rId11"/>
    <p:sldId id="269" r:id="rId12"/>
    <p:sldId id="270" r:id="rId13"/>
    <p:sldId id="277" r:id="rId14"/>
    <p:sldId id="271" r:id="rId15"/>
    <p:sldId id="278" r:id="rId16"/>
    <p:sldId id="274" r:id="rId17"/>
    <p:sldId id="272" r:id="rId18"/>
    <p:sldId id="273" r:id="rId19"/>
    <p:sldId id="275" r:id="rId20"/>
    <p:sldId id="276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uE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 autoAdjust="0"/>
    <p:restoredTop sz="94660"/>
  </p:normalViewPr>
  <p:slideViewPr>
    <p:cSldViewPr>
      <p:cViewPr varScale="1">
        <p:scale>
          <a:sx n="74" d="100"/>
          <a:sy n="74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63BFC-F4BA-48C9-8576-4CE39202FED6}" type="datetimeFigureOut">
              <a:rPr lang="es-ES" smtClean="0"/>
              <a:pPr/>
              <a:t>10/11/2010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2ED1A-74B4-42AE-A5BF-D7540D1CC6C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ED1A-74B4-42AE-A5BF-D7540D1CC6CA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22BF2-5C0F-41D6-AF26-3ACA31A5334A}" type="datetimeFigureOut">
              <a:rPr lang="es-ES" smtClean="0"/>
              <a:pPr/>
              <a:t>10/11/2010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Identificación de Atributos de Calidad en Requerimientos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Tesis de Grado de Francisco Bertoni y Sebastián Villanueva</a:t>
            </a:r>
          </a:p>
          <a:p>
            <a:endParaRPr lang="es-AR" sz="63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vl="0"/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Dirigida por la Dra. Claudia Marcos y el Dr. Andrés Díaz Pace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QA Miner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s-ES" dirty="0" err="1" smtClean="0"/>
              <a:t>Plugin</a:t>
            </a:r>
            <a:r>
              <a:rPr lang="es-ES" dirty="0" smtClean="0"/>
              <a:t> de Eclipse</a:t>
            </a:r>
          </a:p>
          <a:p>
            <a:r>
              <a:rPr lang="es-ES" dirty="0" smtClean="0"/>
              <a:t>Puntos de configuración</a:t>
            </a:r>
          </a:p>
          <a:p>
            <a:r>
              <a:rPr lang="es-ES" dirty="0" smtClean="0"/>
              <a:t>Proporciona al analista ranking de atributos de calidad por cada conjunto de entrada.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Métricas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Definiciones derivadas de IR: </a:t>
            </a:r>
          </a:p>
          <a:p>
            <a:pPr lvl="1"/>
            <a:r>
              <a:rPr lang="es-AR" sz="1600" b="1" dirty="0" smtClean="0"/>
              <a:t>QVP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son realmente QAs.</a:t>
            </a:r>
            <a:endParaRPr lang="es-AR" sz="1600" dirty="0" smtClean="0"/>
          </a:p>
          <a:p>
            <a:pPr lvl="1"/>
            <a:r>
              <a:rPr lang="es-AR" sz="1600" b="1" dirty="0" smtClean="0"/>
              <a:t>QVN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no 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no son realmente QAs.</a:t>
            </a:r>
            <a:endParaRPr lang="es-AR" sz="1600" dirty="0" smtClean="0"/>
          </a:p>
          <a:p>
            <a:pPr lvl="1"/>
            <a:r>
              <a:rPr lang="es-AR" sz="1600" b="1" dirty="0" smtClean="0"/>
              <a:t>QFP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no son realmente QAs </a:t>
            </a:r>
            <a:r>
              <a:rPr lang="es-AR" sz="1600" dirty="0" smtClean="0"/>
              <a:t> o que se </a:t>
            </a:r>
            <a:r>
              <a:rPr lang="es-AR" sz="1600" dirty="0" smtClean="0"/>
              <a:t>identificaron </a:t>
            </a:r>
            <a:r>
              <a:rPr lang="es-AR" sz="1600" dirty="0" smtClean="0"/>
              <a:t>de manera errónea a partir de los datos de entrada.</a:t>
            </a:r>
          </a:p>
          <a:p>
            <a:pPr lvl="1"/>
            <a:r>
              <a:rPr lang="es-AR" sz="1600" b="1" dirty="0" smtClean="0"/>
              <a:t>QFN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no 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son realmente QAs.</a:t>
            </a:r>
          </a:p>
          <a:p>
            <a:pPr lvl="1"/>
            <a:endParaRPr lang="es-AR" sz="1600" b="1" i="1" u="sng" dirty="0" smtClean="0"/>
          </a:p>
          <a:p>
            <a:pPr lvl="1">
              <a:buNone/>
            </a:pPr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r>
              <a:rPr lang="es-AR" dirty="0" smtClean="0"/>
              <a:t>Tiempos de ejecución</a:t>
            </a:r>
          </a:p>
        </p:txBody>
      </p:sp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3933056"/>
            <a:ext cx="2418365" cy="577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3933056"/>
            <a:ext cx="2129378" cy="577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de estudio HWS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Sistema de salud Vigía</a:t>
            </a:r>
          </a:p>
          <a:p>
            <a:r>
              <a:rPr lang="es-ES" dirty="0" smtClean="0"/>
              <a:t>9 casos de uso (aproximadamente 2300 palabras)</a:t>
            </a:r>
          </a:p>
          <a:p>
            <a:r>
              <a:rPr lang="es-ES" dirty="0" smtClean="0"/>
              <a:t>6 aspectos </a:t>
            </a:r>
            <a:r>
              <a:rPr lang="es-ES" dirty="0" smtClean="0"/>
              <a:t>candidatos</a:t>
            </a:r>
          </a:p>
          <a:p>
            <a:r>
              <a:rPr lang="es-ES" dirty="0" smtClean="0"/>
              <a:t>QA buscados detectados a través del análisis de las arquitecturas del sistema: </a:t>
            </a:r>
            <a:r>
              <a:rPr lang="es-ES" dirty="0" err="1" smtClean="0"/>
              <a:t>usability</a:t>
            </a:r>
            <a:r>
              <a:rPr lang="es-ES" dirty="0" smtClean="0"/>
              <a:t>, </a:t>
            </a:r>
            <a:r>
              <a:rPr lang="es-ES" dirty="0" err="1" smtClean="0"/>
              <a:t>availability</a:t>
            </a:r>
            <a:r>
              <a:rPr lang="es-ES" dirty="0" smtClean="0"/>
              <a:t>, performance, </a:t>
            </a:r>
            <a:r>
              <a:rPr lang="es-ES" dirty="0" err="1" smtClean="0"/>
              <a:t>scalability</a:t>
            </a:r>
            <a:r>
              <a:rPr lang="es-ES" dirty="0" smtClean="0"/>
              <a:t>, </a:t>
            </a:r>
            <a:r>
              <a:rPr lang="es-ES" dirty="0" err="1" smtClean="0"/>
              <a:t>security</a:t>
            </a:r>
            <a:r>
              <a:rPr lang="es-ES" dirty="0" smtClean="0"/>
              <a:t>, </a:t>
            </a:r>
            <a:r>
              <a:rPr lang="es-ES" dirty="0" err="1" smtClean="0"/>
              <a:t>persistence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de estudio HWS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539552" y="4437112"/>
          <a:ext cx="2520280" cy="1627495"/>
        </p:xfrm>
        <a:graphic>
          <a:graphicData uri="http://schemas.openxmlformats.org/drawingml/2006/table">
            <a:tbl>
              <a:tblPr/>
              <a:tblGrid>
                <a:gridCol w="1704868"/>
                <a:gridCol w="815412"/>
              </a:tblGrid>
              <a:tr h="3254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Caso de Estudio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HWS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254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>
                          <a:latin typeface="Calibri"/>
                          <a:ea typeface="Calibri"/>
                          <a:cs typeface="Times New Roman"/>
                        </a:rPr>
                        <a:t>QVP</a:t>
                      </a:r>
                      <a:endParaRPr lang="es-A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4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QFP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4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QFN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4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>
                          <a:latin typeface="Calibri"/>
                          <a:ea typeface="Calibri"/>
                          <a:cs typeface="Times New Roman"/>
                        </a:rPr>
                        <a:t>QV</a:t>
                      </a:r>
                      <a:endParaRPr lang="es-A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4 Imagen" descr="C:\Documents and Settings\Administrador\Escritorio\hws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799288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67944" y="4653136"/>
            <a:ext cx="3510991" cy="519135"/>
          </a:xfrm>
          <a:prstGeom prst="rect">
            <a:avLst/>
          </a:prstGeom>
          <a:noFill/>
        </p:spPr>
      </p:pic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5445224"/>
            <a:ext cx="3103924" cy="504056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19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estudio CRS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Sistema de registro de cursos</a:t>
            </a:r>
          </a:p>
          <a:p>
            <a:r>
              <a:rPr lang="es-ES" dirty="0" smtClean="0"/>
              <a:t>8 casos de uso (aproximadamente 3900 palabras)</a:t>
            </a:r>
          </a:p>
          <a:p>
            <a:r>
              <a:rPr lang="es-ES" dirty="0" smtClean="0"/>
              <a:t>7</a:t>
            </a:r>
            <a:r>
              <a:rPr lang="es-ES" dirty="0" smtClean="0"/>
              <a:t> aspectos candidatos</a:t>
            </a:r>
          </a:p>
          <a:p>
            <a:r>
              <a:rPr lang="es-ES" dirty="0" err="1" smtClean="0"/>
              <a:t>QAs</a:t>
            </a:r>
            <a:r>
              <a:rPr lang="es-ES" dirty="0" smtClean="0"/>
              <a:t> buscados obtenidos del análisis manual o ad-hoc de las especificaciones de requerimientos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estudio CRS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Sistema de registro de cursos</a:t>
            </a:r>
          </a:p>
          <a:p>
            <a:r>
              <a:rPr lang="es-ES" dirty="0" smtClean="0"/>
              <a:t>8 casos de uso (aproximadamente 3900 palabras)</a:t>
            </a:r>
          </a:p>
          <a:p>
            <a:r>
              <a:rPr lang="es-ES" dirty="0" smtClean="0"/>
              <a:t>7</a:t>
            </a:r>
            <a:r>
              <a:rPr lang="es-ES" dirty="0" smtClean="0"/>
              <a:t> aspectos candidatos</a:t>
            </a:r>
          </a:p>
          <a:p>
            <a:r>
              <a:rPr lang="es-ES" dirty="0" err="1" smtClean="0"/>
              <a:t>QAs</a:t>
            </a:r>
            <a:r>
              <a:rPr lang="es-ES" dirty="0" smtClean="0"/>
              <a:t> buscados obtenidos del análisis manual o ad-hoc de las especificaciones de requerimientos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Ventajas y Desventajas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Ventajas</a:t>
            </a:r>
          </a:p>
          <a:p>
            <a:pPr lvl="1"/>
            <a:r>
              <a:rPr lang="es-ES" dirty="0" err="1" smtClean="0"/>
              <a:t>Recall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Tiempo de ejecución.</a:t>
            </a:r>
          </a:p>
          <a:p>
            <a:pPr lvl="1"/>
            <a:r>
              <a:rPr lang="es-ES" dirty="0" smtClean="0"/>
              <a:t>Nivel de automatización.</a:t>
            </a:r>
          </a:p>
          <a:p>
            <a:pPr lvl="1"/>
            <a:r>
              <a:rPr lang="es-ES" dirty="0" smtClean="0"/>
              <a:t>Extensión </a:t>
            </a:r>
            <a:r>
              <a:rPr lang="es-ES" dirty="0" smtClean="0"/>
              <a:t>a otros documentos.</a:t>
            </a:r>
          </a:p>
          <a:p>
            <a:pPr lvl="1"/>
            <a:r>
              <a:rPr lang="es-ES" dirty="0" smtClean="0"/>
              <a:t>Extensibilidad para la </a:t>
            </a:r>
            <a:r>
              <a:rPr lang="es-ES" dirty="0" smtClean="0"/>
              <a:t>identificación </a:t>
            </a:r>
            <a:r>
              <a:rPr lang="es-ES" dirty="0" smtClean="0"/>
              <a:t>de otros QAs</a:t>
            </a:r>
          </a:p>
          <a:p>
            <a:r>
              <a:rPr lang="es-ES" dirty="0" smtClean="0"/>
              <a:t>Desventajas</a:t>
            </a:r>
          </a:p>
          <a:p>
            <a:pPr lvl="1"/>
            <a:r>
              <a:rPr lang="es-ES" dirty="0" smtClean="0"/>
              <a:t>Dependencia de los aspectos encontrados.</a:t>
            </a:r>
          </a:p>
          <a:p>
            <a:pPr lvl="1"/>
            <a:r>
              <a:rPr lang="es-ES" dirty="0" smtClean="0"/>
              <a:t>QAs no relacionados con aspectos.</a:t>
            </a:r>
          </a:p>
          <a:p>
            <a:pPr lvl="1"/>
            <a:r>
              <a:rPr lang="es-ES" dirty="0" smtClean="0"/>
              <a:t>Definición </a:t>
            </a:r>
            <a:r>
              <a:rPr lang="es-ES" dirty="0" smtClean="0"/>
              <a:t>de una ontología</a:t>
            </a:r>
          </a:p>
          <a:p>
            <a:pPr lvl="1"/>
            <a:r>
              <a:rPr lang="es-ES" dirty="0" smtClean="0"/>
              <a:t>Limitaciones del lenguaje</a:t>
            </a:r>
          </a:p>
          <a:p>
            <a:pPr lvl="1"/>
            <a:r>
              <a:rPr lang="es-ES" dirty="0" smtClean="0"/>
              <a:t>Aprendizaje</a:t>
            </a:r>
            <a:endParaRPr lang="es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Trabajos Futuros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Mejora </a:t>
            </a:r>
            <a:r>
              <a:rPr lang="es-ES" dirty="0" smtClean="0"/>
              <a:t>de la ontología</a:t>
            </a:r>
          </a:p>
          <a:p>
            <a:r>
              <a:rPr lang="es-ES" dirty="0" smtClean="0"/>
              <a:t>Atributos de los tokens</a:t>
            </a:r>
          </a:p>
          <a:p>
            <a:r>
              <a:rPr lang="es-ES" dirty="0" smtClean="0"/>
              <a:t>Minar QAs desde otros documentos</a:t>
            </a:r>
          </a:p>
          <a:p>
            <a:r>
              <a:rPr lang="es-ES" dirty="0" smtClean="0"/>
              <a:t>Aprendizaje</a:t>
            </a:r>
          </a:p>
          <a:p>
            <a:r>
              <a:rPr lang="es-ES" dirty="0" smtClean="0"/>
              <a:t>Arquitecturas orientadas a aspectos</a:t>
            </a:r>
            <a:endParaRPr lang="es-E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s-ES" dirty="0" smtClean="0"/>
              <a:t>¿?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 fontScale="62500" lnSpcReduction="20000"/>
          </a:bodyPr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smtClean="0"/>
              <a:t>Contexto</a:t>
            </a:r>
          </a:p>
          <a:p>
            <a:pPr lvl="1"/>
            <a:r>
              <a:rPr lang="es-ES" dirty="0" smtClean="0"/>
              <a:t>Problemática</a:t>
            </a:r>
          </a:p>
          <a:p>
            <a:r>
              <a:rPr lang="es-ES" dirty="0" smtClean="0"/>
              <a:t>Atributos de calidad y aspectos tempranos</a:t>
            </a:r>
          </a:p>
          <a:p>
            <a:pPr lvl="1"/>
            <a:r>
              <a:rPr lang="es-ES" dirty="0" smtClean="0"/>
              <a:t>Aspectos tempranos</a:t>
            </a:r>
          </a:p>
          <a:p>
            <a:pPr lvl="1"/>
            <a:r>
              <a:rPr lang="es-ES" dirty="0" smtClean="0"/>
              <a:t>Relación entre QAs y EAs</a:t>
            </a:r>
          </a:p>
          <a:p>
            <a:r>
              <a:rPr lang="es-ES" dirty="0" smtClean="0"/>
              <a:t>Enfoque propuesto</a:t>
            </a:r>
          </a:p>
          <a:p>
            <a:pPr lvl="1"/>
            <a:r>
              <a:rPr lang="es-ES" dirty="0" smtClean="0"/>
              <a:t>Propuesta</a:t>
            </a:r>
          </a:p>
          <a:p>
            <a:pPr lvl="1"/>
            <a:r>
              <a:rPr lang="es-ES" dirty="0" smtClean="0"/>
              <a:t>Proceso</a:t>
            </a:r>
          </a:p>
          <a:p>
            <a:pPr lvl="1"/>
            <a:r>
              <a:rPr lang="es-ES" dirty="0" smtClean="0"/>
              <a:t>QA Miner</a:t>
            </a:r>
          </a:p>
          <a:p>
            <a:r>
              <a:rPr lang="es-ES" dirty="0" smtClean="0"/>
              <a:t>Evaluación</a:t>
            </a:r>
          </a:p>
          <a:p>
            <a:pPr lvl="1"/>
            <a:r>
              <a:rPr lang="es-ES" dirty="0" smtClean="0"/>
              <a:t>Métricas</a:t>
            </a:r>
          </a:p>
          <a:p>
            <a:pPr lvl="1"/>
            <a:r>
              <a:rPr lang="es-ES" dirty="0" smtClean="0"/>
              <a:t>Caso de Estudio I</a:t>
            </a:r>
          </a:p>
          <a:p>
            <a:pPr lvl="1"/>
            <a:r>
              <a:rPr lang="es-ES" dirty="0" smtClean="0"/>
              <a:t>Caso de Estudio II</a:t>
            </a:r>
          </a:p>
          <a:p>
            <a:r>
              <a:rPr lang="es-ES" dirty="0" smtClean="0"/>
              <a:t>Conclusiones</a:t>
            </a:r>
          </a:p>
          <a:p>
            <a:pPr lvl="1"/>
            <a:r>
              <a:rPr lang="es-ES" dirty="0" smtClean="0"/>
              <a:t>Ventajas y desventajas</a:t>
            </a:r>
          </a:p>
          <a:p>
            <a:pPr lvl="1"/>
            <a:r>
              <a:rPr lang="es-ES" dirty="0" smtClean="0"/>
              <a:t>Trabajos futuros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GRACIAS!!!!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Contexto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Los atributos de calidad (QAs) son propiedades deseadas o requerimientos adicionales de un sistema.</a:t>
            </a:r>
          </a:p>
          <a:p>
            <a:r>
              <a:rPr lang="es-ES" dirty="0" smtClean="0"/>
              <a:t>Necesidad de identificar los QAs de un sistema en la etapas tempranas de desarrollo.</a:t>
            </a:r>
          </a:p>
          <a:p>
            <a:r>
              <a:rPr lang="es-ES" dirty="0" smtClean="0"/>
              <a:t>Una incorrecta identificación podría llevar al fracaso del sistema.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Problemática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Puede llegar a ser una tarea muy dificultosa para el analista.</a:t>
            </a:r>
          </a:p>
          <a:p>
            <a:pPr lvl="1"/>
            <a:r>
              <a:rPr lang="es-ES" dirty="0" smtClean="0"/>
              <a:t>Varios casos de uso de gran extensión.</a:t>
            </a:r>
          </a:p>
          <a:p>
            <a:pPr lvl="1"/>
            <a:r>
              <a:rPr lang="es-ES" dirty="0" smtClean="0"/>
              <a:t>Utilización de lenguaje natural, sin estructurar los QAs formalmente.</a:t>
            </a:r>
          </a:p>
          <a:p>
            <a:pPr lvl="1">
              <a:buNone/>
            </a:pPr>
            <a:endParaRPr lang="es-E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tempranos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concern es cualquier asunto de interés en un sistema de software.</a:t>
            </a:r>
          </a:p>
          <a:p>
            <a:r>
              <a:rPr lang="es-ES" i="1" dirty="0" smtClean="0"/>
              <a:t>Los </a:t>
            </a:r>
            <a:r>
              <a:rPr lang="es-AR" b="1" i="1" dirty="0" smtClean="0"/>
              <a:t>Aspectos Tempranos</a:t>
            </a:r>
            <a:r>
              <a:rPr lang="es-AR" dirty="0" smtClean="0"/>
              <a:t> son concerns que se encuentran mezclados en los requerimientos y/o artefactos arquitectónicos del sistema.</a:t>
            </a:r>
          </a:p>
          <a:p>
            <a:r>
              <a:rPr lang="es-AR" dirty="0" smtClean="0"/>
              <a:t>Los </a:t>
            </a:r>
            <a:r>
              <a:rPr lang="es-AR" b="1" i="1" dirty="0" smtClean="0"/>
              <a:t>Aspectos Tempranos</a:t>
            </a:r>
            <a:r>
              <a:rPr lang="es-AR" dirty="0" smtClean="0"/>
              <a:t> se refieren a aspectos que ocurren en etapas iníciales del desarrollo.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tempranos</a:t>
            </a:r>
            <a:endParaRPr lang="es-E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755576" y="1700808"/>
          <a:ext cx="7560840" cy="4608512"/>
        </p:xfrm>
        <a:graphic>
          <a:graphicData uri="http://schemas.openxmlformats.org/presentationml/2006/ole">
            <p:oleObj spid="_x0000_s4097" name="Visio" r:id="rId3" imgW="7696786" imgH="6188026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Relación entre QAs y EAs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Muchos atributos de calidad se relacionan con aspectos tempranos del </a:t>
            </a:r>
            <a:r>
              <a:rPr lang="es-ES" dirty="0" smtClean="0"/>
              <a:t>sistema.</a:t>
            </a:r>
            <a:endParaRPr lang="es-ES" dirty="0" smtClean="0"/>
          </a:p>
          <a:p>
            <a:r>
              <a:rPr lang="es-ES" dirty="0" smtClean="0"/>
              <a:t>Un aspecto temprano podría proporcionar pistas para el descubrimiento de QAs.</a:t>
            </a:r>
          </a:p>
          <a:p>
            <a:r>
              <a:rPr lang="es-ES" dirty="0" smtClean="0"/>
              <a:t>Ejemplo: autentificación con seguridad ó interfaz de usuario con usabilidad.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Propuesta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Técnica semi-automática que identifique atributos de </a:t>
            </a:r>
            <a:r>
              <a:rPr lang="es-ES" dirty="0" smtClean="0"/>
              <a:t>calidad </a:t>
            </a:r>
            <a:r>
              <a:rPr lang="es-ES_tradnl" dirty="0" smtClean="0"/>
              <a:t>a </a:t>
            </a:r>
            <a:r>
              <a:rPr lang="es-ES_tradnl" dirty="0" smtClean="0"/>
              <a:t>partir de un </a:t>
            </a:r>
            <a:r>
              <a:rPr lang="es-ES_tradnl" dirty="0" smtClean="0"/>
              <a:t>conjunto de aspectos tempranos y casos de uso relacionados</a:t>
            </a:r>
          </a:p>
          <a:p>
            <a:r>
              <a:rPr lang="es-ES_tradnl" dirty="0" smtClean="0"/>
              <a:t>Desarrollo de una herramienta para soportar la técnica: </a:t>
            </a:r>
            <a:r>
              <a:rPr lang="es-ES_tradnl" dirty="0" smtClean="0"/>
              <a:t>QA </a:t>
            </a:r>
            <a:r>
              <a:rPr lang="es-ES_tradnl" dirty="0" err="1" smtClean="0"/>
              <a:t>Miner</a:t>
            </a:r>
            <a:endParaRPr lang="es-ES_tradnl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</a:t>
            </a:r>
            <a:endParaRPr lang="es-E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idx="1"/>
          </p:nvPr>
        </p:nvGraphicFramePr>
        <p:xfrm>
          <a:off x="1570038" y="1600200"/>
          <a:ext cx="6003925" cy="4525963"/>
        </p:xfrm>
        <a:graphic>
          <a:graphicData uri="http://schemas.openxmlformats.org/presentationml/2006/ole">
            <p:oleObj spid="_x0000_s1026" name="Visio" r:id="rId3" imgW="6961529" imgH="5247359" progId="Visio.Drawing.11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</TotalTime>
  <Words>559</Words>
  <Application>Microsoft Office PowerPoint</Application>
  <PresentationFormat>Presentación en pantalla (4:3)</PresentationFormat>
  <Paragraphs>113</Paragraphs>
  <Slides>20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23" baseType="lpstr">
      <vt:lpstr>Tema de Office</vt:lpstr>
      <vt:lpstr>Visio</vt:lpstr>
      <vt:lpstr>Dibujo de Microsoft Office Visio</vt:lpstr>
      <vt:lpstr>Identificación de Atributos de Calidad en Requerimientos</vt:lpstr>
      <vt:lpstr>Agenda</vt:lpstr>
      <vt:lpstr>Contexto</vt:lpstr>
      <vt:lpstr>Problemática</vt:lpstr>
      <vt:lpstr>Aspectos tempranos</vt:lpstr>
      <vt:lpstr>Aspectos tempranos</vt:lpstr>
      <vt:lpstr>Relación entre QAs y EAs</vt:lpstr>
      <vt:lpstr>Propuesta</vt:lpstr>
      <vt:lpstr>Proceso</vt:lpstr>
      <vt:lpstr>QA Miner</vt:lpstr>
      <vt:lpstr>Métricas</vt:lpstr>
      <vt:lpstr>Caso de estudio HWS</vt:lpstr>
      <vt:lpstr>Caso de estudio HWS</vt:lpstr>
      <vt:lpstr>Caso de estudio CRS</vt:lpstr>
      <vt:lpstr>Caso de estudio CRS</vt:lpstr>
      <vt:lpstr>Conclusiones</vt:lpstr>
      <vt:lpstr>Ventajas y Desventajas</vt:lpstr>
      <vt:lpstr>Trabajos Futuros</vt:lpstr>
      <vt:lpstr>Preguntas</vt:lpstr>
      <vt:lpstr>GRACIAS!!!!</vt:lpstr>
    </vt:vector>
  </TitlesOfParts>
  <Company>Warner Brothers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Identificacion de Atriburtos de Calidad en Requerimientos</dc:title>
  <dc:creator>Francisco</dc:creator>
  <cp:lastModifiedBy>villamdp</cp:lastModifiedBy>
  <cp:revision>53</cp:revision>
  <dcterms:created xsi:type="dcterms:W3CDTF">2010-11-08T21:41:28Z</dcterms:created>
  <dcterms:modified xsi:type="dcterms:W3CDTF">2010-11-10T04:09:54Z</dcterms:modified>
</cp:coreProperties>
</file>