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6"/>
  </p:notesMasterIdLst>
  <p:sldIdLst>
    <p:sldId id="256" r:id="rId2"/>
    <p:sldId id="289" r:id="rId3"/>
    <p:sldId id="290" r:id="rId4"/>
    <p:sldId id="259" r:id="rId5"/>
    <p:sldId id="260" r:id="rId6"/>
    <p:sldId id="291" r:id="rId7"/>
    <p:sldId id="265" r:id="rId8"/>
    <p:sldId id="266" r:id="rId9"/>
    <p:sldId id="263" r:id="rId10"/>
    <p:sldId id="292" r:id="rId11"/>
    <p:sldId id="264" r:id="rId12"/>
    <p:sldId id="300" r:id="rId13"/>
    <p:sldId id="299" r:id="rId14"/>
    <p:sldId id="301" r:id="rId15"/>
    <p:sldId id="302" r:id="rId16"/>
    <p:sldId id="303" r:id="rId17"/>
    <p:sldId id="304" r:id="rId18"/>
    <p:sldId id="306" r:id="rId19"/>
    <p:sldId id="307" r:id="rId20"/>
    <p:sldId id="268" r:id="rId21"/>
    <p:sldId id="293" r:id="rId22"/>
    <p:sldId id="269" r:id="rId23"/>
    <p:sldId id="270" r:id="rId24"/>
    <p:sldId id="277" r:id="rId25"/>
    <p:sldId id="271" r:id="rId26"/>
    <p:sldId id="278" r:id="rId27"/>
    <p:sldId id="272" r:id="rId28"/>
    <p:sldId id="294" r:id="rId29"/>
    <p:sldId id="296" r:id="rId30"/>
    <p:sldId id="273" r:id="rId31"/>
    <p:sldId id="295" r:id="rId32"/>
    <p:sldId id="275" r:id="rId33"/>
    <p:sldId id="276" r:id="rId34"/>
    <p:sldId id="298" r:id="rId3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uE"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784" autoAdjust="0"/>
    <p:restoredTop sz="65093" autoAdjust="0"/>
  </p:normalViewPr>
  <p:slideViewPr>
    <p:cSldViewPr snapToGrid="0">
      <p:cViewPr varScale="1">
        <p:scale>
          <a:sx n="59" d="100"/>
          <a:sy n="59" d="100"/>
        </p:scale>
        <p:origin x="-167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D63BFC-F4BA-48C9-8576-4CE39202FED6}" type="datetimeFigureOut">
              <a:rPr lang="es-ES" smtClean="0"/>
              <a:pPr/>
              <a:t>16/11/2010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2ED1A-74B4-42AE-A5BF-D7540D1CC6C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Presentación</a:t>
            </a:r>
            <a:r>
              <a:rPr lang="es-ES_tradnl" baseline="0" dirty="0" smtClean="0"/>
              <a:t>: </a:t>
            </a:r>
          </a:p>
          <a:p>
            <a:pPr lvl="1">
              <a:buFontTx/>
              <a:buChar char="-"/>
            </a:pPr>
            <a:r>
              <a:rPr lang="es-ES_tradnl" baseline="0" dirty="0" smtClean="0"/>
              <a:t>Nosotros</a:t>
            </a:r>
          </a:p>
          <a:p>
            <a:pPr lvl="1">
              <a:buFontTx/>
              <a:buChar char="-"/>
            </a:pPr>
            <a:r>
              <a:rPr lang="es-ES_tradnl" baseline="0" dirty="0" smtClean="0"/>
              <a:t>Tesis</a:t>
            </a:r>
          </a:p>
          <a:p>
            <a:pPr lvl="1">
              <a:buFontTx/>
              <a:buChar char="-"/>
            </a:pPr>
            <a:r>
              <a:rPr lang="es-ES_tradnl" baseline="0" dirty="0" smtClean="0"/>
              <a:t> Directores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11</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Los actores principales son: el analista, que es el encargado de definir los casos de uso del sistema y, además, quien se beneficia de la salida del proceso; y el experto en el dominio, cuya responsabilidad es desarrollar la ontología para que pueda ser utilizada durante la etapa de análisis.</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12</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Las entradas del proceso son los casos de uso</a:t>
            </a:r>
            <a:r>
              <a:rPr lang="es-ES_tradnl" sz="1200" kern="1200" dirty="0" smtClean="0">
                <a:solidFill>
                  <a:schemeClr val="tx1"/>
                </a:solidFill>
                <a:latin typeface="+mn-lt"/>
                <a:ea typeface="+mn-ea"/>
                <a:cs typeface="+mn-cs"/>
              </a:rPr>
              <a:t> y el aspecto temprano que los relaciona. Se asume que el aspecto temprano ha sido previamente identificado por medio de algún </a:t>
            </a:r>
            <a:r>
              <a:rPr lang="es-ES_tradnl" sz="1200" kern="1200" dirty="0" err="1" smtClean="0">
                <a:solidFill>
                  <a:schemeClr val="tx1"/>
                </a:solidFill>
                <a:latin typeface="+mn-lt"/>
                <a:ea typeface="+mn-ea"/>
                <a:cs typeface="+mn-cs"/>
              </a:rPr>
              <a:t>tool</a:t>
            </a:r>
            <a:r>
              <a:rPr lang="es-ES_tradnl" sz="1200" kern="1200" dirty="0" smtClean="0">
                <a:solidFill>
                  <a:schemeClr val="tx1"/>
                </a:solidFill>
                <a:latin typeface="+mn-lt"/>
                <a:ea typeface="+mn-ea"/>
                <a:cs typeface="+mn-cs"/>
              </a:rPr>
              <a:t> de detección de aspectos tempranos. En este trabajo, se utilizó para este propósito la herramienta </a:t>
            </a:r>
            <a:r>
              <a:rPr lang="es-AR" sz="1200" i="1" kern="1200" dirty="0" smtClean="0">
                <a:solidFill>
                  <a:schemeClr val="tx1"/>
                </a:solidFill>
                <a:latin typeface="+mn-lt"/>
                <a:ea typeface="+mn-ea"/>
                <a:cs typeface="+mn-cs"/>
              </a:rPr>
              <a:t>Aspect Extractor </a:t>
            </a:r>
            <a:r>
              <a:rPr lang="es-AR" sz="1200" i="1" kern="1200" dirty="0" err="1" smtClean="0">
                <a:solidFill>
                  <a:schemeClr val="tx1"/>
                </a:solidFill>
                <a:latin typeface="+mn-lt"/>
                <a:ea typeface="+mn-ea"/>
                <a:cs typeface="+mn-cs"/>
              </a:rPr>
              <a:t>Tool</a:t>
            </a:r>
            <a:r>
              <a:rPr lang="es-AR" sz="1200" kern="1200" dirty="0" smtClean="0">
                <a:solidFill>
                  <a:schemeClr val="tx1"/>
                </a:solidFill>
                <a:latin typeface="+mn-lt"/>
                <a:ea typeface="+mn-ea"/>
                <a:cs typeface="+mn-cs"/>
              </a:rPr>
              <a:t> [8],</a:t>
            </a:r>
            <a:r>
              <a:rPr lang="es-AR" sz="1200" i="1" kern="1200" dirty="0" smtClean="0">
                <a:solidFill>
                  <a:schemeClr val="tx1"/>
                </a:solidFill>
                <a:latin typeface="+mn-lt"/>
                <a:ea typeface="+mn-ea"/>
                <a:cs typeface="+mn-cs"/>
              </a:rPr>
              <a:t> </a:t>
            </a:r>
            <a:r>
              <a:rPr lang="es-ES_tradnl" sz="1200" kern="1200" dirty="0" smtClean="0">
                <a:solidFill>
                  <a:schemeClr val="tx1"/>
                </a:solidFill>
                <a:latin typeface="+mn-lt"/>
                <a:ea typeface="+mn-ea"/>
                <a:cs typeface="+mn-cs"/>
              </a:rPr>
              <a:t>la cual identifica un conjunto de aspectos tempranos candidatos a partir de una especificación de requerimientos</a:t>
            </a:r>
            <a:endParaRPr lang="es-ES_tradnl" dirty="0" smtClean="0"/>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13</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14</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a:t>
            </a:r>
            <a:r>
              <a:rPr lang="es-ES_tradnl" baseline="0" dirty="0" smtClean="0"/>
              <a:t> etapa </a:t>
            </a:r>
            <a:r>
              <a:rPr lang="es-ES_tradnl" baseline="0" dirty="0" err="1" smtClean="0"/>
              <a:t>Tokens</a:t>
            </a:r>
            <a:r>
              <a:rPr lang="es-ES_tradnl" baseline="0" dirty="0" smtClean="0"/>
              <a:t> </a:t>
            </a:r>
            <a:r>
              <a:rPr lang="es-ES_tradnl" baseline="0" dirty="0" err="1" smtClean="0"/>
              <a:t>Generation</a:t>
            </a:r>
            <a:r>
              <a:rPr lang="es-ES_tradnl" baseline="0" dirty="0" smtClean="0"/>
              <a:t> tiene como objetivo </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15</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latin typeface="+mn-lt"/>
                <a:ea typeface="+mn-ea"/>
                <a:cs typeface="+mn-cs"/>
              </a:rPr>
              <a:t>Como soporte a este proceso se ha desarrollado una herramienta, denominada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la cual es un </a:t>
            </a:r>
            <a:r>
              <a:rPr lang="es-AR" sz="1200" i="1" kern="1200" dirty="0" err="1" smtClean="0">
                <a:solidFill>
                  <a:schemeClr val="tx1"/>
                </a:solidFill>
                <a:latin typeface="+mn-lt"/>
                <a:ea typeface="+mn-ea"/>
                <a:cs typeface="+mn-cs"/>
              </a:rPr>
              <a:t>plugin</a:t>
            </a:r>
            <a:r>
              <a:rPr lang="es-AR" sz="1200" kern="1200" dirty="0" smtClean="0">
                <a:solidFill>
                  <a:schemeClr val="tx1"/>
                </a:solidFill>
                <a:latin typeface="+mn-lt"/>
                <a:ea typeface="+mn-ea"/>
                <a:cs typeface="+mn-cs"/>
              </a:rPr>
              <a:t> de Eclipse. Esta herramienta permite al analista seleccionar como entrada el aspecto temprano que desea analizar, junto a los casos de uso que los relaciona. Mediante </a:t>
            </a:r>
            <a:r>
              <a:rPr lang="es-AR" sz="1200" i="1" kern="1200" dirty="0" smtClean="0">
                <a:solidFill>
                  <a:schemeClr val="tx1"/>
                </a:solidFill>
                <a:latin typeface="+mn-lt"/>
                <a:ea typeface="+mn-ea"/>
                <a:cs typeface="+mn-cs"/>
              </a:rPr>
              <a:t>QA </a:t>
            </a:r>
            <a:r>
              <a:rPr lang="es-AR" sz="1200" i="1" kern="1200" dirty="0" err="1" smtClean="0">
                <a:solidFill>
                  <a:schemeClr val="tx1"/>
                </a:solidFill>
                <a:latin typeface="+mn-lt"/>
                <a:ea typeface="+mn-ea"/>
                <a:cs typeface="+mn-cs"/>
              </a:rPr>
              <a:t>Miner</a:t>
            </a:r>
            <a:r>
              <a:rPr lang="es-AR" sz="1200" kern="1200" dirty="0" smtClean="0">
                <a:solidFill>
                  <a:schemeClr val="tx1"/>
                </a:solidFill>
                <a:latin typeface="+mn-lt"/>
                <a:ea typeface="+mn-ea"/>
                <a:cs typeface="+mn-cs"/>
              </a:rPr>
              <a:t>, el analista podrá contar con información acerca de los atributos de calidad identificados para el conjunto de datos de entrada. Es decir, para cada aspecto temprano del sistema, se muestra un ranking de porcentajes, con un atributo de calidad cada uno, indicando el grado de relación entre ese aspecto temprano y los distintos atributos de calidad presentes en la ontología. De esta manera, el analista podrá seleccionar los atributos de calidad destacados, para tenerlos en cuenta en las etapas siguientes del ciclo de desarrollo.</a:t>
            </a:r>
            <a:endParaRPr lang="es-ES_tradnl" sz="1200" kern="1200" dirty="0" smtClean="0">
              <a:solidFill>
                <a:schemeClr val="tx1"/>
              </a:solidFill>
              <a:latin typeface="+mn-lt"/>
              <a:ea typeface="+mn-ea"/>
              <a:cs typeface="+mn-cs"/>
            </a:endParaRPr>
          </a:p>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20</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21</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Agenda</a:t>
            </a:r>
            <a:r>
              <a:rPr lang="es-ES_tradnl" baseline="0" dirty="0" smtClean="0"/>
              <a:t> que se va a seguir durante la presentación</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2</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sz="1200" kern="1200" dirty="0" smtClean="0">
                <a:solidFill>
                  <a:schemeClr val="tx1"/>
                </a:solidFill>
                <a:latin typeface="+mn-lt"/>
                <a:ea typeface="+mn-ea"/>
                <a:cs typeface="+mn-cs"/>
              </a:rPr>
              <a:t>-Estas </a:t>
            </a:r>
            <a:r>
              <a:rPr lang="es-AR" sz="1200" kern="1200" dirty="0" smtClean="0">
                <a:solidFill>
                  <a:schemeClr val="tx1"/>
                </a:solidFill>
                <a:latin typeface="+mn-lt"/>
                <a:ea typeface="+mn-ea"/>
                <a:cs typeface="+mn-cs"/>
              </a:rPr>
              <a:t>propiedades son requerimientos adicionales del </a:t>
            </a:r>
            <a:r>
              <a:rPr lang="es-AR" sz="1200" kern="1200" dirty="0" smtClean="0">
                <a:solidFill>
                  <a:schemeClr val="tx1"/>
                </a:solidFill>
                <a:latin typeface="+mn-lt"/>
                <a:ea typeface="+mn-ea"/>
                <a:cs typeface="+mn-cs"/>
              </a:rPr>
              <a:t>sistema que </a:t>
            </a:r>
            <a:r>
              <a:rPr lang="es-AR" sz="1200" kern="1200" dirty="0" smtClean="0">
                <a:solidFill>
                  <a:schemeClr val="tx1"/>
                </a:solidFill>
                <a:latin typeface="+mn-lt"/>
                <a:ea typeface="+mn-ea"/>
                <a:cs typeface="+mn-cs"/>
              </a:rPr>
              <a:t>hacen referencia a características o restricciones que éste debe satisfacer, y complementan los requerimientos funcionales del mismo. </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-Es</a:t>
            </a:r>
            <a:r>
              <a:rPr lang="es-AR" sz="1200" kern="1200" baseline="0" dirty="0" smtClean="0">
                <a:solidFill>
                  <a:schemeClr val="tx1"/>
                </a:solidFill>
                <a:latin typeface="+mn-lt"/>
                <a:ea typeface="+mn-ea"/>
                <a:cs typeface="+mn-cs"/>
              </a:rPr>
              <a:t> necesario </a:t>
            </a:r>
            <a:r>
              <a:rPr lang="es-AR" sz="1200" kern="1200" baseline="0" dirty="0" err="1" smtClean="0">
                <a:solidFill>
                  <a:schemeClr val="tx1"/>
                </a:solidFill>
                <a:latin typeface="+mn-lt"/>
                <a:ea typeface="+mn-ea"/>
                <a:cs typeface="+mn-cs"/>
              </a:rPr>
              <a:t>indentificar</a:t>
            </a:r>
            <a:r>
              <a:rPr lang="es-AR" sz="1200" kern="1200" baseline="0" dirty="0" smtClean="0">
                <a:solidFill>
                  <a:schemeClr val="tx1"/>
                </a:solidFill>
                <a:latin typeface="+mn-lt"/>
                <a:ea typeface="+mn-ea"/>
                <a:cs typeface="+mn-cs"/>
              </a:rPr>
              <a:t> tempranamente los </a:t>
            </a:r>
            <a:r>
              <a:rPr lang="es-AR" sz="1200" kern="1200" baseline="0" dirty="0" err="1" smtClean="0">
                <a:solidFill>
                  <a:schemeClr val="tx1"/>
                </a:solidFill>
                <a:latin typeface="+mn-lt"/>
                <a:ea typeface="+mn-ea"/>
                <a:cs typeface="+mn-cs"/>
              </a:rPr>
              <a:t>Qas</a:t>
            </a:r>
            <a:r>
              <a:rPr lang="es-AR" sz="1200" kern="1200" baseline="0" dirty="0" smtClean="0">
                <a:solidFill>
                  <a:schemeClr val="tx1"/>
                </a:solidFill>
                <a:latin typeface="+mn-lt"/>
                <a:ea typeface="+mn-ea"/>
                <a:cs typeface="+mn-cs"/>
              </a:rPr>
              <a:t> del sistema para ser </a:t>
            </a:r>
            <a:r>
              <a:rPr lang="es-AR" sz="1200" kern="1200" baseline="0" dirty="0" err="1" smtClean="0">
                <a:solidFill>
                  <a:schemeClr val="tx1"/>
                </a:solidFill>
                <a:latin typeface="+mn-lt"/>
                <a:ea typeface="+mn-ea"/>
                <a:cs typeface="+mn-cs"/>
              </a:rPr>
              <a:t>tenenidos</a:t>
            </a:r>
            <a:r>
              <a:rPr lang="es-AR" sz="1200" kern="1200" baseline="0" dirty="0" smtClean="0">
                <a:solidFill>
                  <a:schemeClr val="tx1"/>
                </a:solidFill>
                <a:latin typeface="+mn-lt"/>
                <a:ea typeface="+mn-ea"/>
                <a:cs typeface="+mn-cs"/>
              </a:rPr>
              <a:t> en cuenta desde las primeras decisiones de diseño, que impactan </a:t>
            </a:r>
            <a:r>
              <a:rPr lang="es-AR" sz="1200" kern="1200" baseline="0" dirty="0" err="1" smtClean="0">
                <a:solidFill>
                  <a:schemeClr val="tx1"/>
                </a:solidFill>
                <a:latin typeface="+mn-lt"/>
                <a:ea typeface="+mn-ea"/>
                <a:cs typeface="+mn-cs"/>
              </a:rPr>
              <a:t>siginificativamenete</a:t>
            </a:r>
            <a:r>
              <a:rPr lang="es-AR" sz="1200" kern="1200" baseline="0" dirty="0" smtClean="0">
                <a:solidFill>
                  <a:schemeClr val="tx1"/>
                </a:solidFill>
                <a:latin typeface="+mn-lt"/>
                <a:ea typeface="+mn-ea"/>
                <a:cs typeface="+mn-cs"/>
              </a:rPr>
              <a:t> en las etapas posteriores.</a:t>
            </a:r>
          </a:p>
          <a:p>
            <a:endParaRPr lang="es-AR" sz="1200" kern="1200" baseline="0" dirty="0" smtClean="0">
              <a:solidFill>
                <a:schemeClr val="tx1"/>
              </a:solidFill>
              <a:latin typeface="+mn-lt"/>
              <a:ea typeface="+mn-ea"/>
              <a:cs typeface="+mn-cs"/>
            </a:endParaRPr>
          </a:p>
          <a:p>
            <a:r>
              <a:rPr lang="es-AR" sz="1200" kern="1200" baseline="0" dirty="0" smtClean="0">
                <a:solidFill>
                  <a:schemeClr val="tx1"/>
                </a:solidFill>
                <a:latin typeface="+mn-lt"/>
                <a:ea typeface="+mn-ea"/>
                <a:cs typeface="+mn-cs"/>
              </a:rPr>
              <a:t>-Una incorrecta </a:t>
            </a:r>
            <a:r>
              <a:rPr lang="es-AR" sz="1200" kern="1200" baseline="0" dirty="0" err="1" smtClean="0">
                <a:solidFill>
                  <a:schemeClr val="tx1"/>
                </a:solidFill>
                <a:latin typeface="+mn-lt"/>
                <a:ea typeface="+mn-ea"/>
                <a:cs typeface="+mn-cs"/>
              </a:rPr>
              <a:t>identificacion</a:t>
            </a:r>
            <a:r>
              <a:rPr lang="es-AR" sz="1200" kern="1200" baseline="0" dirty="0" smtClean="0">
                <a:solidFill>
                  <a:schemeClr val="tx1"/>
                </a:solidFill>
                <a:latin typeface="+mn-lt"/>
                <a:ea typeface="+mn-ea"/>
                <a:cs typeface="+mn-cs"/>
              </a:rPr>
              <a:t> (ya sea por </a:t>
            </a:r>
            <a:r>
              <a:rPr lang="es-AR" sz="1200" kern="1200" baseline="0" dirty="0" err="1" smtClean="0">
                <a:solidFill>
                  <a:schemeClr val="tx1"/>
                </a:solidFill>
                <a:latin typeface="+mn-lt"/>
                <a:ea typeface="+mn-ea"/>
                <a:cs typeface="+mn-cs"/>
              </a:rPr>
              <a:t>Qas</a:t>
            </a:r>
            <a:r>
              <a:rPr lang="es-AR" sz="1200" kern="1200" baseline="0" dirty="0" smtClean="0">
                <a:solidFill>
                  <a:schemeClr val="tx1"/>
                </a:solidFill>
                <a:latin typeface="+mn-lt"/>
                <a:ea typeface="+mn-ea"/>
                <a:cs typeface="+mn-cs"/>
              </a:rPr>
              <a:t> faltantes o </a:t>
            </a:r>
            <a:r>
              <a:rPr lang="es-AR" sz="1200" kern="1200" baseline="0" dirty="0" err="1" smtClean="0">
                <a:solidFill>
                  <a:schemeClr val="tx1"/>
                </a:solidFill>
                <a:latin typeface="+mn-lt"/>
                <a:ea typeface="+mn-ea"/>
                <a:cs typeface="+mn-cs"/>
              </a:rPr>
              <a:t>Qas</a:t>
            </a:r>
            <a:r>
              <a:rPr lang="es-AR" sz="1200" kern="1200" baseline="0" dirty="0" smtClean="0">
                <a:solidFill>
                  <a:schemeClr val="tx1"/>
                </a:solidFill>
                <a:latin typeface="+mn-lt"/>
                <a:ea typeface="+mn-ea"/>
                <a:cs typeface="+mn-cs"/>
              </a:rPr>
              <a:t> </a:t>
            </a:r>
            <a:r>
              <a:rPr lang="es-AR" sz="1200" kern="1200" baseline="0" dirty="0" err="1" smtClean="0">
                <a:solidFill>
                  <a:schemeClr val="tx1"/>
                </a:solidFill>
                <a:latin typeface="+mn-lt"/>
                <a:ea typeface="+mn-ea"/>
                <a:cs typeface="+mn-cs"/>
              </a:rPr>
              <a:t>erroneamente</a:t>
            </a:r>
            <a:r>
              <a:rPr lang="es-AR" sz="1200" kern="1200" baseline="0" dirty="0" smtClean="0">
                <a:solidFill>
                  <a:schemeClr val="tx1"/>
                </a:solidFill>
                <a:latin typeface="+mn-lt"/>
                <a:ea typeface="+mn-ea"/>
                <a:cs typeface="+mn-cs"/>
              </a:rPr>
              <a:t> identificados) pueden producir costos elevados de </a:t>
            </a:r>
            <a:r>
              <a:rPr lang="es-AR" sz="1200" kern="1200" baseline="0" dirty="0" err="1" smtClean="0">
                <a:solidFill>
                  <a:schemeClr val="tx1"/>
                </a:solidFill>
                <a:latin typeface="+mn-lt"/>
                <a:ea typeface="+mn-ea"/>
                <a:cs typeface="+mn-cs"/>
              </a:rPr>
              <a:t>retrabajo</a:t>
            </a:r>
            <a:r>
              <a:rPr lang="es-AR" sz="1200" kern="1200" baseline="0" dirty="0" smtClean="0">
                <a:solidFill>
                  <a:schemeClr val="tx1"/>
                </a:solidFill>
                <a:latin typeface="+mn-lt"/>
                <a:ea typeface="+mn-ea"/>
                <a:cs typeface="+mn-cs"/>
              </a:rPr>
              <a:t> si, éstos son detectados en etapas finales del desarrollo.</a:t>
            </a:r>
            <a:r>
              <a:rPr lang="es-AR" sz="1200" kern="1200" dirty="0" smtClean="0">
                <a:solidFill>
                  <a:schemeClr val="tx1"/>
                </a:solidFill>
                <a:latin typeface="+mn-lt"/>
                <a:ea typeface="+mn-ea"/>
                <a:cs typeface="+mn-cs"/>
              </a:rPr>
              <a:t> En este contexto, la correcta identificación y comprensión de los QAs de un sistema es comúnmente señalada como un factor clave de éxito en la construcción de software de calidad.</a:t>
            </a:r>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-Por </a:t>
            </a:r>
            <a:r>
              <a:rPr lang="es-AR" sz="1200" kern="1200" dirty="0" smtClean="0">
                <a:solidFill>
                  <a:schemeClr val="tx1"/>
                </a:solidFill>
                <a:latin typeface="+mn-lt"/>
                <a:ea typeface="+mn-ea"/>
                <a:cs typeface="+mn-cs"/>
              </a:rPr>
              <a:t>lo general, los QAs de un sistema provienen de distintas fuentes, como por ejemplo los objetivos de negocio, las entrevistas con los stakeholders y/o las especificaciones de requerimientos. </a:t>
            </a:r>
            <a:endParaRPr lang="es-AR" sz="1200" kern="1200" dirty="0" smtClean="0">
              <a:solidFill>
                <a:schemeClr val="tx1"/>
              </a:solidFill>
              <a:latin typeface="+mn-lt"/>
              <a:ea typeface="+mn-ea"/>
              <a:cs typeface="+mn-cs"/>
            </a:endParaRPr>
          </a:p>
          <a:p>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-En </a:t>
            </a:r>
            <a:r>
              <a:rPr lang="es-AR" sz="1200" kern="1200" dirty="0" smtClean="0">
                <a:solidFill>
                  <a:schemeClr val="tx1"/>
                </a:solidFill>
                <a:latin typeface="+mn-lt"/>
                <a:ea typeface="+mn-ea"/>
                <a:cs typeface="+mn-cs"/>
              </a:rPr>
              <a:t>este último caso, cuando se </a:t>
            </a:r>
            <a:r>
              <a:rPr lang="es-AR" sz="1200" kern="1200" dirty="0" err="1" smtClean="0">
                <a:solidFill>
                  <a:schemeClr val="tx1"/>
                </a:solidFill>
                <a:latin typeface="+mn-lt"/>
                <a:ea typeface="+mn-ea"/>
                <a:cs typeface="+mn-cs"/>
              </a:rPr>
              <a:t>elicitan</a:t>
            </a:r>
            <a:r>
              <a:rPr lang="es-AR" sz="1200" kern="1200" dirty="0" smtClean="0">
                <a:solidFill>
                  <a:schemeClr val="tx1"/>
                </a:solidFill>
                <a:latin typeface="+mn-lt"/>
                <a:ea typeface="+mn-ea"/>
                <a:cs typeface="+mn-cs"/>
              </a:rPr>
              <a:t> los requerimientos funcionales (por ejemplo, en casos de uso), muchos stakeholders introducen aspectos de calidad relacionados con funcionalidades especificas del sistema. </a:t>
            </a:r>
            <a:r>
              <a:rPr lang="es-AR" sz="1200" kern="1200" dirty="0" smtClean="0">
                <a:solidFill>
                  <a:schemeClr val="tx1"/>
                </a:solidFill>
                <a:latin typeface="+mn-lt"/>
                <a:ea typeface="+mn-ea"/>
                <a:cs typeface="+mn-cs"/>
              </a:rPr>
              <a:t>Algunos QAs </a:t>
            </a:r>
            <a:r>
              <a:rPr lang="es-AR" sz="1200" kern="1200" dirty="0" smtClean="0">
                <a:solidFill>
                  <a:schemeClr val="tx1"/>
                </a:solidFill>
                <a:latin typeface="+mn-lt"/>
                <a:ea typeface="+mn-ea"/>
                <a:cs typeface="+mn-cs"/>
              </a:rPr>
              <a:t>están “ocultos” entre los requerimientos que especifican la funcionalidad y, por ello, podrían ser ignorados por los </a:t>
            </a:r>
            <a:r>
              <a:rPr lang="es-AR" sz="1200" kern="1200" dirty="0" smtClean="0">
                <a:solidFill>
                  <a:schemeClr val="tx1"/>
                </a:solidFill>
                <a:latin typeface="+mn-lt"/>
                <a:ea typeface="+mn-ea"/>
                <a:cs typeface="+mn-cs"/>
              </a:rPr>
              <a:t>analistas. </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-A </a:t>
            </a:r>
            <a:r>
              <a:rPr lang="es-AR" sz="1200" kern="1200" dirty="0" smtClean="0">
                <a:solidFill>
                  <a:schemeClr val="tx1"/>
                </a:solidFill>
                <a:latin typeface="+mn-lt"/>
                <a:ea typeface="+mn-ea"/>
                <a:cs typeface="+mn-cs"/>
              </a:rPr>
              <a:t>pesar de que podría parecer una tarea sencilla, en la práctica la identificación de QAs en casos de uso puede resultar una tarea dificultosa para el analista, insumiendo gran cantidad de tiempo y esfuerzo. Esto se debe a que, en general, los requerimientos funcionales están expresados en forma de texto plano. Esta dificultad se acrecienta en especificaciones de requerimientos de gran tamaño, debido a la dificultad del analista para analizar texto no estructurado</a:t>
            </a:r>
            <a:r>
              <a:rPr lang="es-AR" sz="1200" kern="1200" dirty="0" smtClean="0">
                <a:solidFill>
                  <a:schemeClr val="tx1"/>
                </a:solidFill>
                <a:latin typeface="+mn-lt"/>
                <a:ea typeface="+mn-ea"/>
                <a:cs typeface="+mn-cs"/>
              </a:rPr>
              <a:t>.</a:t>
            </a:r>
          </a:p>
          <a:p>
            <a:endParaRPr lang="es-ES_tradnl"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-Por </a:t>
            </a:r>
            <a:r>
              <a:rPr lang="es-AR" sz="1200" kern="1200" dirty="0" smtClean="0">
                <a:solidFill>
                  <a:schemeClr val="tx1"/>
                </a:solidFill>
                <a:latin typeface="+mn-lt"/>
                <a:ea typeface="+mn-ea"/>
                <a:cs typeface="+mn-cs"/>
              </a:rPr>
              <a:t>esta razón, es de utilidad el desarrollo de herramientas semi-automáticas que asistan al analista en la identificación de QAs en especificaciones de requerimientos, presentando un conjunto de QAs candidatos extraídos de los casos de uso. De esta manera, se reduciría el tiempo y el esfuerzo invertido en realizar esta tarea de forma manual. </a:t>
            </a:r>
            <a:endParaRPr lang="es-ES_tradnl" sz="1200" kern="1200" dirty="0" smtClean="0">
              <a:solidFill>
                <a:schemeClr val="tx1"/>
              </a:solidFill>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Antes del enfoque propuesto,</a:t>
            </a:r>
            <a:r>
              <a:rPr lang="es-ES_tradnl" baseline="0" dirty="0" smtClean="0"/>
              <a:t> introducimos los conceptos de EA y la relación con QA ya que el enfoque tiene en cuenta esta </a:t>
            </a:r>
            <a:r>
              <a:rPr lang="es-ES_tradnl" baseline="0" dirty="0" err="1" smtClean="0"/>
              <a:t>relacion</a:t>
            </a:r>
            <a:r>
              <a:rPr lang="es-ES_tradnl" baseline="0" dirty="0" smtClean="0"/>
              <a:t> para su análisis.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 En las primeras etapas de desarrollo, los </a:t>
            </a:r>
            <a:r>
              <a:rPr lang="es-ES" sz="1200" kern="1200" dirty="0" err="1" smtClean="0">
                <a:solidFill>
                  <a:schemeClr val="tx1"/>
                </a:solidFill>
                <a:latin typeface="+mn-lt"/>
                <a:ea typeface="+mn-ea"/>
                <a:cs typeface="+mn-cs"/>
              </a:rPr>
              <a:t>concerns</a:t>
            </a:r>
            <a:r>
              <a:rPr lang="es-ES" sz="1200" kern="1200" dirty="0" smtClean="0">
                <a:solidFill>
                  <a:schemeClr val="tx1"/>
                </a:solidFill>
                <a:latin typeface="+mn-lt"/>
                <a:ea typeface="+mn-ea"/>
                <a:cs typeface="+mn-cs"/>
              </a:rPr>
              <a:t> de interés central son los requerimientos. Una especificación de requerimientos bien escrita está caracterizada por el hecho de que cada requerimiento representa un solo </a:t>
            </a:r>
            <a:r>
              <a:rPr lang="es-ES" sz="1200" kern="1200" dirty="0" err="1" smtClean="0">
                <a:solidFill>
                  <a:schemeClr val="tx1"/>
                </a:solidFill>
                <a:latin typeface="+mn-lt"/>
                <a:ea typeface="+mn-ea"/>
                <a:cs typeface="+mn-cs"/>
              </a:rPr>
              <a:t>concern</a:t>
            </a:r>
            <a:r>
              <a:rPr lang="es-ES" sz="1200" kern="1200" dirty="0" smtClean="0">
                <a:solidFill>
                  <a:schemeClr val="tx1"/>
                </a:solidFill>
                <a:latin typeface="+mn-lt"/>
                <a:ea typeface="+mn-ea"/>
                <a:cs typeface="+mn-cs"/>
              </a:rPr>
              <a:t>. Sin embargo, algunos</a:t>
            </a:r>
            <a:r>
              <a:rPr lang="es-ES" sz="1200" kern="1200" baseline="0" dirty="0" smtClean="0">
                <a:solidFill>
                  <a:schemeClr val="tx1"/>
                </a:solidFill>
                <a:latin typeface="+mn-lt"/>
                <a:ea typeface="+mn-ea"/>
                <a:cs typeface="+mn-cs"/>
              </a:rPr>
              <a:t> </a:t>
            </a:r>
            <a:r>
              <a:rPr lang="es-ES" sz="1200" kern="1200" baseline="0" dirty="0" err="1" smtClean="0">
                <a:solidFill>
                  <a:schemeClr val="tx1"/>
                </a:solidFill>
                <a:latin typeface="+mn-lt"/>
                <a:ea typeface="+mn-ea"/>
                <a:cs typeface="+mn-cs"/>
              </a:rPr>
              <a:t>concerns</a:t>
            </a:r>
            <a:r>
              <a:rPr lang="es-ES" sz="1200" kern="1200" baseline="0" dirty="0" smtClean="0">
                <a:solidFill>
                  <a:schemeClr val="tx1"/>
                </a:solidFill>
                <a:latin typeface="+mn-lt"/>
                <a:ea typeface="+mn-ea"/>
                <a:cs typeface="+mn-cs"/>
              </a:rPr>
              <a:t> no pueden ser </a:t>
            </a:r>
            <a:r>
              <a:rPr lang="es-ES" sz="1200" kern="1200" baseline="0" dirty="0" err="1" smtClean="0">
                <a:solidFill>
                  <a:schemeClr val="tx1"/>
                </a:solidFill>
                <a:latin typeface="+mn-lt"/>
                <a:ea typeface="+mn-ea"/>
                <a:cs typeface="+mn-cs"/>
              </a:rPr>
              <a:t>modularizados</a:t>
            </a:r>
            <a:r>
              <a:rPr lang="es-ES" sz="1200" kern="1200" baseline="0" dirty="0" smtClean="0">
                <a:solidFill>
                  <a:schemeClr val="tx1"/>
                </a:solidFill>
                <a:latin typeface="+mn-lt"/>
                <a:ea typeface="+mn-ea"/>
                <a:cs typeface="+mn-cs"/>
              </a:rPr>
              <a:t> en un solo requerimiento y se encuentran presentes en varios, a estos se los denominan “Aspectos Tempranos”.</a:t>
            </a:r>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1872ED1A-74B4-42AE-A5BF-D7540D1CC6CA}" type="slidenum">
              <a:rPr lang="es-ES" smtClean="0"/>
              <a:pPr/>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F7222BF2-5C0F-41D6-AF26-3ACA31A5334A}" type="datetimeFigureOut">
              <a:rPr lang="es-ES" smtClean="0"/>
              <a:pPr/>
              <a:t>16/11/2010</a:t>
            </a:fld>
            <a:endParaRPr lang="es-ES" dirty="0"/>
          </a:p>
        </p:txBody>
      </p:sp>
      <p:sp>
        <p:nvSpPr>
          <p:cNvPr id="17" name="16 Marcador de pie de página"/>
          <p:cNvSpPr>
            <a:spLocks noGrp="1"/>
          </p:cNvSpPr>
          <p:nvPr>
            <p:ph type="ftr" sz="quarter" idx="11"/>
          </p:nvPr>
        </p:nvSpPr>
        <p:spPr>
          <a:xfrm>
            <a:off x="2898648" y="6355080"/>
            <a:ext cx="3474720" cy="365760"/>
          </a:xfrm>
        </p:spPr>
        <p:txBody>
          <a:bodyPr/>
          <a:lstStyle/>
          <a:p>
            <a:endParaRPr lang="es-ES" dirty="0"/>
          </a:p>
        </p:txBody>
      </p:sp>
      <p:sp>
        <p:nvSpPr>
          <p:cNvPr id="29" name="28 Marcador de número de diapositiva"/>
          <p:cNvSpPr>
            <a:spLocks noGrp="1"/>
          </p:cNvSpPr>
          <p:nvPr>
            <p:ph type="sldNum" sz="quarter" idx="12"/>
          </p:nvPr>
        </p:nvSpPr>
        <p:spPr>
          <a:xfrm>
            <a:off x="1216152" y="6355080"/>
            <a:ext cx="1219200" cy="365760"/>
          </a:xfrm>
        </p:spPr>
        <p:txBody>
          <a:bodyPr/>
          <a:lstStyle/>
          <a:p>
            <a:fld id="{71F953D5-576F-4576-B27E-2FAC69CCFC6E}" type="slidenum">
              <a:rPr lang="es-ES" smtClean="0"/>
              <a:pPr/>
              <a:t>‹Nº›</a:t>
            </a:fld>
            <a:endParaRPr lang="es-ES" dirty="0"/>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F7222BF2-5C0F-41D6-AF26-3ACA31A5334A}" type="datetimeFigureOut">
              <a:rPr lang="es-ES" smtClean="0"/>
              <a:pPr/>
              <a:t>16/11/2010</a:t>
            </a:fld>
            <a:endParaRPr lang="es-ES" dirty="0"/>
          </a:p>
        </p:txBody>
      </p:sp>
      <p:sp>
        <p:nvSpPr>
          <p:cNvPr id="5" name="4 Marcador de pie de página"/>
          <p:cNvSpPr>
            <a:spLocks noGrp="1"/>
          </p:cNvSpPr>
          <p:nvPr>
            <p:ph type="ftr" sz="quarter" idx="11"/>
          </p:nvPr>
        </p:nvSpPr>
        <p:spPr>
          <a:xfrm>
            <a:off x="2898648" y="6355080"/>
            <a:ext cx="3474720" cy="365760"/>
          </a:xfrm>
        </p:spPr>
        <p:txBody>
          <a:bodyPr/>
          <a:lstStyle/>
          <a:p>
            <a:endParaRPr lang="es-ES" dirty="0"/>
          </a:p>
        </p:txBody>
      </p:sp>
      <p:sp>
        <p:nvSpPr>
          <p:cNvPr id="6" name="5 Marcador de número de diapositiva"/>
          <p:cNvSpPr>
            <a:spLocks noGrp="1"/>
          </p:cNvSpPr>
          <p:nvPr>
            <p:ph type="sldNum" sz="quarter" idx="12"/>
          </p:nvPr>
        </p:nvSpPr>
        <p:spPr>
          <a:xfrm>
            <a:off x="1069848" y="6355080"/>
            <a:ext cx="1520952" cy="365760"/>
          </a:xfrm>
        </p:spPr>
        <p:txBody>
          <a:bodyPr/>
          <a:lstStyle/>
          <a:p>
            <a:fld id="{71F953D5-576F-4576-B27E-2FAC69CCFC6E}" type="slidenum">
              <a:rPr lang="es-ES" smtClean="0"/>
              <a:pPr/>
              <a:t>‹Nº›</a:t>
            </a:fld>
            <a:endParaRPr lang="es-ES" dirty="0"/>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7222BF2-5C0F-41D6-AF26-3ACA31A5334A}" type="datetimeFigureOut">
              <a:rPr lang="es-ES" smtClean="0"/>
              <a:pPr/>
              <a:t>16/11/2010</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1F953D5-576F-4576-B27E-2FAC69CCFC6E}" type="slidenum">
              <a:rPr lang="es-ES" smtClean="0"/>
              <a:pPr/>
              <a:t>‹Nº›</a:t>
            </a:fld>
            <a:endParaRPr lang="es-ES" dirty="0"/>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7222BF2-5C0F-41D6-AF26-3ACA31A5334A}" type="datetimeFigureOut">
              <a:rPr lang="es-ES" smtClean="0"/>
              <a:pPr/>
              <a:t>16/11/2010</a:t>
            </a:fld>
            <a:endParaRPr lang="es-ES"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F953D5-576F-4576-B27E-2FAC69CCFC6E}" type="slidenum">
              <a:rPr lang="es-ES" smtClean="0"/>
              <a:pPr/>
              <a:t>‹Nº›</a:t>
            </a:fld>
            <a:endParaRPr lang="es-ES" dirty="0"/>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Identificación de Atributos de Calidad en Requerimientos</a:t>
            </a:r>
            <a:endParaRPr lang="es-ES" dirty="0"/>
          </a:p>
        </p:txBody>
      </p:sp>
      <p:sp>
        <p:nvSpPr>
          <p:cNvPr id="3" name="2 Subtítulo"/>
          <p:cNvSpPr>
            <a:spLocks noGrp="1"/>
          </p:cNvSpPr>
          <p:nvPr>
            <p:ph type="subTitle" idx="1"/>
          </p:nvPr>
        </p:nvSpPr>
        <p:spPr>
          <a:xfrm>
            <a:off x="1547664" y="5157192"/>
            <a:ext cx="6400800" cy="622920"/>
          </a:xfrm>
        </p:spPr>
        <p:txBody>
          <a:bodyPr>
            <a:normAutofit fontScale="25000" lnSpcReduction="20000"/>
          </a:bodyPr>
          <a:lstStyle/>
          <a:p>
            <a:r>
              <a:rPr lang="es-AR" sz="6300" dirty="0">
                <a:solidFill>
                  <a:schemeClr val="tx1"/>
                </a:solidFill>
                <a:latin typeface="+mj-lt"/>
                <a:ea typeface="+mj-ea"/>
                <a:cs typeface="+mj-cs"/>
              </a:rPr>
              <a:t>Tesis de Grado de Francisco Bertoni y Sebastián Villanueva</a:t>
            </a:r>
          </a:p>
          <a:p>
            <a:pPr lvl="0"/>
            <a:r>
              <a:rPr lang="es-AR" sz="6300" dirty="0" smtClean="0">
                <a:solidFill>
                  <a:schemeClr val="tx1"/>
                </a:solidFill>
                <a:latin typeface="+mj-lt"/>
                <a:ea typeface="+mj-ea"/>
                <a:cs typeface="+mj-cs"/>
              </a:rPr>
              <a:t>Dirigida </a:t>
            </a:r>
            <a:r>
              <a:rPr lang="es-AR" sz="6300" dirty="0">
                <a:solidFill>
                  <a:schemeClr val="tx1"/>
                </a:solidFill>
                <a:latin typeface="+mj-lt"/>
                <a:ea typeface="+mj-ea"/>
                <a:cs typeface="+mj-cs"/>
              </a:rPr>
              <a:t>por la Dra. Claudia Marcos y el Dr. Andrés Díaz Pace</a:t>
            </a:r>
          </a:p>
          <a:p>
            <a:endParaRPr lang="es-ES" dirty="0"/>
          </a:p>
        </p:txBody>
      </p:sp>
      <p:pic>
        <p:nvPicPr>
          <p:cNvPr id="4" name="3 Imagen" descr="Logo UNICEN"/>
          <p:cNvPicPr/>
          <p:nvPr/>
        </p:nvPicPr>
        <p:blipFill>
          <a:blip r:embed="rId3" cstate="print"/>
          <a:srcRect/>
          <a:stretch>
            <a:fillRect/>
          </a:stretch>
        </p:blipFill>
        <p:spPr bwMode="auto">
          <a:xfrm>
            <a:off x="7380312" y="260648"/>
            <a:ext cx="1408619" cy="12109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276872"/>
            <a:ext cx="3183042" cy="15161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pPr lvl="2"/>
            <a:r>
              <a:rPr lang="es-ES" dirty="0" smtClean="0"/>
              <a:t>Propuesta</a:t>
            </a:r>
          </a:p>
          <a:p>
            <a:pPr lvl="2"/>
            <a:r>
              <a:rPr lang="es-ES" dirty="0" smtClean="0"/>
              <a:t>Proceso</a:t>
            </a:r>
          </a:p>
          <a:p>
            <a:pPr lvl="2"/>
            <a:r>
              <a:rPr lang="es-ES" dirty="0" smtClean="0"/>
              <a:t>QA Miner</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Propuesta</a:t>
            </a:r>
            <a:endParaRPr lang="es-ES" dirty="0"/>
          </a:p>
        </p:txBody>
      </p:sp>
      <p:sp>
        <p:nvSpPr>
          <p:cNvPr id="3" name="2 Marcador de contenido"/>
          <p:cNvSpPr>
            <a:spLocks noGrp="1"/>
          </p:cNvSpPr>
          <p:nvPr>
            <p:ph sz="quarter" idx="1"/>
          </p:nvPr>
        </p:nvSpPr>
        <p:spPr/>
        <p:txBody>
          <a:bodyPr>
            <a:normAutofit/>
          </a:bodyPr>
          <a:lstStyle/>
          <a:p>
            <a:r>
              <a:rPr lang="es-ES" dirty="0" smtClean="0"/>
              <a:t>Técnica semi-automática que identifique atributos de calidad </a:t>
            </a:r>
            <a:r>
              <a:rPr lang="es-ES_tradnl" dirty="0" smtClean="0"/>
              <a:t>a partir de un conjunto de aspectos tempranos y casos de uso relacionados</a:t>
            </a:r>
          </a:p>
          <a:p>
            <a:r>
              <a:rPr lang="es-ES_tradnl" dirty="0" smtClean="0"/>
              <a:t>Desarrollo de una herramienta para soportar la técnica y asistir al analista</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8" name="7 Rectángulo redondeado"/>
          <p:cNvSpPr/>
          <p:nvPr/>
        </p:nvSpPr>
        <p:spPr>
          <a:xfrm>
            <a:off x="2240898" y="1257300"/>
            <a:ext cx="6203015"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Entrada</a:t>
            </a:r>
            <a:endParaRPr lang="es-ES_tradnl" dirty="0"/>
          </a:p>
        </p:txBody>
      </p:sp>
      <p:sp>
        <p:nvSpPr>
          <p:cNvPr id="3" name="2 Marcador de contenido"/>
          <p:cNvSpPr>
            <a:spLocks noGrp="1"/>
          </p:cNvSpPr>
          <p:nvPr>
            <p:ph sz="quarter" idx="1"/>
          </p:nvPr>
        </p:nvSpPr>
        <p:spPr/>
        <p:txBody>
          <a:bodyPr>
            <a:normAutofit/>
          </a:bodyPr>
          <a:lstStyle/>
          <a:p>
            <a:r>
              <a:rPr lang="es-ES_tradnl" dirty="0" smtClean="0"/>
              <a:t>La entrada esta formada por un conjunto de casos de uso y un conjunto de aspectos tempranos</a:t>
            </a:r>
          </a:p>
          <a:p>
            <a:r>
              <a:rPr lang="es-ES_tradnl" dirty="0" smtClean="0"/>
              <a:t>Los casos de uso provienen de la especificación de requerimientos</a:t>
            </a:r>
          </a:p>
          <a:p>
            <a:r>
              <a:rPr lang="es-ES_tradnl" dirty="0" smtClean="0"/>
              <a:t>Los aspectos tempranos son identificados previamente con la herramienta Aspect Extractor Tool (AET)</a:t>
            </a:r>
          </a:p>
          <a:p>
            <a:pPr lvl="1"/>
            <a:r>
              <a:rPr lang="es-ES_tradnl" dirty="0" smtClean="0"/>
              <a:t>Herramienta </a:t>
            </a:r>
            <a:r>
              <a:rPr lang="es-AR" dirty="0" smtClean="0"/>
              <a:t>semi-automatizadas para identificar aspectos tempranos desde casos de uso</a:t>
            </a:r>
          </a:p>
          <a:p>
            <a:pPr lvl="1"/>
            <a:r>
              <a:rPr lang="es-AR" dirty="0" smtClean="0"/>
              <a:t>Especifica un aspecto temprano mediante un nombre y un conjunto de pares &lt;verbo, objeto directo&gt;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518169" y="2774785"/>
            <a:ext cx="4239819" cy="1525753"/>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Tokens</a:t>
            </a:r>
            <a:r>
              <a:rPr lang="es-ES_tradnl" dirty="0" smtClean="0"/>
              <a:t> </a:t>
            </a:r>
            <a:r>
              <a:rPr lang="es-ES_tradnl" dirty="0" err="1" smtClean="0"/>
              <a:t>Generation</a:t>
            </a:r>
            <a:endParaRPr lang="es-ES_tradnl" dirty="0"/>
          </a:p>
        </p:txBody>
      </p:sp>
      <p:pic>
        <p:nvPicPr>
          <p:cNvPr id="3" name="Picture 1"/>
          <p:cNvPicPr>
            <a:picLocks noGrp="1" noChangeAspect="1" noChangeArrowheads="1"/>
          </p:cNvPicPr>
          <p:nvPr>
            <p:ph sz="quarter" idx="1"/>
          </p:nvPr>
        </p:nvPicPr>
        <p:blipFill>
          <a:blip r:embed="rId3" cstate="print"/>
          <a:srcRect/>
          <a:stretch>
            <a:fillRect/>
          </a:stretch>
        </p:blipFill>
        <p:spPr bwMode="auto">
          <a:xfrm>
            <a:off x="2140864" y="1308013"/>
            <a:ext cx="4497859" cy="5220295"/>
          </a:xfrm>
          <a:prstGeom prst="rect">
            <a:avLst/>
          </a:prstGeom>
          <a:noFill/>
          <a:ln w="9525">
            <a:noFill/>
            <a:miter lim="800000"/>
            <a:headEnd/>
            <a:tailEnd/>
          </a:ln>
        </p:spPr>
      </p:pic>
      <p:sp>
        <p:nvSpPr>
          <p:cNvPr id="7" name="6 Rectángulo redondeado"/>
          <p:cNvSpPr/>
          <p:nvPr/>
        </p:nvSpPr>
        <p:spPr>
          <a:xfrm>
            <a:off x="2683445" y="4312354"/>
            <a:ext cx="3119044" cy="767646"/>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pic>
        <p:nvPicPr>
          <p:cNvPr id="1028" name="Picture 4"/>
          <p:cNvPicPr>
            <a:picLocks noChangeAspect="1" noChangeArrowheads="1"/>
          </p:cNvPicPr>
          <p:nvPr/>
        </p:nvPicPr>
        <p:blipFill>
          <a:blip r:embed="rId4" cstate="print"/>
          <a:srcRect/>
          <a:stretch>
            <a:fillRect/>
          </a:stretch>
        </p:blipFill>
        <p:spPr bwMode="auto">
          <a:xfrm>
            <a:off x="3045354" y="1623380"/>
            <a:ext cx="2949045" cy="429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blinds(horizontal)">
                                      <p:cBhvr>
                                        <p:cTn id="1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695326" y="1362076"/>
            <a:ext cx="7662862" cy="4731340"/>
          </a:xfrm>
          <a:prstGeom prst="rect">
            <a:avLst/>
          </a:prstGeom>
          <a:noFill/>
          <a:ln w="9525">
            <a:noFill/>
            <a:miter lim="800000"/>
            <a:headEnd/>
            <a:tailEnd/>
          </a:ln>
        </p:spPr>
      </p:pic>
      <p:sp>
        <p:nvSpPr>
          <p:cNvPr id="2" name="1 Título"/>
          <p:cNvSpPr>
            <a:spLocks noGrp="1"/>
          </p:cNvSpPr>
          <p:nvPr>
            <p:ph type="title"/>
          </p:nvPr>
        </p:nvSpPr>
        <p:spPr/>
        <p:txBody>
          <a:bodyPr/>
          <a:lstStyle/>
          <a:p>
            <a:r>
              <a:rPr lang="es-ES" dirty="0" smtClean="0"/>
              <a:t>Proceso</a:t>
            </a:r>
            <a:endParaRPr lang="es-ES" dirty="0"/>
          </a:p>
        </p:txBody>
      </p:sp>
      <p:sp>
        <p:nvSpPr>
          <p:cNvPr id="9" name="8 Rectángulo redondeado"/>
          <p:cNvSpPr/>
          <p:nvPr/>
        </p:nvSpPr>
        <p:spPr>
          <a:xfrm>
            <a:off x="2471738" y="4529139"/>
            <a:ext cx="4406929" cy="1371600"/>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Tokens</a:t>
            </a:r>
            <a:r>
              <a:rPr lang="es-ES_tradnl" dirty="0" smtClean="0"/>
              <a:t> </a:t>
            </a:r>
            <a:r>
              <a:rPr lang="es-ES_tradnl" dirty="0" err="1" smtClean="0"/>
              <a:t>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2112311" y="4171950"/>
            <a:ext cx="4759978" cy="1328738"/>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smtClean="0"/>
              <a:t>Ontología</a:t>
            </a:r>
            <a:endParaRPr lang="es-ES_tradnl" dirty="0"/>
          </a:p>
        </p:txBody>
      </p:sp>
      <p:sp>
        <p:nvSpPr>
          <p:cNvPr id="5" name="4 Marcador de contenido"/>
          <p:cNvSpPr>
            <a:spLocks noGrp="1"/>
          </p:cNvSpPr>
          <p:nvPr>
            <p:ph sz="quarter" idx="1"/>
          </p:nvPr>
        </p:nvSpPr>
        <p:spPr/>
        <p:txBody>
          <a:bodyPr/>
          <a:lstStyle/>
          <a:p>
            <a:r>
              <a:rPr lang="es-ES_tradnl" dirty="0" smtClean="0"/>
              <a:t>Modelo de datos que describe conceptos en un dominio del discurso,  propiedades de los conceptos y restricciones sobre los mismos</a:t>
            </a:r>
          </a:p>
          <a:p>
            <a:r>
              <a:rPr lang="es-AR" dirty="0" smtClean="0"/>
              <a:t>La ontología definida representa el dominio de atributos de calidad y escenarios de calidad</a:t>
            </a:r>
          </a:p>
          <a:p>
            <a:r>
              <a:rPr lang="es-ES" dirty="0" smtClean="0"/>
              <a:t>La técnica propuesta utiliza a la ontología definida como fuente de conocimiento</a:t>
            </a:r>
          </a:p>
          <a:p>
            <a:r>
              <a:rPr lang="es-ES" dirty="0" smtClean="0"/>
              <a:t>Se supone que la ontología está cargada por un experto</a:t>
            </a:r>
            <a:endParaRPr lang="es-ES_tradnl" dirty="0" smtClean="0"/>
          </a:p>
        </p:txBody>
      </p:sp>
      <p:pic>
        <p:nvPicPr>
          <p:cNvPr id="8" name="7 Imagen" descr="ontologiaReducida.jpeg"/>
          <p:cNvPicPr/>
          <p:nvPr/>
        </p:nvPicPr>
        <p:blipFill>
          <a:blip r:embed="rId2" cstate="print"/>
          <a:stretch>
            <a:fillRect/>
          </a:stretch>
        </p:blipFill>
        <p:spPr>
          <a:xfrm>
            <a:off x="124177" y="101599"/>
            <a:ext cx="8884355" cy="6632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smtClean="0"/>
              <a:t>Tokens</a:t>
            </a:r>
            <a:r>
              <a:rPr lang="es-ES_tradnl" dirty="0" smtClean="0"/>
              <a:t> </a:t>
            </a:r>
            <a:r>
              <a:rPr lang="es-ES_tradnl" dirty="0" err="1" smtClean="0"/>
              <a:t>Analysis</a:t>
            </a:r>
            <a:endParaRPr lang="es-ES_tradnl" dirty="0"/>
          </a:p>
        </p:txBody>
      </p:sp>
      <p:sp>
        <p:nvSpPr>
          <p:cNvPr id="5" name="4 Marcador de contenido"/>
          <p:cNvSpPr>
            <a:spLocks noGrp="1"/>
          </p:cNvSpPr>
          <p:nvPr>
            <p:ph sz="quarter" idx="1"/>
          </p:nvPr>
        </p:nvSpPr>
        <p:spPr/>
        <p:txBody>
          <a:bodyPr/>
          <a:lstStyle/>
          <a:p>
            <a:endParaRPr lang="es-ES_tradnl" dirty="0"/>
          </a:p>
        </p:txBody>
      </p:sp>
      <p:pic>
        <p:nvPicPr>
          <p:cNvPr id="3" name="Picture 2"/>
          <p:cNvPicPr>
            <a:picLocks noChangeAspect="1" noChangeArrowheads="1"/>
          </p:cNvPicPr>
          <p:nvPr/>
        </p:nvPicPr>
        <p:blipFill>
          <a:blip r:embed="rId2" cstate="print"/>
          <a:srcRect/>
          <a:stretch>
            <a:fillRect/>
          </a:stretch>
        </p:blipFill>
        <p:spPr bwMode="auto">
          <a:xfrm>
            <a:off x="545628" y="1348431"/>
            <a:ext cx="7930558" cy="4409817"/>
          </a:xfrm>
          <a:prstGeom prst="rect">
            <a:avLst/>
          </a:prstGeom>
          <a:noFill/>
          <a:ln w="9525">
            <a:noFill/>
            <a:miter lim="800000"/>
            <a:headEnd/>
            <a:tailEnd/>
          </a:ln>
        </p:spPr>
      </p:pic>
      <p:sp>
        <p:nvSpPr>
          <p:cNvPr id="6" name="5 Rectángulo redondeado"/>
          <p:cNvSpPr/>
          <p:nvPr/>
        </p:nvSpPr>
        <p:spPr>
          <a:xfrm>
            <a:off x="481263" y="2679032"/>
            <a:ext cx="4899110" cy="1010652"/>
          </a:xfrm>
          <a:prstGeom prst="roundRect">
            <a:avLst/>
          </a:prstGeom>
          <a:solidFill>
            <a:srgbClr val="00CCFF">
              <a:alpha val="12157"/>
            </a:srgb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QA Miner</a:t>
            </a:r>
            <a:endParaRPr lang="es-ES" dirty="0"/>
          </a:p>
        </p:txBody>
      </p:sp>
      <p:sp>
        <p:nvSpPr>
          <p:cNvPr id="3" name="2 Marcador de contenido"/>
          <p:cNvSpPr>
            <a:spLocks noGrp="1"/>
          </p:cNvSpPr>
          <p:nvPr>
            <p:ph sz="quarter" idx="1"/>
          </p:nvPr>
        </p:nvSpPr>
        <p:spPr>
          <a:xfrm>
            <a:off x="457200" y="1332554"/>
            <a:ext cx="8229600" cy="4525963"/>
          </a:xfrm>
        </p:spPr>
        <p:txBody>
          <a:bodyPr/>
          <a:lstStyle/>
          <a:p>
            <a:r>
              <a:rPr lang="es-ES" dirty="0" smtClean="0"/>
              <a:t>Plugin de Eclipse</a:t>
            </a:r>
          </a:p>
          <a:p>
            <a:r>
              <a:rPr lang="es-ES" dirty="0" smtClean="0"/>
              <a:t>Entrada en XML formada por casos de uso y salida de </a:t>
            </a:r>
            <a:r>
              <a:rPr lang="es-ES" dirty="0" err="1" smtClean="0"/>
              <a:t>Aspect</a:t>
            </a:r>
            <a:r>
              <a:rPr lang="es-ES" dirty="0" smtClean="0"/>
              <a:t> Extractor </a:t>
            </a:r>
            <a:r>
              <a:rPr lang="es-ES" dirty="0" err="1" smtClean="0"/>
              <a:t>Tool</a:t>
            </a:r>
            <a:endParaRPr lang="es-ES" dirty="0" smtClean="0"/>
          </a:p>
          <a:p>
            <a:r>
              <a:rPr lang="es-ES" dirty="0" smtClean="0"/>
              <a:t>Puntos de configuración</a:t>
            </a:r>
          </a:p>
          <a:p>
            <a:pPr lvl="1"/>
            <a:r>
              <a:rPr lang="es-ES" dirty="0" smtClean="0"/>
              <a:t>Peso de las secciones de los casos de uso</a:t>
            </a:r>
          </a:p>
          <a:p>
            <a:pPr lvl="1"/>
            <a:r>
              <a:rPr lang="es-ES" dirty="0" smtClean="0"/>
              <a:t>Lista de Stop Words</a:t>
            </a:r>
          </a:p>
          <a:p>
            <a:pPr lvl="1"/>
            <a:r>
              <a:rPr lang="es-ES" dirty="0" smtClean="0"/>
              <a:t>Grado de </a:t>
            </a:r>
            <a:r>
              <a:rPr lang="es-ES_tradnl" dirty="0" smtClean="0"/>
              <a:t>combinación de las listas</a:t>
            </a:r>
            <a:endParaRPr lang="es-ES" dirty="0" smtClean="0"/>
          </a:p>
          <a:p>
            <a:r>
              <a:rPr lang="es-ES" dirty="0" smtClean="0"/>
              <a:t>Proporciona al analista un ranking de atributos de calidad por cada conjunto de entrada &lt;aspecto, casos de uso&gt;</a:t>
            </a:r>
          </a:p>
          <a:p>
            <a:endParaRPr lang="es-ES" dirty="0" smtClean="0"/>
          </a:p>
          <a:p>
            <a:endParaRPr lang="es-ES" dirty="0" smtClean="0"/>
          </a:p>
          <a:p>
            <a:endParaRPr lang="es-ES" dirty="0"/>
          </a:p>
        </p:txBody>
      </p:sp>
      <p:pic>
        <p:nvPicPr>
          <p:cNvPr id="4" name="3 Imagen" descr="C:\Documents and Settings\Administrador\Escritorio\Capturas\Snap_2010.10.24 13.03.56_004.jpg"/>
          <p:cNvPicPr/>
          <p:nvPr/>
        </p:nvPicPr>
        <p:blipFill>
          <a:blip r:embed="rId3" cstate="print"/>
          <a:srcRect/>
          <a:stretch>
            <a:fillRect/>
          </a:stretch>
        </p:blipFill>
        <p:spPr bwMode="auto">
          <a:xfrm>
            <a:off x="161777" y="1570893"/>
            <a:ext cx="8599163" cy="3557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 presetClass="exit" presetSubtype="16" fill="hold" nodeType="withEffect">
                                  <p:stCondLst>
                                    <p:cond delay="0"/>
                                  </p:stCondLst>
                                  <p:childTnLst>
                                    <p:animEffect transition="out" filter="box(in)">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2708920"/>
            <a:ext cx="3302351" cy="1558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pPr lvl="2"/>
            <a:r>
              <a:rPr lang="es-ES" dirty="0" smtClean="0"/>
              <a:t>Métricas</a:t>
            </a:r>
          </a:p>
          <a:p>
            <a:pPr lvl="2"/>
            <a:r>
              <a:rPr lang="es-ES" dirty="0" smtClean="0"/>
              <a:t>Caso de </a:t>
            </a:r>
            <a:r>
              <a:rPr lang="es-ES" dirty="0" smtClean="0"/>
              <a:t>Estudio </a:t>
            </a:r>
            <a:r>
              <a:rPr lang="es-ES" dirty="0" smtClean="0"/>
              <a:t>HWS</a:t>
            </a:r>
            <a:endParaRPr lang="es-ES" dirty="0" smtClean="0"/>
          </a:p>
          <a:p>
            <a:pPr lvl="2"/>
            <a:r>
              <a:rPr lang="es-ES" dirty="0" smtClean="0"/>
              <a:t>Caso de </a:t>
            </a:r>
            <a:r>
              <a:rPr lang="es-ES" dirty="0" smtClean="0"/>
              <a:t>Estudio C</a:t>
            </a:r>
            <a:r>
              <a:rPr lang="es-ES" dirty="0" smtClean="0"/>
              <a:t>RS</a:t>
            </a:r>
            <a:endParaRPr lang="es-ES" dirty="0" smtClean="0"/>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Métricas</a:t>
            </a:r>
            <a:endParaRPr lang="es-ES" dirty="0"/>
          </a:p>
        </p:txBody>
      </p:sp>
      <p:sp>
        <p:nvSpPr>
          <p:cNvPr id="3" name="2 Marcador de contenido"/>
          <p:cNvSpPr>
            <a:spLocks noGrp="1"/>
          </p:cNvSpPr>
          <p:nvPr>
            <p:ph sz="quarter" idx="1"/>
          </p:nvPr>
        </p:nvSpPr>
        <p:spPr/>
        <p:txBody>
          <a:bodyPr/>
          <a:lstStyle/>
          <a:p>
            <a:r>
              <a:rPr lang="es-AR" dirty="0" smtClean="0"/>
              <a:t>Definiciones derivadas de IR: </a:t>
            </a:r>
          </a:p>
          <a:p>
            <a:pPr lvl="1"/>
            <a:r>
              <a:rPr lang="es-AR" sz="1600" b="1" dirty="0" smtClean="0"/>
              <a:t>QVP</a:t>
            </a:r>
            <a:r>
              <a:rPr lang="es-AR" sz="1600" dirty="0" smtClean="0"/>
              <a:t>: QAs </a:t>
            </a:r>
            <a:r>
              <a:rPr lang="es-AR" sz="1600" b="1" i="1" u="sng" dirty="0" smtClean="0"/>
              <a:t>identificados</a:t>
            </a:r>
            <a:r>
              <a:rPr lang="es-AR" sz="1600" dirty="0" smtClean="0"/>
              <a:t>, que </a:t>
            </a:r>
            <a:r>
              <a:rPr lang="es-AR" sz="1600" b="1" i="1" u="sng" dirty="0" smtClean="0"/>
              <a:t>son realmente QAs</a:t>
            </a:r>
            <a:endParaRPr lang="es-AR" sz="1600" dirty="0" smtClean="0"/>
          </a:p>
          <a:p>
            <a:pPr lvl="1"/>
            <a:r>
              <a:rPr lang="es-AR" sz="1600" b="1" dirty="0" smtClean="0"/>
              <a:t>QFP</a:t>
            </a:r>
            <a:r>
              <a:rPr lang="es-AR" sz="1600" dirty="0" smtClean="0"/>
              <a:t>: QAs </a:t>
            </a:r>
            <a:r>
              <a:rPr lang="es-AR" sz="1600" b="1" i="1" u="sng" dirty="0" smtClean="0"/>
              <a:t>identificados</a:t>
            </a:r>
            <a:r>
              <a:rPr lang="es-AR" sz="1600" dirty="0" smtClean="0"/>
              <a:t>, que </a:t>
            </a:r>
            <a:r>
              <a:rPr lang="es-AR" sz="1600" b="1" i="1" u="sng" dirty="0" smtClean="0"/>
              <a:t>no son realmente QAs </a:t>
            </a:r>
            <a:r>
              <a:rPr lang="es-AR" sz="1600" dirty="0" smtClean="0"/>
              <a:t> o que se identificaron de manera errónea a partir de los datos de entrada</a:t>
            </a:r>
          </a:p>
          <a:p>
            <a:pPr lvl="1"/>
            <a:r>
              <a:rPr lang="es-AR" sz="1600" b="1" dirty="0" smtClean="0"/>
              <a:t>QFN</a:t>
            </a:r>
            <a:r>
              <a:rPr lang="es-AR" sz="1600" dirty="0" smtClean="0"/>
              <a:t>: QAs </a:t>
            </a:r>
            <a:r>
              <a:rPr lang="es-AR" sz="1600" b="1" i="1" u="sng" dirty="0" smtClean="0"/>
              <a:t>no identificados</a:t>
            </a:r>
            <a:r>
              <a:rPr lang="es-AR" sz="1600" dirty="0" smtClean="0"/>
              <a:t>, que </a:t>
            </a:r>
            <a:r>
              <a:rPr lang="es-AR" sz="1600" b="1" i="1" u="sng" dirty="0" smtClean="0"/>
              <a:t>son realmente QAs</a:t>
            </a:r>
          </a:p>
          <a:p>
            <a:pPr lvl="1"/>
            <a:endParaRPr lang="es-AR" sz="1600" b="1" i="1" u="sng" dirty="0" smtClean="0"/>
          </a:p>
          <a:p>
            <a:pPr lvl="1">
              <a:buNone/>
            </a:pPr>
            <a:endParaRPr lang="es-AR" sz="1600" b="1" i="1" u="sng" dirty="0" smtClean="0"/>
          </a:p>
          <a:p>
            <a:pPr lvl="1"/>
            <a:endParaRPr lang="es-AR" sz="1600" b="1" i="1" u="sng" dirty="0" smtClean="0"/>
          </a:p>
          <a:p>
            <a:pPr lvl="1"/>
            <a:endParaRPr lang="es-AR" sz="1600" b="1" i="1" u="sng" dirty="0" smtClean="0"/>
          </a:p>
          <a:p>
            <a:endParaRPr lang="es-AR" dirty="0" smtClean="0"/>
          </a:p>
          <a:p>
            <a:r>
              <a:rPr lang="es-AR" dirty="0" smtClean="0"/>
              <a:t>Tiempo de ejecución</a:t>
            </a:r>
          </a:p>
        </p:txBody>
      </p:sp>
      <p:pic>
        <p:nvPicPr>
          <p:cNvPr id="2458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67108" y="3402473"/>
            <a:ext cx="2418365" cy="577974"/>
          </a:xfrm>
          <a:prstGeom prst="rect">
            <a:avLst/>
          </a:prstGeom>
          <a:ln>
            <a:noFill/>
          </a:ln>
          <a:effectLst>
            <a:outerShdw blurRad="292100" dist="139700" dir="2700000" algn="tl" rotWithShape="0">
              <a:srgbClr val="333333">
                <a:alpha val="65000"/>
              </a:srgbClr>
            </a:outerShdw>
          </a:effectLst>
        </p:spPr>
      </p:pic>
      <p:pic>
        <p:nvPicPr>
          <p:cNvPr id="2458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07468" y="3402473"/>
            <a:ext cx="2129378" cy="577974"/>
          </a:xfrm>
          <a:prstGeom prst="rect">
            <a:avLst/>
          </a:prstGeom>
          <a:ln>
            <a:noFill/>
          </a:ln>
          <a:effectLst>
            <a:outerShdw blurRad="292100" dist="139700" dir="2700000" algn="tl" rotWithShape="0">
              <a:srgbClr val="333333">
                <a:alpha val="65000"/>
              </a:srgbClr>
            </a:outerShdw>
          </a:effectLst>
        </p:spPr>
      </p:pic>
      <p:sp>
        <p:nvSpPr>
          <p:cNvPr id="24585"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4586" name="Rectangle 10"/>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27651" name="Picture 3" descr="C:\Documents and Settings\Administrador\Configuración local\Archivos temporales de Internet\Content.IE5\U5IY6TLH\MC900433845[1].png"/>
          <p:cNvPicPr>
            <a:picLocks noChangeAspect="1" noChangeArrowheads="1"/>
          </p:cNvPicPr>
          <p:nvPr/>
        </p:nvPicPr>
        <p:blipFill>
          <a:blip r:embed="rId4" cstate="print"/>
          <a:srcRect/>
          <a:stretch>
            <a:fillRect/>
          </a:stretch>
        </p:blipFill>
        <p:spPr bwMode="auto">
          <a:xfrm>
            <a:off x="6660232" y="404664"/>
            <a:ext cx="1656184" cy="165618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r>
              <a:rPr lang="es-ES" dirty="0" smtClean="0"/>
              <a:t>Sistema de Salud Vigía</a:t>
            </a:r>
          </a:p>
          <a:p>
            <a:r>
              <a:rPr lang="es-ES" dirty="0" smtClean="0"/>
              <a:t>9 casos de uso (aproximadamente 2300 palabras)</a:t>
            </a:r>
          </a:p>
          <a:p>
            <a:r>
              <a:rPr lang="es-ES" dirty="0" smtClean="0"/>
              <a:t>6 aspectos candidatos</a:t>
            </a:r>
          </a:p>
          <a:p>
            <a:r>
              <a:rPr lang="es-ES" dirty="0" smtClean="0"/>
              <a:t>QAs detectados a través del análisis de la arquitectura del </a:t>
            </a:r>
            <a:r>
              <a:rPr lang="es-ES" dirty="0" smtClean="0"/>
              <a:t>sistema</a:t>
            </a:r>
            <a:endParaRPr lang="es-ES" dirty="0" smtClean="0"/>
          </a:p>
          <a:p>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Caso de estudio HWS</a:t>
            </a:r>
            <a:endParaRPr lang="es-ES" dirty="0"/>
          </a:p>
        </p:txBody>
      </p:sp>
      <p:sp>
        <p:nvSpPr>
          <p:cNvPr id="3" name="2 Marcador de contenido"/>
          <p:cNvSpPr>
            <a:spLocks noGrp="1"/>
          </p:cNvSpPr>
          <p:nvPr>
            <p:ph sz="quarter" idx="1"/>
          </p:nvPr>
        </p:nvSpPr>
        <p:spPr/>
        <p:txBody>
          <a:bodyPr>
            <a:normAutofit/>
          </a:bodyPr>
          <a:lstStyle/>
          <a:p>
            <a:endParaRPr lang="es-ES" dirty="0" smtClean="0"/>
          </a:p>
          <a:p>
            <a:endParaRPr lang="es-ES" dirty="0" smtClean="0"/>
          </a:p>
          <a:p>
            <a:endParaRPr lang="es-ES" dirty="0"/>
          </a:p>
        </p:txBody>
      </p:sp>
      <p:graphicFrame>
        <p:nvGraphicFramePr>
          <p:cNvPr id="4" name="3 Tabla"/>
          <p:cNvGraphicFramePr>
            <a:graphicFrameLocks noGrp="1"/>
          </p:cNvGraphicFramePr>
          <p:nvPr/>
        </p:nvGraphicFramePr>
        <p:xfrm>
          <a:off x="598311" y="4278489"/>
          <a:ext cx="2749553" cy="1858125"/>
        </p:xfrm>
        <a:graphic>
          <a:graphicData uri="http://schemas.openxmlformats.org/drawingml/2006/table">
            <a:tbl>
              <a:tblPr/>
              <a:tblGrid>
                <a:gridCol w="1859962"/>
                <a:gridCol w="889591"/>
              </a:tblGrid>
              <a:tr h="371625">
                <a:tc>
                  <a:txBody>
                    <a:bodyPr/>
                    <a:lstStyle/>
                    <a:p>
                      <a:pPr algn="ctr">
                        <a:lnSpc>
                          <a:spcPct val="115000"/>
                        </a:lnSpc>
                        <a:spcAft>
                          <a:spcPts val="0"/>
                        </a:spcAft>
                      </a:pPr>
                      <a:r>
                        <a:rPr lang="es-AR" sz="1100" b="1" dirty="0">
                          <a:solidFill>
                            <a:srgbClr val="FFFFFF"/>
                          </a:solidFill>
                          <a:latin typeface="Calibri"/>
                          <a:ea typeface="Calibri"/>
                          <a:cs typeface="Times New Roman"/>
                        </a:rPr>
                        <a:t>Caso de Estudio</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Times New Roman"/>
                        </a:rPr>
                        <a:t>HWS</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71625">
                <a:tc>
                  <a:txBody>
                    <a:bodyPr/>
                    <a:lstStyle/>
                    <a:p>
                      <a:pPr algn="ctr">
                        <a:lnSpc>
                          <a:spcPct val="115000"/>
                        </a:lnSpc>
                        <a:spcAft>
                          <a:spcPts val="0"/>
                        </a:spcAft>
                      </a:pPr>
                      <a:r>
                        <a:rPr lang="es-AR" sz="1100" b="1" dirty="0">
                          <a:latin typeface="Calibri"/>
                          <a:ea typeface="Calibri"/>
                          <a:cs typeface="Times New Roman"/>
                        </a:rPr>
                        <a:t>QVP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QFP</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QFN</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3</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71625">
                <a:tc>
                  <a:txBody>
                    <a:bodyPr/>
                    <a:lstStyle/>
                    <a:p>
                      <a:pPr algn="ctr">
                        <a:lnSpc>
                          <a:spcPct val="115000"/>
                        </a:lnSpc>
                        <a:spcAft>
                          <a:spcPts val="0"/>
                        </a:spcAft>
                      </a:pPr>
                      <a:r>
                        <a:rPr lang="es-AR" sz="1100" b="1" dirty="0">
                          <a:latin typeface="Calibri"/>
                          <a:ea typeface="Calibri"/>
                          <a:cs typeface="Times New Roman"/>
                        </a:rPr>
                        <a:t>QV</a:t>
                      </a:r>
                      <a:endParaRPr lang="es-AR" sz="1100" dirty="0">
                        <a:latin typeface="Calibri"/>
                        <a:ea typeface="Times New Roman"/>
                        <a:cs typeface="Times New Roman"/>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Times New Roman"/>
                        </a:rPr>
                        <a:t>6</a:t>
                      </a:r>
                      <a:endParaRPr lang="es-AR" sz="1100" dirty="0">
                        <a:latin typeface="Calibri"/>
                        <a:ea typeface="Times New Roman"/>
                        <a:cs typeface="Times New Roman"/>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 name="4 Imagen" descr="C:\Documents and Settings\Administrador\Escritorio\hws1.JPG"/>
          <p:cNvPicPr/>
          <p:nvPr/>
        </p:nvPicPr>
        <p:blipFill>
          <a:blip r:embed="rId2" cstate="print"/>
          <a:srcRect/>
          <a:stretch>
            <a:fillRect/>
          </a:stretch>
        </p:blipFill>
        <p:spPr bwMode="auto">
          <a:xfrm>
            <a:off x="467544" y="1412776"/>
            <a:ext cx="7992888" cy="2592288"/>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67944" y="4583290"/>
            <a:ext cx="3983377" cy="588982"/>
          </a:xfrm>
          <a:prstGeom prst="rect">
            <a:avLst/>
          </a:prstGeom>
          <a:noFill/>
        </p:spPr>
      </p:pic>
      <p:pic>
        <p:nvPicPr>
          <p:cNvPr id="2560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39952" y="5445223"/>
            <a:ext cx="3590318" cy="583043"/>
          </a:xfrm>
          <a:prstGeom prst="rect">
            <a:avLst/>
          </a:prstGeom>
          <a:noFill/>
        </p:spPr>
      </p:pic>
      <p:sp>
        <p:nvSpPr>
          <p:cNvPr id="256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25604" name="Rectangle 4"/>
          <p:cNvSpPr>
            <a:spLocks noChangeArrowheads="1"/>
          </p:cNvSpPr>
          <p:nvPr/>
        </p:nvSpPr>
        <p:spPr bwMode="auto">
          <a:xfrm>
            <a:off x="0" y="819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box(in)">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601"/>
                                        </p:tgtEl>
                                        <p:attrNameLst>
                                          <p:attrName>style.visibility</p:attrName>
                                        </p:attrNameLst>
                                      </p:cBhvr>
                                      <p:to>
                                        <p:strVal val="visible"/>
                                      </p:to>
                                    </p:set>
                                    <p:animEffect transition="in" filter="box(in)">
                                      <p:cBhvr>
                                        <p:cTn id="17" dur="500"/>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r>
              <a:rPr lang="es-ES" dirty="0" smtClean="0"/>
              <a:t>Sistema de Registro de Cursos</a:t>
            </a:r>
          </a:p>
          <a:p>
            <a:r>
              <a:rPr lang="es-ES" dirty="0" smtClean="0"/>
              <a:t>8 casos de uso (aproximadamente 3900 palabras)</a:t>
            </a:r>
          </a:p>
          <a:p>
            <a:r>
              <a:rPr lang="es-ES" dirty="0" smtClean="0"/>
              <a:t>7 aspectos candidatos</a:t>
            </a:r>
          </a:p>
          <a:p>
            <a:r>
              <a:rPr lang="es-ES" dirty="0" smtClean="0"/>
              <a:t>QAs obtenidos del análisis manual (ad-hoc) de las especificaciones de requerimientos</a:t>
            </a:r>
          </a:p>
          <a:p>
            <a:endParaRPr lang="es-ES" dirty="0" smtClean="0"/>
          </a:p>
          <a:p>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de estudio CRS</a:t>
            </a:r>
            <a:endParaRPr lang="es-ES" dirty="0"/>
          </a:p>
        </p:txBody>
      </p:sp>
      <p:sp>
        <p:nvSpPr>
          <p:cNvPr id="3" name="2 Marcador de contenido"/>
          <p:cNvSpPr>
            <a:spLocks noGrp="1"/>
          </p:cNvSpPr>
          <p:nvPr>
            <p:ph sz="quarter" idx="1"/>
          </p:nvPr>
        </p:nvSpPr>
        <p:spPr/>
        <p:txBody>
          <a:bodyPr/>
          <a:lstStyle/>
          <a:p>
            <a:endParaRPr lang="es-ES" dirty="0" smtClean="0"/>
          </a:p>
          <a:p>
            <a:endParaRPr lang="es-ES" dirty="0"/>
          </a:p>
        </p:txBody>
      </p:sp>
      <p:pic>
        <p:nvPicPr>
          <p:cNvPr id="4" name="3 Imagen" descr="C:\Documents and Settings\Administrador\Escritorio\crs1.JPG"/>
          <p:cNvPicPr/>
          <p:nvPr/>
        </p:nvPicPr>
        <p:blipFill>
          <a:blip r:embed="rId2" cstate="print"/>
          <a:srcRect/>
          <a:stretch>
            <a:fillRect/>
          </a:stretch>
        </p:blipFill>
        <p:spPr bwMode="auto">
          <a:xfrm>
            <a:off x="850164" y="1260390"/>
            <a:ext cx="7552430" cy="2816682"/>
          </a:xfrm>
          <a:prstGeom prst="rect">
            <a:avLst/>
          </a:prstGeom>
          <a:noFill/>
          <a:ln w="9525">
            <a:noFill/>
            <a:miter lim="800000"/>
            <a:headEnd/>
            <a:tailEnd/>
          </a:ln>
        </p:spPr>
      </p:pic>
      <p:graphicFrame>
        <p:nvGraphicFramePr>
          <p:cNvPr id="5" name="4 Tabla"/>
          <p:cNvGraphicFramePr>
            <a:graphicFrameLocks noGrp="1"/>
          </p:cNvGraphicFramePr>
          <p:nvPr/>
        </p:nvGraphicFramePr>
        <p:xfrm>
          <a:off x="833542" y="4290963"/>
          <a:ext cx="2786987" cy="1763850"/>
        </p:xfrm>
        <a:graphic>
          <a:graphicData uri="http://schemas.openxmlformats.org/drawingml/2006/table">
            <a:tbl>
              <a:tblPr/>
              <a:tblGrid>
                <a:gridCol w="1885285"/>
                <a:gridCol w="901702"/>
              </a:tblGrid>
              <a:tr h="352770">
                <a:tc>
                  <a:txBody>
                    <a:bodyPr/>
                    <a:lstStyle/>
                    <a:p>
                      <a:pPr algn="ctr">
                        <a:lnSpc>
                          <a:spcPct val="115000"/>
                        </a:lnSpc>
                        <a:spcAft>
                          <a:spcPts val="0"/>
                        </a:spcAft>
                      </a:pPr>
                      <a:r>
                        <a:rPr lang="es-AR" sz="1100" b="1" dirty="0">
                          <a:solidFill>
                            <a:srgbClr val="FFFFFF"/>
                          </a:solidFill>
                          <a:latin typeface="Calibri"/>
                          <a:ea typeface="Calibri"/>
                          <a:cs typeface="Calibri"/>
                        </a:rPr>
                        <a:t>Caso de Estudio</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a:lnSpc>
                          <a:spcPct val="115000"/>
                        </a:lnSpc>
                        <a:spcAft>
                          <a:spcPts val="0"/>
                        </a:spcAft>
                      </a:pPr>
                      <a:r>
                        <a:rPr lang="es-AR" sz="1100" b="1" dirty="0">
                          <a:solidFill>
                            <a:srgbClr val="FFFFFF"/>
                          </a:solidFill>
                          <a:latin typeface="Calibri"/>
                          <a:ea typeface="Calibri"/>
                          <a:cs typeface="Calibri"/>
                        </a:rPr>
                        <a:t>CRS</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352770">
                <a:tc>
                  <a:txBody>
                    <a:bodyPr/>
                    <a:lstStyle/>
                    <a:p>
                      <a:pPr algn="ctr">
                        <a:lnSpc>
                          <a:spcPct val="115000"/>
                        </a:lnSpc>
                        <a:spcAft>
                          <a:spcPts val="0"/>
                        </a:spcAft>
                      </a:pPr>
                      <a:r>
                        <a:rPr lang="es-AR" sz="1100" b="1" dirty="0">
                          <a:latin typeface="Calibri"/>
                          <a:ea typeface="Calibri"/>
                          <a:cs typeface="Calibri"/>
                        </a:rPr>
                        <a:t>QVP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QFP</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2</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QFN</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0</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52770">
                <a:tc>
                  <a:txBody>
                    <a:bodyPr/>
                    <a:lstStyle/>
                    <a:p>
                      <a:pPr algn="ctr">
                        <a:lnSpc>
                          <a:spcPct val="115000"/>
                        </a:lnSpc>
                        <a:spcAft>
                          <a:spcPts val="0"/>
                        </a:spcAft>
                      </a:pPr>
                      <a:r>
                        <a:rPr lang="es-AR" sz="1100" b="1" dirty="0">
                          <a:latin typeface="Calibri"/>
                          <a:ea typeface="Calibri"/>
                          <a:cs typeface="Calibri"/>
                        </a:rPr>
                        <a:t>QV</a:t>
                      </a:r>
                      <a:endParaRPr lang="es-ES_tradnl" sz="1100" dirty="0">
                        <a:latin typeface="Calibri"/>
                        <a:ea typeface="Times New Roman"/>
                        <a:cs typeface="Calibri"/>
                      </a:endParaRPr>
                    </a:p>
                  </a:txBody>
                  <a:tcPr marL="68580" marR="68580" marT="0" marB="0">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Aft>
                          <a:spcPts val="0"/>
                        </a:spcAft>
                      </a:pPr>
                      <a:r>
                        <a:rPr lang="es-AR" sz="1100" dirty="0">
                          <a:latin typeface="Calibri"/>
                          <a:ea typeface="Calibri"/>
                          <a:cs typeface="Calibri"/>
                        </a:rPr>
                        <a:t>5</a:t>
                      </a:r>
                      <a:endParaRPr lang="es-ES_tradnl" sz="1100" dirty="0">
                        <a:latin typeface="Calibri"/>
                        <a:ea typeface="Times New Roman"/>
                        <a:cs typeface="Calibri"/>
                      </a:endParaRPr>
                    </a:p>
                  </a:txBody>
                  <a:tcPr marL="68580" marR="68580" marT="0" marB="0">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pic>
        <p:nvPicPr>
          <p:cNvPr id="5222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84840" y="4445204"/>
            <a:ext cx="3968178" cy="583996"/>
          </a:xfrm>
          <a:prstGeom prst="rect">
            <a:avLst/>
          </a:prstGeom>
          <a:noFill/>
        </p:spPr>
      </p:pic>
      <p:pic>
        <p:nvPicPr>
          <p:cNvPr id="5222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44326" y="5336146"/>
            <a:ext cx="3466290" cy="606212"/>
          </a:xfrm>
          <a:prstGeom prst="rect">
            <a:avLst/>
          </a:prstGeom>
          <a:noFill/>
        </p:spPr>
      </p:pic>
      <p:sp>
        <p:nvSpPr>
          <p:cNvPr id="522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dirty="0"/>
          </a:p>
        </p:txBody>
      </p:sp>
      <p:sp>
        <p:nvSpPr>
          <p:cNvPr id="52228" name="Rectangle 4"/>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_tradnl"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checkerboard(across)">
                                      <p:cBhvr>
                                        <p:cTn id="12" dur="500"/>
                                        <p:tgtEl>
                                          <p:spTgt spid="522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25"/>
                                        </p:tgtEl>
                                        <p:attrNameLst>
                                          <p:attrName>style.visibility</p:attrName>
                                        </p:attrNameLst>
                                      </p:cBhvr>
                                      <p:to>
                                        <p:strVal val="visible"/>
                                      </p:to>
                                    </p:set>
                                    <p:anim calcmode="lin" valueType="num">
                                      <p:cBhvr additive="base">
                                        <p:cTn id="17" dur="500" fill="hold"/>
                                        <p:tgtEl>
                                          <p:spTgt spid="52225"/>
                                        </p:tgtEl>
                                        <p:attrNameLst>
                                          <p:attrName>ppt_x</p:attrName>
                                        </p:attrNameLst>
                                      </p:cBhvr>
                                      <p:tavLst>
                                        <p:tav tm="0">
                                          <p:val>
                                            <p:strVal val="#ppt_x"/>
                                          </p:val>
                                        </p:tav>
                                        <p:tav tm="100000">
                                          <p:val>
                                            <p:strVal val="#ppt_x"/>
                                          </p:val>
                                        </p:tav>
                                      </p:tavLst>
                                    </p:anim>
                                    <p:anim calcmode="lin" valueType="num">
                                      <p:cBhvr additive="base">
                                        <p:cTn id="18" dur="500" fill="hold"/>
                                        <p:tgtEl>
                                          <p:spTgt spid="52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Tiempos de ejecución</a:t>
            </a:r>
            <a:endParaRPr lang="es-ES" dirty="0"/>
          </a:p>
        </p:txBody>
      </p:sp>
      <p:sp>
        <p:nvSpPr>
          <p:cNvPr id="3" name="2 Marcador de contenido"/>
          <p:cNvSpPr>
            <a:spLocks noGrp="1"/>
          </p:cNvSpPr>
          <p:nvPr>
            <p:ph sz="quarter" idx="1"/>
          </p:nvPr>
        </p:nvSpPr>
        <p:spPr/>
        <p:txBody>
          <a:bodyPr>
            <a:normAutofit/>
          </a:bodyPr>
          <a:lstStyle/>
          <a:p>
            <a:pPr>
              <a:buNone/>
            </a:pPr>
            <a:r>
              <a:rPr lang="es-ES" dirty="0" smtClean="0"/>
              <a:t>En ambos casos se contabiliza la suma de los tiempos del </a:t>
            </a:r>
          </a:p>
          <a:p>
            <a:pPr>
              <a:buNone/>
            </a:pPr>
            <a:r>
              <a:rPr lang="es-ES" dirty="0" smtClean="0"/>
              <a:t>análisis de cada aspecto temprano</a:t>
            </a:r>
          </a:p>
          <a:p>
            <a:pPr>
              <a:buNone/>
            </a:pPr>
            <a:endParaRPr lang="es-ES" dirty="0" smtClean="0"/>
          </a:p>
          <a:p>
            <a:r>
              <a:rPr lang="es-ES" dirty="0" smtClean="0"/>
              <a:t>HWS</a:t>
            </a:r>
          </a:p>
          <a:p>
            <a:pPr lvl="1"/>
            <a:r>
              <a:rPr lang="es-ES" dirty="0" smtClean="0"/>
              <a:t>7.2 segundos aproximadamente</a:t>
            </a:r>
          </a:p>
          <a:p>
            <a:r>
              <a:rPr lang="es-ES" dirty="0" smtClean="0"/>
              <a:t>CRS</a:t>
            </a:r>
          </a:p>
          <a:p>
            <a:pPr lvl="1"/>
            <a:r>
              <a:rPr lang="es-ES" dirty="0" smtClean="0"/>
              <a:t>4.9 segundos aproximadamente</a:t>
            </a:r>
          </a:p>
          <a:p>
            <a:pPr lvl="1"/>
            <a:endParaRPr lang="es-ES" dirty="0" smtClean="0"/>
          </a:p>
        </p:txBody>
      </p:sp>
      <p:pic>
        <p:nvPicPr>
          <p:cNvPr id="4" name="3 Imagen" descr="cronometro.jpg"/>
          <p:cNvPicPr>
            <a:picLocks noChangeAspect="1"/>
          </p:cNvPicPr>
          <p:nvPr/>
        </p:nvPicPr>
        <p:blipFill>
          <a:blip r:embed="rId2" cstate="print"/>
          <a:stretch>
            <a:fillRect/>
          </a:stretch>
        </p:blipFill>
        <p:spPr>
          <a:xfrm>
            <a:off x="6062839" y="2556587"/>
            <a:ext cx="1868181" cy="254072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74133" y="3212976"/>
            <a:ext cx="3330223" cy="1155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pPr lvl="2"/>
            <a:r>
              <a:rPr lang="es-ES" dirty="0" smtClean="0"/>
              <a:t>Ventajas y desventajas</a:t>
            </a:r>
          </a:p>
          <a:p>
            <a:pPr lvl="2"/>
            <a:r>
              <a:rPr lang="es-ES" dirty="0" smtClean="0"/>
              <a:t>Trabajos futuros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Ventajas y Desventajas</a:t>
            </a:r>
            <a:endParaRPr lang="es-ES" dirty="0"/>
          </a:p>
        </p:txBody>
      </p:sp>
      <p:sp>
        <p:nvSpPr>
          <p:cNvPr id="3" name="2 Marcador de contenido"/>
          <p:cNvSpPr>
            <a:spLocks noGrp="1"/>
          </p:cNvSpPr>
          <p:nvPr>
            <p:ph sz="quarter" idx="1"/>
          </p:nvPr>
        </p:nvSpPr>
        <p:spPr/>
        <p:txBody>
          <a:bodyPr>
            <a:normAutofit lnSpcReduction="10000"/>
          </a:bodyPr>
          <a:lstStyle/>
          <a:p>
            <a:r>
              <a:rPr lang="es-ES" dirty="0" smtClean="0"/>
              <a:t>Ventajas</a:t>
            </a:r>
          </a:p>
          <a:p>
            <a:pPr lvl="1"/>
            <a:r>
              <a:rPr lang="es-ES" dirty="0" smtClean="0"/>
              <a:t>Recall</a:t>
            </a:r>
          </a:p>
          <a:p>
            <a:pPr lvl="1"/>
            <a:r>
              <a:rPr lang="es-ES" dirty="0" smtClean="0"/>
              <a:t>Tiempo de ejecución</a:t>
            </a:r>
          </a:p>
          <a:p>
            <a:pPr lvl="1"/>
            <a:r>
              <a:rPr lang="es-ES" dirty="0" smtClean="0"/>
              <a:t>Nivel de automatización</a:t>
            </a:r>
          </a:p>
          <a:p>
            <a:pPr lvl="1"/>
            <a:r>
              <a:rPr lang="es-ES" dirty="0" smtClean="0"/>
              <a:t>Extensión a otros documentos</a:t>
            </a:r>
          </a:p>
          <a:p>
            <a:pPr lvl="1"/>
            <a:r>
              <a:rPr lang="es-ES" dirty="0" smtClean="0"/>
              <a:t>Extensibilidad para la identificación de otros QAs</a:t>
            </a:r>
          </a:p>
          <a:p>
            <a:r>
              <a:rPr lang="es-ES" dirty="0" smtClean="0"/>
              <a:t>Desventajas</a:t>
            </a:r>
          </a:p>
          <a:p>
            <a:pPr lvl="1"/>
            <a:r>
              <a:rPr lang="es-ES" dirty="0" smtClean="0"/>
              <a:t>Dependencia de los aspectos encontrados</a:t>
            </a:r>
          </a:p>
          <a:p>
            <a:pPr lvl="1"/>
            <a:r>
              <a:rPr lang="es-ES" dirty="0" smtClean="0"/>
              <a:t>QAs no relacionados con aspectos</a:t>
            </a:r>
          </a:p>
          <a:p>
            <a:pPr lvl="1"/>
            <a:r>
              <a:rPr lang="es-ES" dirty="0" smtClean="0"/>
              <a:t>Definición de una ontología</a:t>
            </a:r>
          </a:p>
          <a:p>
            <a:pPr lvl="1"/>
            <a:r>
              <a:rPr lang="es-ES" dirty="0" smtClean="0"/>
              <a:t>Limitaciones del lenguaje</a:t>
            </a:r>
          </a:p>
          <a:p>
            <a:pPr lvl="1"/>
            <a:r>
              <a:rPr lang="es-ES" dirty="0" smtClean="0"/>
              <a:t>Aprendizaje</a:t>
            </a:r>
            <a:endParaRPr lang="es-ES" dirty="0"/>
          </a:p>
        </p:txBody>
      </p:sp>
      <p:pic>
        <p:nvPicPr>
          <p:cNvPr id="4" name="3 Imagen" descr="balanza.jpg"/>
          <p:cNvPicPr>
            <a:picLocks noChangeAspect="1"/>
          </p:cNvPicPr>
          <p:nvPr/>
        </p:nvPicPr>
        <p:blipFill>
          <a:blip r:embed="rId2" cstate="print"/>
          <a:stretch>
            <a:fillRect/>
          </a:stretch>
        </p:blipFill>
        <p:spPr>
          <a:xfrm>
            <a:off x="6496842" y="4139513"/>
            <a:ext cx="2143305" cy="19861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1340768"/>
            <a:ext cx="2524012" cy="11653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5472608"/>
          </a:xfrm>
        </p:spPr>
        <p:txBody>
          <a:bodyPr>
            <a:normAutofit/>
          </a:bodyPr>
          <a:lstStyle/>
          <a:p>
            <a:r>
              <a:rPr lang="es-ES" dirty="0" smtClean="0"/>
              <a:t>Introducción</a:t>
            </a:r>
          </a:p>
          <a:p>
            <a:pPr lvl="2"/>
            <a:r>
              <a:rPr lang="es-ES" dirty="0" smtClean="0"/>
              <a:t>Contexto </a:t>
            </a:r>
          </a:p>
          <a:p>
            <a:pPr lvl="2"/>
            <a:r>
              <a:rPr lang="es-ES" dirty="0" smtClean="0"/>
              <a:t>Problemática</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Trabajos Futuros</a:t>
            </a:r>
            <a:endParaRPr lang="es-ES" dirty="0"/>
          </a:p>
        </p:txBody>
      </p:sp>
      <p:sp>
        <p:nvSpPr>
          <p:cNvPr id="3" name="2 Marcador de contenido"/>
          <p:cNvSpPr>
            <a:spLocks noGrp="1"/>
          </p:cNvSpPr>
          <p:nvPr>
            <p:ph sz="quarter" idx="1"/>
          </p:nvPr>
        </p:nvSpPr>
        <p:spPr/>
        <p:txBody>
          <a:bodyPr/>
          <a:lstStyle/>
          <a:p>
            <a:r>
              <a:rPr lang="es-ES" dirty="0" smtClean="0"/>
              <a:t>Mejora de la ontología</a:t>
            </a:r>
          </a:p>
          <a:p>
            <a:r>
              <a:rPr lang="es-ES" dirty="0" smtClean="0"/>
              <a:t>Atributos de los tokens</a:t>
            </a:r>
          </a:p>
          <a:p>
            <a:r>
              <a:rPr lang="es-ES" dirty="0" smtClean="0"/>
              <a:t>Minar QAs desde otros documentos</a:t>
            </a:r>
          </a:p>
          <a:p>
            <a:r>
              <a:rPr lang="es-ES" dirty="0" smtClean="0"/>
              <a:t>Aprendizaje</a:t>
            </a:r>
          </a:p>
          <a:p>
            <a:r>
              <a:rPr lang="es-ES" dirty="0" smtClean="0"/>
              <a:t>Arquitecturas orientadas a aspectos</a:t>
            </a:r>
            <a:endParaRPr lang="es-ES" dirty="0"/>
          </a:p>
        </p:txBody>
      </p:sp>
      <p:pic>
        <p:nvPicPr>
          <p:cNvPr id="30725" name="Picture 5" descr="C:\Documents and Settings\Administrador\Configuración local\Archivos temporales de Internet\Content.IE5\5WQ1CSKL\MC900312584[1].wmf"/>
          <p:cNvPicPr>
            <a:picLocks noChangeAspect="1" noChangeArrowheads="1"/>
          </p:cNvPicPr>
          <p:nvPr/>
        </p:nvPicPr>
        <p:blipFill>
          <a:blip r:embed="rId2" cstate="print"/>
          <a:srcRect/>
          <a:stretch>
            <a:fillRect/>
          </a:stretch>
        </p:blipFill>
        <p:spPr bwMode="auto">
          <a:xfrm>
            <a:off x="3635896" y="4293096"/>
            <a:ext cx="1868119" cy="152247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4" y="3645024"/>
            <a:ext cx="1872208" cy="4821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07288" cy="4968552"/>
          </a:xfrm>
        </p:spPr>
        <p:txBody>
          <a:bodyPr>
            <a:normAutofit/>
          </a:bodyPr>
          <a:lstStyle/>
          <a:p>
            <a:r>
              <a:rPr lang="es-ES" dirty="0" smtClean="0"/>
              <a:t>Introducción</a:t>
            </a:r>
          </a:p>
          <a:p>
            <a:r>
              <a:rPr lang="es-ES" dirty="0" smtClean="0"/>
              <a:t>Atributos de calidad y aspectos tempranos</a:t>
            </a:r>
          </a:p>
          <a:p>
            <a:r>
              <a:rPr lang="es-ES" dirty="0" smtClean="0"/>
              <a:t>Enfoque propuesto</a:t>
            </a:r>
          </a:p>
          <a:p>
            <a:r>
              <a:rPr lang="es-ES" dirty="0" smtClean="0"/>
              <a:t>Evaluación</a:t>
            </a:r>
          </a:p>
          <a:p>
            <a:r>
              <a:rPr lang="es-ES" dirty="0" smtClean="0"/>
              <a:t>Conclusiones</a:t>
            </a:r>
          </a:p>
          <a:p>
            <a:r>
              <a:rPr lang="es-ES" dirty="0" smtClean="0"/>
              <a:t>Preguntas</a:t>
            </a:r>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2"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Preguntas</a:t>
            </a:r>
            <a:endParaRPr lang="es-ES" dirty="0"/>
          </a:p>
        </p:txBody>
      </p:sp>
      <p:pic>
        <p:nvPicPr>
          <p:cNvPr id="14" name="13 Marcador de contenido" descr="preguntas (1).jpg"/>
          <p:cNvPicPr>
            <a:picLocks noGrp="1" noChangeAspect="1"/>
          </p:cNvPicPr>
          <p:nvPr>
            <p:ph sz="quarter" idx="1"/>
          </p:nvPr>
        </p:nvPicPr>
        <p:blipFill>
          <a:blip r:embed="rId2" cstate="print"/>
          <a:stretch>
            <a:fillRect/>
          </a:stretch>
        </p:blipFill>
        <p:spPr>
          <a:xfrm>
            <a:off x="1079500" y="1782762"/>
            <a:ext cx="6985000" cy="3810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dor\Escritorio\gracias.jpg"/>
          <p:cNvPicPr>
            <a:picLocks noChangeAspect="1" noChangeArrowheads="1"/>
          </p:cNvPicPr>
          <p:nvPr/>
        </p:nvPicPr>
        <p:blipFill>
          <a:blip r:embed="rId2" cstate="print"/>
          <a:srcRect/>
          <a:stretch>
            <a:fillRect/>
          </a:stretch>
        </p:blipFill>
        <p:spPr bwMode="auto">
          <a:xfrm>
            <a:off x="2060750" y="1891419"/>
            <a:ext cx="5314951" cy="348615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Trabajos relacionados</a:t>
            </a:r>
            <a:endParaRPr lang="es-ES" dirty="0"/>
          </a:p>
        </p:txBody>
      </p:sp>
      <p:sp>
        <p:nvSpPr>
          <p:cNvPr id="3" name="2 Marcador de contenido"/>
          <p:cNvSpPr>
            <a:spLocks noGrp="1"/>
          </p:cNvSpPr>
          <p:nvPr>
            <p:ph sz="quarter" idx="1"/>
          </p:nvPr>
        </p:nvSpPr>
        <p:spPr/>
        <p:txBody>
          <a:bodyPr>
            <a:normAutofit/>
          </a:bodyPr>
          <a:lstStyle/>
          <a:p>
            <a:r>
              <a:rPr lang="es-ES" dirty="0" smtClean="0"/>
              <a:t>Método de </a:t>
            </a:r>
            <a:r>
              <a:rPr lang="es-ES" dirty="0" err="1" smtClean="0"/>
              <a:t>elicitación</a:t>
            </a:r>
            <a:endParaRPr lang="es-ES" dirty="0" smtClean="0"/>
          </a:p>
          <a:p>
            <a:pPr lvl="1"/>
            <a:r>
              <a:rPr lang="es-ES" dirty="0" err="1" smtClean="0"/>
              <a:t>Checklists</a:t>
            </a:r>
            <a:endParaRPr lang="es-ES" dirty="0" smtClean="0"/>
          </a:p>
          <a:p>
            <a:pPr lvl="1"/>
            <a:r>
              <a:rPr lang="es-ES" dirty="0" err="1" smtClean="0"/>
              <a:t>Templates</a:t>
            </a:r>
            <a:endParaRPr lang="es-ES" dirty="0" smtClean="0"/>
          </a:p>
          <a:p>
            <a:pPr lvl="1"/>
            <a:r>
              <a:rPr lang="es-ES" dirty="0" smtClean="0"/>
              <a:t>Cuestionarios</a:t>
            </a:r>
          </a:p>
          <a:p>
            <a:r>
              <a:rPr lang="es-ES" dirty="0" smtClean="0"/>
              <a:t>Herramientas semiautomáticas</a:t>
            </a:r>
          </a:p>
          <a:p>
            <a:pPr lvl="1"/>
            <a:r>
              <a:rPr lang="es-ES" dirty="0" smtClean="0"/>
              <a:t>Comúnmente basadas en técnicas de IR o NLP</a:t>
            </a:r>
          </a:p>
          <a:p>
            <a:pPr lvl="1"/>
            <a:endParaRPr lang="es-ES" dirty="0" smtClean="0"/>
          </a:p>
          <a:p>
            <a:r>
              <a:rPr lang="es-ES" dirty="0" smtClean="0"/>
              <a:t>Generalmente,  estos enfoques no utilizan información </a:t>
            </a:r>
            <a:r>
              <a:rPr lang="es-ES_tradnl" dirty="0" smtClean="0"/>
              <a:t>proveniente </a:t>
            </a:r>
            <a:r>
              <a:rPr lang="es-ES" dirty="0" smtClean="0"/>
              <a:t>de los aspectos tempranos</a:t>
            </a:r>
          </a:p>
          <a:p>
            <a:pPr lvl="1">
              <a:buNone/>
            </a:pPr>
            <a:endParaRPr lang="es-ES" dirty="0" smtClean="0"/>
          </a:p>
          <a:p>
            <a:pPr lvl="1">
              <a:buNone/>
            </a:pPr>
            <a:endParaRPr lang="es-E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Contexto</a:t>
            </a:r>
            <a:endParaRPr lang="es-ES" dirty="0"/>
          </a:p>
        </p:txBody>
      </p:sp>
      <p:sp>
        <p:nvSpPr>
          <p:cNvPr id="3" name="2 Marcador de contenido"/>
          <p:cNvSpPr>
            <a:spLocks noGrp="1"/>
          </p:cNvSpPr>
          <p:nvPr>
            <p:ph sz="quarter" idx="1"/>
          </p:nvPr>
        </p:nvSpPr>
        <p:spPr>
          <a:xfrm>
            <a:off x="457200" y="1600200"/>
            <a:ext cx="8363272" cy="4525963"/>
          </a:xfrm>
        </p:spPr>
        <p:txBody>
          <a:bodyPr>
            <a:normAutofit/>
          </a:bodyPr>
          <a:lstStyle/>
          <a:p>
            <a:r>
              <a:rPr lang="es-ES" dirty="0" smtClean="0"/>
              <a:t>Los atributos de calidad (QAs) son propiedades deseadas o requerimientos adicionales de un sistema.  Ejemplo: performance, seguridad, disponibilidad,  etc.</a:t>
            </a:r>
          </a:p>
          <a:p>
            <a:r>
              <a:rPr lang="es-ES" dirty="0" smtClean="0"/>
              <a:t>Es necesario identificar los QAs de un sistema en etapas tempranas de desarrollo</a:t>
            </a:r>
          </a:p>
          <a:p>
            <a:r>
              <a:rPr lang="es-ES" dirty="0" smtClean="0"/>
              <a:t>Una incorrecta identificación podría llevar al fracaso del </a:t>
            </a:r>
            <a:r>
              <a:rPr lang="es-ES" dirty="0" smtClean="0"/>
              <a:t>sistema </a:t>
            </a:r>
            <a:r>
              <a:rPr lang="es-ES" dirty="0" smtClean="0"/>
              <a:t>debido a los elevados costos de </a:t>
            </a:r>
            <a:r>
              <a:rPr lang="es-ES" dirty="0" err="1" smtClean="0"/>
              <a:t>retrabajo</a:t>
            </a:r>
            <a:r>
              <a:rPr lang="es-ES" dirty="0" smtClean="0"/>
              <a:t> para que el sistema posea los atributos faltantes</a:t>
            </a:r>
          </a:p>
          <a:p>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Problemática</a:t>
            </a:r>
            <a:endParaRPr lang="es-ES" dirty="0"/>
          </a:p>
        </p:txBody>
      </p:sp>
      <p:sp>
        <p:nvSpPr>
          <p:cNvPr id="3" name="2 Marcador de contenido"/>
          <p:cNvSpPr>
            <a:spLocks noGrp="1"/>
          </p:cNvSpPr>
          <p:nvPr>
            <p:ph sz="quarter" idx="1"/>
          </p:nvPr>
        </p:nvSpPr>
        <p:spPr/>
        <p:txBody>
          <a:bodyPr/>
          <a:lstStyle/>
          <a:p>
            <a:r>
              <a:rPr lang="es-ES" dirty="0" smtClean="0"/>
              <a:t>Identificar QAs en requerimientos puede llegar a ser una tarea muy dificultosa:</a:t>
            </a:r>
          </a:p>
          <a:p>
            <a:pPr lvl="1"/>
            <a:r>
              <a:rPr lang="es-ES" dirty="0" smtClean="0"/>
              <a:t>Varios casos de uso de gran extensión</a:t>
            </a:r>
          </a:p>
          <a:p>
            <a:pPr lvl="1"/>
            <a:r>
              <a:rPr lang="es-ES" dirty="0" smtClean="0"/>
              <a:t>Utilización de lenguaje natural, sin estructurar los QAs formalmente</a:t>
            </a:r>
          </a:p>
          <a:p>
            <a:pPr lvl="1">
              <a:buNone/>
            </a:pPr>
            <a:endParaRPr lang="es-ES" dirty="0" smtClean="0"/>
          </a:p>
        </p:txBody>
      </p:sp>
      <p:pic>
        <p:nvPicPr>
          <p:cNvPr id="8195" name="Picture 3" descr="C:\Documents and Settings\Administrador\Escritorio\amproduc.jpg"/>
          <p:cNvPicPr>
            <a:picLocks noChangeAspect="1" noChangeArrowheads="1"/>
          </p:cNvPicPr>
          <p:nvPr/>
        </p:nvPicPr>
        <p:blipFill>
          <a:blip r:embed="rId3" cstate="print"/>
          <a:srcRect/>
          <a:stretch>
            <a:fillRect/>
          </a:stretch>
        </p:blipFill>
        <p:spPr bwMode="auto">
          <a:xfrm>
            <a:off x="4788024" y="3068960"/>
            <a:ext cx="2997263" cy="30963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467543" y="1844824"/>
            <a:ext cx="6204189" cy="11015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_tradnl" dirty="0"/>
          </a:p>
        </p:txBody>
      </p:sp>
      <p:sp>
        <p:nvSpPr>
          <p:cNvPr id="3" name="2 Marcador de contenido"/>
          <p:cNvSpPr>
            <a:spLocks noGrp="1"/>
          </p:cNvSpPr>
          <p:nvPr>
            <p:ph sz="quarter" idx="1"/>
          </p:nvPr>
        </p:nvSpPr>
        <p:spPr>
          <a:xfrm>
            <a:off x="457200" y="1268760"/>
            <a:ext cx="8523088" cy="4924693"/>
          </a:xfrm>
        </p:spPr>
        <p:txBody>
          <a:bodyPr>
            <a:normAutofit/>
          </a:bodyPr>
          <a:lstStyle/>
          <a:p>
            <a:r>
              <a:rPr lang="es-ES" dirty="0" smtClean="0"/>
              <a:t>Introducción</a:t>
            </a:r>
          </a:p>
          <a:p>
            <a:r>
              <a:rPr lang="es-ES" dirty="0" smtClean="0"/>
              <a:t>Atributos de calidad y aspectos tempranos</a:t>
            </a:r>
          </a:p>
          <a:p>
            <a:pPr lvl="2"/>
            <a:r>
              <a:rPr lang="es-ES" dirty="0" smtClean="0"/>
              <a:t>Aspectos tempranos</a:t>
            </a:r>
          </a:p>
          <a:p>
            <a:pPr lvl="2"/>
            <a:r>
              <a:rPr lang="es-ES" dirty="0" smtClean="0"/>
              <a:t>Relación entre QAs y EAs</a:t>
            </a:r>
          </a:p>
          <a:p>
            <a:r>
              <a:rPr lang="es-ES" dirty="0" smtClean="0"/>
              <a:t>Enfoque propuesto</a:t>
            </a:r>
          </a:p>
          <a:p>
            <a:r>
              <a:rPr lang="es-ES" dirty="0" smtClean="0"/>
              <a:t>Evaluación</a:t>
            </a:r>
          </a:p>
          <a:p>
            <a:r>
              <a:rPr lang="es-ES" dirty="0" smtClean="0"/>
              <a:t>Conclusiones</a:t>
            </a:r>
          </a:p>
          <a:p>
            <a:r>
              <a:rPr lang="es-ES" dirty="0" smtClean="0"/>
              <a:t>Preguntas</a:t>
            </a:r>
          </a:p>
          <a:p>
            <a:pPr lvl="1">
              <a:buNone/>
            </a:pPr>
            <a:endParaRPr lang="es-ES" dirty="0" smtClean="0"/>
          </a:p>
          <a:p>
            <a:pPr lvl="1">
              <a:buNone/>
            </a:pPr>
            <a:endParaRPr lang="es-ES" dirty="0" smtClean="0"/>
          </a:p>
          <a:p>
            <a:endParaRPr lang="es-ES" dirty="0" smtClean="0"/>
          </a:p>
          <a:p>
            <a:endParaRPr lang="es-ES" dirty="0"/>
          </a:p>
        </p:txBody>
      </p:sp>
      <p:sp>
        <p:nvSpPr>
          <p:cNvPr id="2" name="1 Título"/>
          <p:cNvSpPr>
            <a:spLocks noGrp="1"/>
          </p:cNvSpPr>
          <p:nvPr>
            <p:ph type="title"/>
          </p:nvPr>
        </p:nvSpPr>
        <p:spPr/>
        <p:txBody>
          <a:bodyPr/>
          <a:lstStyle/>
          <a:p>
            <a:r>
              <a:rPr lang="es-ES" dirty="0" smtClean="0"/>
              <a:t>Agenda</a:t>
            </a:r>
            <a:endParaRPr lang="es-ES" dirty="0"/>
          </a:p>
        </p:txBody>
      </p:sp>
      <p:pic>
        <p:nvPicPr>
          <p:cNvPr id="9217" name="Picture 1" descr="C:\Documents and Settings\Administrador\Configuración local\Archivos temporales de Internet\Content.IE5\5WQ1CSKL\MP900405396[1].jpg"/>
          <p:cNvPicPr>
            <a:picLocks noChangeAspect="1" noChangeArrowheads="1"/>
          </p:cNvPicPr>
          <p:nvPr/>
        </p:nvPicPr>
        <p:blipFill>
          <a:blip r:embed="rId3" cstate="print"/>
          <a:srcRect/>
          <a:stretch>
            <a:fillRect/>
          </a:stretch>
        </p:blipFill>
        <p:spPr bwMode="auto">
          <a:xfrm>
            <a:off x="5436096" y="3573016"/>
            <a:ext cx="3130545" cy="2236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3" name="2 Marcador de contenido"/>
          <p:cNvSpPr>
            <a:spLocks noGrp="1"/>
          </p:cNvSpPr>
          <p:nvPr>
            <p:ph sz="quarter" idx="1"/>
          </p:nvPr>
        </p:nvSpPr>
        <p:spPr>
          <a:xfrm>
            <a:off x="323528" y="1600200"/>
            <a:ext cx="8363272" cy="4525963"/>
          </a:xfrm>
        </p:spPr>
        <p:txBody>
          <a:bodyPr/>
          <a:lstStyle/>
          <a:p>
            <a:r>
              <a:rPr lang="es-ES" dirty="0" smtClean="0"/>
              <a:t>Un concern es cualquier asunto de interés en un sistema de software</a:t>
            </a:r>
          </a:p>
          <a:p>
            <a:r>
              <a:rPr lang="es-ES" i="1" dirty="0" smtClean="0"/>
              <a:t>Los </a:t>
            </a:r>
            <a:r>
              <a:rPr lang="es-AR" b="1" i="1" dirty="0" smtClean="0"/>
              <a:t>Aspectos Tempranos</a:t>
            </a:r>
            <a:r>
              <a:rPr lang="es-AR" dirty="0" smtClean="0"/>
              <a:t> (Early Aspects, EA) son concerns que se encuentran mezclados en los requerimientos y/o artefactos arquitectónicos del sistema. </a:t>
            </a:r>
            <a:r>
              <a:rPr lang="es-AR" dirty="0" smtClean="0"/>
              <a:t> Por </a:t>
            </a:r>
            <a:r>
              <a:rPr lang="es-AR" dirty="0" smtClean="0"/>
              <a:t>ejemplo: </a:t>
            </a:r>
            <a:r>
              <a:rPr lang="es-AR" dirty="0" smtClean="0"/>
              <a:t> autorización</a:t>
            </a:r>
            <a:r>
              <a:rPr lang="es-AR" dirty="0" smtClean="0"/>
              <a:t>, </a:t>
            </a:r>
            <a:r>
              <a:rPr lang="es-AR" dirty="0" smtClean="0"/>
              <a:t> distribución</a:t>
            </a:r>
            <a:r>
              <a:rPr lang="es-AR" dirty="0" smtClean="0"/>
              <a:t>, </a:t>
            </a:r>
            <a:r>
              <a:rPr lang="es-AR" dirty="0" smtClean="0"/>
              <a:t> etc</a:t>
            </a:r>
            <a:r>
              <a:rPr lang="es-AR" dirty="0" smtClean="0"/>
              <a:t>. </a:t>
            </a:r>
          </a:p>
          <a:p>
            <a:r>
              <a:rPr lang="es-AR" dirty="0" smtClean="0"/>
              <a:t>Ocurren en etapas iniciales del desarrollo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Aspectos tempranos</a:t>
            </a:r>
            <a:endParaRPr lang="es-E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3" name="Picture 2"/>
          <p:cNvPicPr>
            <a:picLocks noChangeAspect="1" noChangeArrowheads="1"/>
          </p:cNvPicPr>
          <p:nvPr/>
        </p:nvPicPr>
        <p:blipFill>
          <a:blip r:embed="rId3" cstate="print"/>
          <a:srcRect/>
          <a:stretch>
            <a:fillRect/>
          </a:stretch>
        </p:blipFill>
        <p:spPr bwMode="auto">
          <a:xfrm>
            <a:off x="1043608" y="1340768"/>
            <a:ext cx="7344816" cy="3601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2699792" y="5085184"/>
            <a:ext cx="3430910" cy="1086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Relación entre QAs y EAs</a:t>
            </a:r>
            <a:endParaRPr lang="es-ES" dirty="0"/>
          </a:p>
        </p:txBody>
      </p:sp>
      <p:sp>
        <p:nvSpPr>
          <p:cNvPr id="3" name="2 Marcador de contenido"/>
          <p:cNvSpPr>
            <a:spLocks noGrp="1"/>
          </p:cNvSpPr>
          <p:nvPr>
            <p:ph sz="quarter" idx="1"/>
          </p:nvPr>
        </p:nvSpPr>
        <p:spPr/>
        <p:txBody>
          <a:bodyPr/>
          <a:lstStyle/>
          <a:p>
            <a:r>
              <a:rPr lang="es-ES" dirty="0" smtClean="0"/>
              <a:t>Varios atributos de calidad se relacionan con aspectos tempranos del sistema</a:t>
            </a:r>
          </a:p>
          <a:p>
            <a:r>
              <a:rPr lang="es-ES" dirty="0" smtClean="0"/>
              <a:t>Un aspecto temprano podría proporcionar “pistas” para el descubrimiento de QAs</a:t>
            </a:r>
          </a:p>
          <a:p>
            <a:r>
              <a:rPr lang="es-ES" dirty="0" smtClean="0"/>
              <a:t>Ejemplos</a:t>
            </a:r>
          </a:p>
          <a:p>
            <a:pPr lvl="1"/>
            <a:r>
              <a:rPr lang="es-ES" dirty="0" smtClean="0"/>
              <a:t>Autentificación         Seguridad</a:t>
            </a:r>
          </a:p>
          <a:p>
            <a:pPr lvl="1"/>
            <a:r>
              <a:rPr lang="es-ES" dirty="0" smtClean="0"/>
              <a:t>Interfaz de </a:t>
            </a:r>
            <a:r>
              <a:rPr lang="es-ES" smtClean="0"/>
              <a:t>usuario        Usabilidad</a:t>
            </a:r>
            <a:endParaRPr lang="es-ES" dirty="0" smtClean="0"/>
          </a:p>
          <a:p>
            <a:endParaRPr lang="es-ES" dirty="0"/>
          </a:p>
        </p:txBody>
      </p:sp>
      <p:pic>
        <p:nvPicPr>
          <p:cNvPr id="25601" name="Picture 1" descr="C:\Documents and Settings\Administrador\Configuración local\Archivos temporales de Internet\Content.IE5\ZTJ0KIAI\MC900078843[1].wmf"/>
          <p:cNvPicPr>
            <a:picLocks noChangeAspect="1" noChangeArrowheads="1"/>
          </p:cNvPicPr>
          <p:nvPr/>
        </p:nvPicPr>
        <p:blipFill>
          <a:blip r:embed="rId3" cstate="print"/>
          <a:srcRect/>
          <a:stretch>
            <a:fillRect/>
          </a:stretch>
        </p:blipFill>
        <p:spPr bwMode="auto">
          <a:xfrm>
            <a:off x="5796136" y="4077072"/>
            <a:ext cx="2790974" cy="2178230"/>
          </a:xfrm>
          <a:prstGeom prst="rect">
            <a:avLst/>
          </a:prstGeom>
          <a:noFill/>
        </p:spPr>
      </p:pic>
      <p:sp>
        <p:nvSpPr>
          <p:cNvPr id="5" name="4 Flecha derecha"/>
          <p:cNvSpPr/>
          <p:nvPr/>
        </p:nvSpPr>
        <p:spPr>
          <a:xfrm>
            <a:off x="2990334" y="3571104"/>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5 Flecha derecha"/>
          <p:cNvSpPr/>
          <p:nvPr/>
        </p:nvSpPr>
        <p:spPr>
          <a:xfrm>
            <a:off x="3389874" y="3983001"/>
            <a:ext cx="432487" cy="169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1857</TotalTime>
  <Words>1598</Words>
  <Application>Microsoft Office PowerPoint</Application>
  <PresentationFormat>Presentación en pantalla (4:3)</PresentationFormat>
  <Paragraphs>242</Paragraphs>
  <Slides>34</Slides>
  <Notes>16</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Origen</vt:lpstr>
      <vt:lpstr>Identificación de Atributos de Calidad en Requerimientos</vt:lpstr>
      <vt:lpstr>Agenda</vt:lpstr>
      <vt:lpstr>Agenda</vt:lpstr>
      <vt:lpstr>Contexto</vt:lpstr>
      <vt:lpstr>Problemática</vt:lpstr>
      <vt:lpstr>Agenda</vt:lpstr>
      <vt:lpstr>Aspectos tempranos</vt:lpstr>
      <vt:lpstr>Aspectos tempranos</vt:lpstr>
      <vt:lpstr>Relación entre QAs y EAs</vt:lpstr>
      <vt:lpstr>Agenda</vt:lpstr>
      <vt:lpstr>Propuesta</vt:lpstr>
      <vt:lpstr>Proceso</vt:lpstr>
      <vt:lpstr>Entrada</vt:lpstr>
      <vt:lpstr>Proceso</vt:lpstr>
      <vt:lpstr>Tokens Generation</vt:lpstr>
      <vt:lpstr>Proceso</vt:lpstr>
      <vt:lpstr>Tokens Analysis</vt:lpstr>
      <vt:lpstr>Ontología</vt:lpstr>
      <vt:lpstr>Tokens Analysis</vt:lpstr>
      <vt:lpstr>QA Miner</vt:lpstr>
      <vt:lpstr>Agenda</vt:lpstr>
      <vt:lpstr>Métricas</vt:lpstr>
      <vt:lpstr>Caso de estudio HWS</vt:lpstr>
      <vt:lpstr>Caso de estudio HWS</vt:lpstr>
      <vt:lpstr>Caso de estudio CRS</vt:lpstr>
      <vt:lpstr>Caso de estudio CRS</vt:lpstr>
      <vt:lpstr>Tiempos de ejecución</vt:lpstr>
      <vt:lpstr>Agenda</vt:lpstr>
      <vt:lpstr>Ventajas y Desventajas</vt:lpstr>
      <vt:lpstr>Trabajos Futuros</vt:lpstr>
      <vt:lpstr>Agenda</vt:lpstr>
      <vt:lpstr>Preguntas</vt:lpstr>
      <vt:lpstr>Diapositiva 33</vt:lpstr>
      <vt:lpstr>Trabajos relacionados</vt:lpstr>
    </vt:vector>
  </TitlesOfParts>
  <Company>Warner Brothers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Identificacion de Atriburtos de Calidad en Requerimientos</dc:title>
  <dc:creator>Francisco</dc:creator>
  <cp:lastModifiedBy>WinuE</cp:lastModifiedBy>
  <cp:revision>158</cp:revision>
  <dcterms:created xsi:type="dcterms:W3CDTF">2010-11-08T21:41:28Z</dcterms:created>
  <dcterms:modified xsi:type="dcterms:W3CDTF">2010-11-17T03:35:29Z</dcterms:modified>
</cp:coreProperties>
</file>