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5"/>
  </p:notesMasterIdLst>
  <p:sldIdLst>
    <p:sldId id="256" r:id="rId2"/>
    <p:sldId id="289" r:id="rId3"/>
    <p:sldId id="290" r:id="rId4"/>
    <p:sldId id="259" r:id="rId5"/>
    <p:sldId id="260" r:id="rId6"/>
    <p:sldId id="291" r:id="rId7"/>
    <p:sldId id="265" r:id="rId8"/>
    <p:sldId id="266" r:id="rId9"/>
    <p:sldId id="263" r:id="rId10"/>
    <p:sldId id="292" r:id="rId11"/>
    <p:sldId id="264" r:id="rId12"/>
    <p:sldId id="300" r:id="rId13"/>
    <p:sldId id="299" r:id="rId14"/>
    <p:sldId id="301" r:id="rId15"/>
    <p:sldId id="302" r:id="rId16"/>
    <p:sldId id="303" r:id="rId17"/>
    <p:sldId id="304" r:id="rId18"/>
    <p:sldId id="306" r:id="rId19"/>
    <p:sldId id="307" r:id="rId20"/>
    <p:sldId id="268" r:id="rId21"/>
    <p:sldId id="293" r:id="rId22"/>
    <p:sldId id="269" r:id="rId23"/>
    <p:sldId id="270" r:id="rId24"/>
    <p:sldId id="277" r:id="rId25"/>
    <p:sldId id="271" r:id="rId26"/>
    <p:sldId id="278" r:id="rId27"/>
    <p:sldId id="272" r:id="rId28"/>
    <p:sldId id="294" r:id="rId29"/>
    <p:sldId id="296" r:id="rId30"/>
    <p:sldId id="273" r:id="rId31"/>
    <p:sldId id="295" r:id="rId32"/>
    <p:sldId id="275" r:id="rId33"/>
    <p:sldId id="276"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uE"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00C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784" autoAdjust="0"/>
    <p:restoredTop sz="84979" autoAdjust="0"/>
  </p:normalViewPr>
  <p:slideViewPr>
    <p:cSldViewPr snapToGrid="0">
      <p:cViewPr varScale="1">
        <p:scale>
          <a:sx n="78" d="100"/>
          <a:sy n="78" d="100"/>
        </p:scale>
        <p:origin x="-47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63BFC-F4BA-48C9-8576-4CE39202FED6}" type="datetimeFigureOut">
              <a:rPr lang="es-ES" smtClean="0"/>
              <a:pPr/>
              <a:t>17/11/2010</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2ED1A-74B4-42AE-A5BF-D7540D1CC6CA}" type="slidenum">
              <a:rPr lang="es-ES" smtClean="0"/>
              <a:pPr/>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Filmina 1:  Presentación</a:t>
            </a:r>
            <a:r>
              <a:rPr lang="es-ES_tradnl" baseline="0" dirty="0" smtClean="0"/>
              <a:t>:  Nosotros, Tesis , Directores.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Bueno, ahora vamos a ver el enfoque propuesto</a:t>
            </a:r>
            <a:r>
              <a:rPr lang="es-ES_tradnl" baseline="0" dirty="0" smtClean="0"/>
              <a:t>. Primero se describirá la propuesta y luego si, veremos en detalle el proceso que </a:t>
            </a:r>
            <a:r>
              <a:rPr lang="es-ES_tradnl" baseline="0" dirty="0" smtClean="0"/>
              <a:t>definimos. </a:t>
            </a:r>
            <a:r>
              <a:rPr lang="es-ES_tradnl" baseline="0" dirty="0" smtClean="0"/>
              <a:t>Por último, se presentará la herramienta que se creo como soporte al enfoque.</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10</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Teniendo</a:t>
            </a:r>
            <a:r>
              <a:rPr lang="es-ES_tradnl" baseline="0" dirty="0" smtClean="0"/>
              <a:t> </a:t>
            </a:r>
            <a:r>
              <a:rPr lang="es-ES_tradnl" baseline="0" dirty="0" smtClean="0"/>
              <a:t>en cuenta la relación que </a:t>
            </a:r>
            <a:r>
              <a:rPr lang="es-ES_tradnl" baseline="0" dirty="0" smtClean="0"/>
              <a:t>acaba de mencionar Francisco, </a:t>
            </a:r>
            <a:r>
              <a:rPr lang="es-ES_tradnl" baseline="0" dirty="0" smtClean="0"/>
              <a:t>entre atributos de calidad y aspectos tempranos, se propone una técnica semiautomática que identifique atributos de calidad a partir de un conjunto de aspectos tempranos y casos de uso, beneficiándose justamente de esa relación</a:t>
            </a:r>
            <a:r>
              <a:rPr lang="es-ES_tradnl" baseline="0" dirty="0" smtClean="0"/>
              <a:t>.</a:t>
            </a:r>
          </a:p>
          <a:p>
            <a:endParaRPr lang="es-ES_tradnl" baseline="0" dirty="0" smtClean="0"/>
          </a:p>
          <a:p>
            <a:r>
              <a:rPr lang="es-ES_tradnl" baseline="0" dirty="0" smtClean="0"/>
              <a:t>- Además</a:t>
            </a:r>
            <a:r>
              <a:rPr lang="es-ES_tradnl" baseline="0" dirty="0" smtClean="0"/>
              <a:t>, se propone el desarrollo de una herramienta para soportar esta técnica </a:t>
            </a:r>
            <a:r>
              <a:rPr lang="es-ES_tradnl" baseline="0" dirty="0" smtClean="0"/>
              <a:t>que sirva de </a:t>
            </a:r>
            <a:r>
              <a:rPr lang="es-ES_tradnl" dirty="0" smtClean="0"/>
              <a:t>ayuda</a:t>
            </a:r>
            <a:r>
              <a:rPr lang="es-ES_tradnl" baseline="0" dirty="0" smtClean="0"/>
              <a:t> al </a:t>
            </a:r>
            <a:r>
              <a:rPr lang="es-ES_tradnl" baseline="0" dirty="0" smtClean="0"/>
              <a:t>analista en esta tarea.</a:t>
            </a: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11</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Bueno, acá se presenta una versión simplificada</a:t>
            </a:r>
            <a:r>
              <a:rPr lang="es-AR" sz="1200" kern="1200" baseline="0" dirty="0" smtClean="0">
                <a:solidFill>
                  <a:schemeClr val="tx1"/>
                </a:solidFill>
                <a:latin typeface="+mn-lt"/>
                <a:ea typeface="+mn-ea"/>
                <a:cs typeface="+mn-cs"/>
              </a:rPr>
              <a:t> del proceso donde se observa, en la parte superior la entrada (casos de uso y aspectos tempranos) , </a:t>
            </a:r>
            <a:r>
              <a:rPr lang="es-AR" sz="1200" kern="1200" baseline="0" dirty="0" smtClean="0">
                <a:solidFill>
                  <a:schemeClr val="tx1"/>
                </a:solidFill>
                <a:latin typeface="+mn-lt"/>
                <a:ea typeface="+mn-ea"/>
                <a:cs typeface="+mn-cs"/>
              </a:rPr>
              <a:t>en el centro se ven las </a:t>
            </a:r>
            <a:r>
              <a:rPr lang="es-AR" sz="1200" kern="1200" baseline="0" dirty="0" smtClean="0">
                <a:solidFill>
                  <a:schemeClr val="tx1"/>
                </a:solidFill>
                <a:latin typeface="+mn-lt"/>
                <a:ea typeface="+mn-ea"/>
                <a:cs typeface="+mn-cs"/>
              </a:rPr>
              <a:t>dos etapas principales del proceso (Tokens Generation</a:t>
            </a:r>
            <a:r>
              <a:rPr lang="es-ES_tradnl" sz="1200" kern="1200" baseline="0" dirty="0" smtClean="0">
                <a:solidFill>
                  <a:schemeClr val="tx1"/>
                </a:solidFill>
                <a:latin typeface="+mn-lt"/>
                <a:ea typeface="+mn-ea"/>
                <a:cs typeface="+mn-cs"/>
              </a:rPr>
              <a:t>/Generación de Tokens</a:t>
            </a:r>
            <a:r>
              <a:rPr lang="es-AR" sz="1200" kern="1200" baseline="0" dirty="0" smtClean="0">
                <a:solidFill>
                  <a:schemeClr val="tx1"/>
                </a:solidFill>
                <a:latin typeface="+mn-lt"/>
                <a:ea typeface="+mn-ea"/>
                <a:cs typeface="+mn-cs"/>
              </a:rPr>
              <a:t> y Tokens Analysis/Analisis de Tokens) , los actores (</a:t>
            </a:r>
            <a:r>
              <a:rPr lang="es-AR" sz="1200" kern="1200" dirty="0" smtClean="0">
                <a:solidFill>
                  <a:schemeClr val="tx1"/>
                </a:solidFill>
                <a:latin typeface="+mn-lt"/>
                <a:ea typeface="+mn-ea"/>
                <a:cs typeface="+mn-cs"/>
              </a:rPr>
              <a:t>el analista y el experto)</a:t>
            </a:r>
            <a:r>
              <a:rPr lang="es-AR" sz="1200" kern="1200" baseline="0" dirty="0" smtClean="0">
                <a:solidFill>
                  <a:schemeClr val="tx1"/>
                </a:solidFill>
                <a:latin typeface="+mn-lt"/>
                <a:ea typeface="+mn-ea"/>
                <a:cs typeface="+mn-cs"/>
              </a:rPr>
              <a:t>.  Por último la salida, que es un conjunto de QATs o Quality Attribute Theme. </a:t>
            </a:r>
            <a:r>
              <a:rPr lang="es-ES_tradnl" sz="1200" kern="1200" baseline="0" dirty="0" smtClean="0">
                <a:solidFill>
                  <a:schemeClr val="tx1"/>
                </a:solidFill>
                <a:latin typeface="+mn-lt"/>
                <a:ea typeface="+mn-ea"/>
                <a:cs typeface="+mn-cs"/>
              </a:rPr>
              <a:t>Cada una de estas etapas se verán en detalle a continuación</a:t>
            </a:r>
            <a:r>
              <a:rPr lang="es-ES_tradnl" sz="1200" kern="1200" baseline="0" dirty="0" smtClean="0">
                <a:solidFill>
                  <a:schemeClr val="tx1"/>
                </a:solidFill>
                <a:latin typeface="+mn-lt"/>
                <a:ea typeface="+mn-ea"/>
                <a:cs typeface="+mn-cs"/>
              </a:rPr>
              <a:t>. </a:t>
            </a:r>
            <a:r>
              <a:rPr lang="es-ES_tradnl" dirty="0" smtClean="0"/>
              <a:t>En primer lugar vamos  a ver la entrada.</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12</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 entrada al proceso esta formada</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por un conjunto de casos </a:t>
            </a:r>
            <a:r>
              <a:rPr lang="es-AR" sz="1200" kern="1200" dirty="0" smtClean="0">
                <a:solidFill>
                  <a:schemeClr val="tx1"/>
                </a:solidFill>
                <a:latin typeface="+mn-lt"/>
                <a:ea typeface="+mn-ea"/>
                <a:cs typeface="+mn-cs"/>
              </a:rPr>
              <a:t>de uso</a:t>
            </a:r>
            <a:r>
              <a:rPr lang="es-ES_tradnl" sz="1200" kern="1200" dirty="0" smtClean="0">
                <a:solidFill>
                  <a:schemeClr val="tx1"/>
                </a:solidFill>
                <a:latin typeface="+mn-lt"/>
                <a:ea typeface="+mn-ea"/>
                <a:cs typeface="+mn-cs"/>
              </a:rPr>
              <a:t> y el aspecto temprano que los relaciona. Los casos de uso</a:t>
            </a:r>
            <a:r>
              <a:rPr lang="es-ES_tradnl" sz="1200" kern="1200" baseline="0" dirty="0" smtClean="0">
                <a:solidFill>
                  <a:schemeClr val="tx1"/>
                </a:solidFill>
                <a:latin typeface="+mn-lt"/>
                <a:ea typeface="+mn-ea"/>
                <a:cs typeface="+mn-cs"/>
              </a:rPr>
              <a:t> provienen de la especificación de requerimientos, mientras que </a:t>
            </a:r>
            <a:r>
              <a:rPr lang="es-ES_tradnl" dirty="0" smtClean="0"/>
              <a:t>el </a:t>
            </a:r>
            <a:r>
              <a:rPr lang="es-ES_tradnl" sz="1200" kern="1200" dirty="0" smtClean="0">
                <a:solidFill>
                  <a:schemeClr val="tx1"/>
                </a:solidFill>
                <a:latin typeface="+mn-lt"/>
                <a:ea typeface="+mn-ea"/>
                <a:cs typeface="+mn-cs"/>
              </a:rPr>
              <a:t>aspecto temprano ha sido previamente identificado por medio de algún tool de detección de aspectos tempranos. En este trabajo, se utilizó para este propósito la herramienta </a:t>
            </a:r>
            <a:r>
              <a:rPr lang="es-AR" sz="1200" i="1" kern="1200" dirty="0" smtClean="0">
                <a:solidFill>
                  <a:schemeClr val="tx1"/>
                </a:solidFill>
                <a:latin typeface="+mn-lt"/>
                <a:ea typeface="+mn-ea"/>
                <a:cs typeface="+mn-cs"/>
              </a:rPr>
              <a:t>Aspect Extractor Tool</a:t>
            </a:r>
            <a:r>
              <a:rPr lang="es-AR" sz="1200" kern="1200" dirty="0" smtClean="0">
                <a:solidFill>
                  <a:schemeClr val="tx1"/>
                </a:solidFill>
                <a:latin typeface="+mn-lt"/>
                <a:ea typeface="+mn-ea"/>
                <a:cs typeface="+mn-cs"/>
              </a:rPr>
              <a:t>,</a:t>
            </a:r>
            <a:r>
              <a:rPr lang="es-AR" sz="1200" i="1" kern="1200" dirty="0" smtClean="0">
                <a:solidFill>
                  <a:schemeClr val="tx1"/>
                </a:solidFill>
                <a:latin typeface="+mn-lt"/>
                <a:ea typeface="+mn-ea"/>
                <a:cs typeface="+mn-cs"/>
              </a:rPr>
              <a:t> </a:t>
            </a:r>
            <a:r>
              <a:rPr lang="es-ES_tradnl" sz="1200" kern="1200" dirty="0" smtClean="0">
                <a:solidFill>
                  <a:schemeClr val="tx1"/>
                </a:solidFill>
                <a:latin typeface="+mn-lt"/>
                <a:ea typeface="+mn-ea"/>
                <a:cs typeface="+mn-cs"/>
              </a:rPr>
              <a:t>la cual es una herramienta semi-automatizada para identificar un conjunto de aspectos tempranos candidatos a partir de un conjunto de casos de uso. Esta herramienta fue realizada</a:t>
            </a:r>
            <a:r>
              <a:rPr lang="es-ES_tradnl" sz="1200" kern="1200" baseline="0" dirty="0" smtClean="0">
                <a:solidFill>
                  <a:schemeClr val="tx1"/>
                </a:solidFill>
                <a:latin typeface="+mn-lt"/>
                <a:ea typeface="+mn-ea"/>
                <a:cs typeface="+mn-cs"/>
              </a:rPr>
              <a:t> acá en la </a:t>
            </a:r>
            <a:r>
              <a:rPr lang="es-ES_tradnl" sz="1200" kern="1200" baseline="0" dirty="0" smtClean="0">
                <a:solidFill>
                  <a:schemeClr val="tx1"/>
                </a:solidFill>
                <a:latin typeface="+mn-lt"/>
                <a:ea typeface="+mn-ea"/>
                <a:cs typeface="+mn-cs"/>
              </a:rPr>
              <a:t>facultad </a:t>
            </a:r>
            <a:r>
              <a:rPr lang="es-ES_tradnl" sz="1200" kern="1200" baseline="0" dirty="0" smtClean="0">
                <a:solidFill>
                  <a:schemeClr val="tx1"/>
                </a:solidFill>
                <a:latin typeface="+mn-lt"/>
                <a:ea typeface="+mn-ea"/>
                <a:cs typeface="+mn-cs"/>
              </a:rPr>
              <a:t>para otras tesis de grado, justamente se utiliza la última versión de esta </a:t>
            </a:r>
            <a:r>
              <a:rPr lang="es-ES_tradnl" sz="1200" kern="1200" baseline="0" dirty="0" err="1" smtClean="0">
                <a:solidFill>
                  <a:schemeClr val="tx1"/>
                </a:solidFill>
                <a:latin typeface="+mn-lt"/>
                <a:ea typeface="+mn-ea"/>
                <a:cs typeface="+mn-cs"/>
              </a:rPr>
              <a:t>tool</a:t>
            </a:r>
            <a:r>
              <a:rPr lang="es-ES_tradnl" sz="1200" kern="1200" baseline="0" dirty="0" smtClean="0">
                <a:solidFill>
                  <a:schemeClr val="tx1"/>
                </a:solidFill>
                <a:latin typeface="+mn-lt"/>
                <a:ea typeface="+mn-ea"/>
                <a:cs typeface="+mn-cs"/>
              </a:rPr>
              <a:t> </a:t>
            </a:r>
            <a:r>
              <a:rPr lang="es-ES_tradnl" sz="1200" kern="1200" baseline="0" dirty="0" smtClean="0">
                <a:solidFill>
                  <a:schemeClr val="tx1"/>
                </a:solidFill>
                <a:latin typeface="+mn-lt"/>
                <a:ea typeface="+mn-ea"/>
                <a:cs typeface="+mn-cs"/>
              </a:rPr>
              <a:t>que utiliza una algoritmo semántico  y representa un aspecto mediante un nombre y un conjunto de pares &lt;verbo, objeto directo&gt;.</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13</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Ahora</a:t>
            </a:r>
            <a:r>
              <a:rPr lang="es-ES_tradnl" baseline="0" dirty="0" smtClean="0"/>
              <a:t> vamos a ver la primer etapa del proceso que es </a:t>
            </a:r>
            <a:r>
              <a:rPr lang="es-ES_tradnl" baseline="0" dirty="0" smtClean="0"/>
              <a:t>la etapa de generación de </a:t>
            </a:r>
            <a:r>
              <a:rPr lang="es-ES_tradnl" baseline="0" dirty="0" err="1" smtClean="0"/>
              <a:t>Tokens</a:t>
            </a:r>
            <a:r>
              <a:rPr lang="es-ES_tradnl" baseline="0" dirty="0" smtClean="0"/>
              <a:t>, o </a:t>
            </a:r>
            <a:r>
              <a:rPr lang="es-ES_tradnl" baseline="0" dirty="0" err="1" smtClean="0"/>
              <a:t>Tokens</a:t>
            </a:r>
            <a:r>
              <a:rPr lang="es-ES_tradnl" baseline="0" dirty="0" smtClean="0"/>
              <a:t> </a:t>
            </a:r>
            <a:r>
              <a:rPr lang="es-ES_tradnl" baseline="0" dirty="0" smtClean="0"/>
              <a:t>Generation.</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14</a:t>
            </a:fld>
            <a:endParaRPr lang="es-E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Básicamente,</a:t>
            </a:r>
            <a:r>
              <a:rPr lang="es-ES_tradnl" baseline="0" dirty="0" smtClean="0"/>
              <a:t> en esta etapa hay dos </a:t>
            </a:r>
            <a:r>
              <a:rPr lang="es-ES_tradnl" baseline="0" dirty="0" smtClean="0"/>
              <a:t>actividades. En la </a:t>
            </a:r>
            <a:r>
              <a:rPr lang="es-ES_tradnl" baseline="0" dirty="0" smtClean="0"/>
              <a:t>primer actividad, “Input Processor”, se analiza la entrada </a:t>
            </a:r>
            <a:r>
              <a:rPr lang="es-ES_tradnl" baseline="0" dirty="0" smtClean="0"/>
              <a:t>separando el texto en </a:t>
            </a:r>
            <a:r>
              <a:rPr lang="es-ES_tradnl" baseline="0" dirty="0" smtClean="0"/>
              <a:t>tokens. Un token es una unidad de información formada por una palabra y un conjunto de propiedades.  A partir de esta actividad se generan dos listas, una de tokens extraídos de los casos de uso y otra lista del aspecto temprano. Estas listas ingresan a la segunda actividad, “Tokens Filter”, en donde se aplican una serie de filtros que transformaran los tokens de las listas. Los filtros que se han definido los siguientes: Lower Case Filter, en donde se pasan las palabras de los tokens a minúscula. Stop Words filter en donde se eliminan los tokens cuya palabra sea considerada Stop-Word (un stop word es una palabra irrelevante para el análisis, artículos preposiciones, etc.) , luego el filtro de stem en donde se lleva la palabra a su raíz. Luego esta el filtro de pesos, en donde se da un peso el token de acuerdo a la sección del caso de uso donde aparezca. Por último se eliminan los tokens duplicados y se agrega la propiedad de número de ocurrencias.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15</a:t>
            </a:fld>
            <a:endParaRPr lang="es-E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16</a:t>
            </a:fld>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Como soporte a este proceso se ha desarrollado una herramienta, denominada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la cual es un </a:t>
            </a:r>
            <a:r>
              <a:rPr lang="es-AR" sz="1200" i="1" kern="1200" dirty="0" smtClean="0">
                <a:solidFill>
                  <a:schemeClr val="tx1"/>
                </a:solidFill>
                <a:latin typeface="+mn-lt"/>
                <a:ea typeface="+mn-ea"/>
                <a:cs typeface="+mn-cs"/>
              </a:rPr>
              <a:t>plugin</a:t>
            </a:r>
            <a:r>
              <a:rPr lang="es-AR" sz="1200" kern="1200" dirty="0" smtClean="0">
                <a:solidFill>
                  <a:schemeClr val="tx1"/>
                </a:solidFill>
                <a:latin typeface="+mn-lt"/>
                <a:ea typeface="+mn-ea"/>
                <a:cs typeface="+mn-cs"/>
              </a:rPr>
              <a:t> de Eclipse. Esta herramienta permite al analista seleccionar como entrada el aspecto temprano que desea analizar, junto a los casos de uso que los relaciona. Mediante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el analista podrá contar con información acerca de los atributos de calidad identificados para el conjunto de datos de entrada. Es decir, para cada aspecto temprano del sistema, se muestra un ranking de porcentajes, con un atributo de calidad cada uno, indicando el grado de relación entre ese aspecto temprano y los distintos atributos de calidad presentes en la ontología. De esta manera, el analista podrá seleccionar los atributos de calidad destacados, para tenerlos en cuenta en las etapas siguientes del ciclo de desarrollo.</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20</a:t>
            </a:fld>
            <a:endParaRPr lang="es-E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21</a:t>
            </a:fld>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24</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Esta es la agenda</a:t>
            </a:r>
            <a:r>
              <a:rPr lang="es-ES_tradnl" baseline="0" dirty="0" smtClean="0"/>
              <a:t> que se va a seguir durante la presentación. Primero, vamos a hacer una introducción en donde se verá el contexto y la problemática. Luego, se introducirán algunos conceptos </a:t>
            </a:r>
            <a:r>
              <a:rPr lang="es-ES_tradnl" baseline="0" dirty="0" smtClean="0"/>
              <a:t>que son necesarios </a:t>
            </a:r>
            <a:r>
              <a:rPr lang="es-ES_tradnl" baseline="0" dirty="0" smtClean="0"/>
              <a:t>para explicar el enfoque propuesto</a:t>
            </a:r>
            <a:r>
              <a:rPr lang="es-ES_tradnl" baseline="0" dirty="0" smtClean="0"/>
              <a:t>. Posteriormente, se </a:t>
            </a:r>
            <a:r>
              <a:rPr lang="es-ES_tradnl" baseline="0" dirty="0" smtClean="0"/>
              <a:t>va a evaluar el enfoque propuesto con 2 casos de estudio reales. </a:t>
            </a:r>
            <a:r>
              <a:rPr lang="es-ES_tradnl" baseline="0" dirty="0" smtClean="0"/>
              <a:t>Luego, </a:t>
            </a:r>
            <a:r>
              <a:rPr lang="es-ES_tradnl" baseline="0" dirty="0" smtClean="0"/>
              <a:t>veremos las conclusiones, ventajas y desventajas </a:t>
            </a:r>
            <a:r>
              <a:rPr lang="es-ES_tradnl" baseline="0" dirty="0" smtClean="0"/>
              <a:t>que identificamos. </a:t>
            </a:r>
            <a:r>
              <a:rPr lang="es-ES_tradnl" baseline="0" dirty="0" smtClean="0"/>
              <a:t>Y por último, la </a:t>
            </a:r>
            <a:r>
              <a:rPr lang="es-ES_tradnl" baseline="0" dirty="0" err="1" smtClean="0"/>
              <a:t>seccion</a:t>
            </a:r>
            <a:r>
              <a:rPr lang="es-ES_tradnl" baseline="0" dirty="0" smtClean="0"/>
              <a:t> de </a:t>
            </a:r>
            <a:r>
              <a:rPr lang="es-ES_tradnl" baseline="0" dirty="0" smtClean="0"/>
              <a:t>preguntas para </a:t>
            </a:r>
            <a:r>
              <a:rPr lang="es-ES_tradnl" baseline="0" dirty="0" smtClean="0"/>
              <a:t>que el </a:t>
            </a:r>
            <a:r>
              <a:rPr lang="es-ES_tradnl" baseline="0" dirty="0" smtClean="0"/>
              <a:t>jurado nos haga las preguntas u observaciones que hayan surgido durante la presentación.</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a:t>
            </a:fld>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El segundo caso de estudio llamado CRS es un sistema de registro</a:t>
            </a:r>
            <a:r>
              <a:rPr lang="es-ES_tradnl" baseline="0" dirty="0" smtClean="0"/>
              <a:t> de cursos. Consta de 8 casos de uso, aproximadamente 3900 palabras. La herramienta AET ha identificado 7 aspectos tempranos. En esta caso, los QAs del sistema que buscamos o consideramos correctos, fueron obtenido a través del análisis manual de la especificación de requerimientos.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25</a:t>
            </a:fld>
            <a:endParaRPr lang="es-E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Se presenta el mismo gráfico que explicó Francisco</a:t>
            </a:r>
            <a:r>
              <a:rPr lang="es-ES_tradnl" baseline="0" dirty="0" smtClean="0"/>
              <a:t> anteriormente, en este caso, vemos que en la última columna donde están los QAs reales del sistema todos tienen una flecha de entrada. Esto quiere decir que se han identificado todos los Qas del sistema. Por otro lado, existen dos QA que fueron mal identificados. Haciendo el reemplazo en las formulas obtenemos los siguientes resultados. Precision 0.68 y Recall 1. Este caso de estudio nos da mejores resultados que el caso anterior. </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26</a:t>
            </a:fld>
            <a:endParaRPr lang="es-E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La otra métrica</a:t>
            </a:r>
            <a:r>
              <a:rPr lang="es-ES_tradnl" baseline="0" dirty="0" smtClean="0"/>
              <a:t> que se utilizó fue el tiempo de ejecución de la herramienta. Se observaron tiempos bajos en las ejecuciones. Para el primer caso de estudio, sumando la detección de todos los QATs tardó aproximadamente 7.2 segundos, mientras que en el caso de estudio CRS, tardó aproximadamente 4.9 segundos. Estos tiempos se consideran aceptables para el analista dado todo el procesamiento que se realiza la herramienta</a:t>
            </a: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27</a:t>
            </a:fld>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a:t>
            </a:r>
            <a:r>
              <a:rPr lang="es-ES_tradnl" baseline="0" dirty="0" smtClean="0"/>
              <a:t> continuación, ya para ir finalizando, vamos a ver las conclusiones. Precisamente, las ventajas y desventajas que identificamos y algunos trabajos a futuros o mejoras que surgieron en este análisis.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28</a:t>
            </a:fld>
            <a:endParaRPr lang="es-E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_tradnl" dirty="0" smtClean="0"/>
              <a:t>En primer lugar vamos a ver las</a:t>
            </a:r>
            <a:r>
              <a:rPr lang="es-ES_tradnl" baseline="0" dirty="0" smtClean="0"/>
              <a:t> ventajas. Estas son:</a:t>
            </a:r>
          </a:p>
          <a:p>
            <a:endParaRPr lang="es-ES_tradnl"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el </a:t>
            </a:r>
            <a:r>
              <a:rPr lang="es-AR" sz="1200" i="1"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de la herramienta mostró valores aceptables en el primer caso y muy buenos en el segundo. Los costos generados por la omisión de identificar un QA pueden llegar a ser muy altos. Por eso, se debe tratar de detectar la mayor cantidad de atributos de calidad posibles y, en consecuencia, conseguir el mayor </a:t>
            </a:r>
            <a:r>
              <a:rPr lang="es-AR" sz="1200" i="1"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posible.</a:t>
            </a:r>
            <a:endParaRPr lang="es-ES_tradnl" sz="1200" kern="1200" dirty="0" smtClean="0">
              <a:solidFill>
                <a:schemeClr val="tx1"/>
              </a:solidFill>
              <a:latin typeface="+mn-lt"/>
              <a:ea typeface="+mn-ea"/>
              <a:cs typeface="+mn-cs"/>
            </a:endParaRPr>
          </a:p>
          <a:p>
            <a:pPr>
              <a:buFontTx/>
              <a:buNone/>
            </a:pPr>
            <a:endParaRPr lang="es-ES_tradnl" baseline="0" dirty="0" smtClean="0"/>
          </a:p>
          <a:p>
            <a:pPr>
              <a:buFontTx/>
              <a:buChar char="-"/>
            </a:pPr>
            <a:r>
              <a:rPr lang="es-ES_tradnl" baseline="0" dirty="0" smtClean="0"/>
              <a:t> El tiempo de ejecución de la herramienta también fue muy bueno, solo llevo algunos segundos lo que manualmente insume mucho tiempo y esfuerzo.</a:t>
            </a:r>
          </a:p>
          <a:p>
            <a:pPr>
              <a:buFontTx/>
              <a:buChar char="-"/>
            </a:pPr>
            <a:endParaRPr lang="es-ES_tradnl" baseline="0" dirty="0" smtClean="0"/>
          </a:p>
          <a:p>
            <a:pPr lvl="0">
              <a:buFontTx/>
              <a:buChar char="-"/>
            </a:pPr>
            <a:r>
              <a:rPr lang="es-AR" sz="1200" kern="1200" dirty="0" smtClean="0">
                <a:solidFill>
                  <a:schemeClr val="tx1"/>
                </a:solidFill>
                <a:latin typeface="+mn-lt"/>
                <a:ea typeface="+mn-ea"/>
                <a:cs typeface="+mn-cs"/>
              </a:rPr>
              <a:t>Nivel de automatización: la interacción con el analista es mínima, no siendo necesario que éste tenga que agregar o clasificar información durante el proceso. Además, el QA Miner es de fácil utilización. Este nivel de automatización y simpleza es deseable ya que facilita la tarea del analista, especialmente cuando se cuenta con un gran número de casos de uso.</a:t>
            </a:r>
          </a:p>
          <a:p>
            <a:pPr lvl="0">
              <a:buFontTx/>
              <a:buChar char="-"/>
            </a:pPr>
            <a:endParaRPr lang="es-ES_tradnl"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Extensión a otros documentos: la técnica propuesta puede ser de fácil adaptación para minar QAs de otros documentos basados en textos, como minutas, notas, entrevistas, etc. Es frecuente que, durante la elicitación de requerimientos, se produzcan una gran variedad de documentos. Con una adecuada selección de filtros y pocas modificaciones sobre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se podría utilizar este enfoque para descubrir QAs sobre otros documentos textuales.</a:t>
            </a:r>
            <a:endParaRPr lang="es-ES_tradnl"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Extensibilidad para la identificación de otros QAs: la ontología usada sólo contempla seis atributos de calidad. Sin embargo, este no es un impedimento teórico del enfoque propuesto. Extender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hacia la identificación de otros atributos de calidad sólo involucra su ingreso a la ontología.</a:t>
            </a:r>
            <a:endParaRPr lang="es-ES_tradnl"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ES_tradnl" baseline="0" dirty="0" smtClean="0"/>
              <a:t>Las desventajas que se identificaron fueron: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a:p>
            <a:pPr lvl="0">
              <a:buFontTx/>
              <a:buChar char="-"/>
            </a:pPr>
            <a:r>
              <a:rPr lang="es-AR" sz="1200" kern="1200" dirty="0" smtClean="0">
                <a:solidFill>
                  <a:schemeClr val="tx1"/>
                </a:solidFill>
                <a:latin typeface="+mn-lt"/>
                <a:ea typeface="+mn-ea"/>
                <a:cs typeface="+mn-cs"/>
              </a:rPr>
              <a:t>Dependencia de los aspectos encontrados: la técnica propuesta se basa en identificar atributos de calidad a partir de aspectos tempranos previamente detectados. Los aspectos deben estar correctamente formados, mediante palabras que los representen claramente. La herramienta Aspect Extractor Tool puede llegar a introducir “ruido” en los mismos, es decir, palabras que no se relacionan con los </a:t>
            </a:r>
            <a:r>
              <a:rPr lang="es-AR" sz="1200" kern="1200" dirty="0" err="1" smtClean="0">
                <a:solidFill>
                  <a:schemeClr val="tx1"/>
                </a:solidFill>
                <a:latin typeface="+mn-lt"/>
                <a:ea typeface="+mn-ea"/>
                <a:cs typeface="+mn-cs"/>
              </a:rPr>
              <a:t>EAs</a:t>
            </a:r>
            <a:r>
              <a:rPr lang="es-AR" sz="1200" kern="1200" dirty="0" smtClean="0">
                <a:solidFill>
                  <a:schemeClr val="tx1"/>
                </a:solidFill>
                <a:latin typeface="+mn-lt"/>
                <a:ea typeface="+mn-ea"/>
                <a:cs typeface="+mn-cs"/>
              </a:rPr>
              <a:t> identificados y, por lo tanto, dificultan la identificación de los QAs.</a:t>
            </a: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Atributos de calidad no relacionados con aspectos tempranos: no todos los QAs de un sistema están siempre relacionados con un aspecto temprano</a:t>
            </a:r>
            <a:r>
              <a:rPr lang="es-AR" sz="1200" kern="1200" baseline="0" dirty="0" smtClean="0">
                <a:solidFill>
                  <a:schemeClr val="tx1"/>
                </a:solidFill>
                <a:latin typeface="+mn-lt"/>
                <a:ea typeface="+mn-ea"/>
                <a:cs typeface="+mn-cs"/>
              </a:rPr>
              <a:t> y viceversa</a:t>
            </a:r>
            <a:r>
              <a:rPr lang="es-AR" sz="1200" kern="1200" dirty="0" smtClean="0">
                <a:solidFill>
                  <a:schemeClr val="tx1"/>
                </a:solidFill>
                <a:latin typeface="+mn-lt"/>
                <a:ea typeface="+mn-ea"/>
                <a:cs typeface="+mn-cs"/>
              </a:rPr>
              <a:t>. Estos QAs no serían detectados mediante este análisis.</a:t>
            </a: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Definición de la ontología: la técnica requiere de una ontología como fuente de conocimiento. El modelamiento de la misma para cada atributo de calidad podría llegar a ser una tarea compleja</a:t>
            </a:r>
            <a:r>
              <a:rPr lang="es-AR" sz="1200" kern="1200" baseline="0" dirty="0" smtClean="0">
                <a:solidFill>
                  <a:schemeClr val="tx1"/>
                </a:solidFill>
                <a:latin typeface="+mn-lt"/>
                <a:ea typeface="+mn-ea"/>
                <a:cs typeface="+mn-cs"/>
              </a:rPr>
              <a:t> que requiere de </a:t>
            </a:r>
            <a:r>
              <a:rPr lang="es-ES_tradnl" sz="1200" kern="1200" baseline="0" dirty="0" smtClean="0">
                <a:solidFill>
                  <a:schemeClr val="tx1"/>
                </a:solidFill>
                <a:latin typeface="+mn-lt"/>
                <a:ea typeface="+mn-ea"/>
                <a:cs typeface="+mn-cs"/>
              </a:rPr>
              <a:t>la participación de un experto en el dominio.</a:t>
            </a:r>
            <a:endParaRPr lang="es-AR" sz="1200" kern="1200" dirty="0" smtClean="0">
              <a:solidFill>
                <a:schemeClr val="tx1"/>
              </a:solidFill>
              <a:latin typeface="+mn-lt"/>
              <a:ea typeface="+mn-ea"/>
              <a:cs typeface="+mn-cs"/>
            </a:endParaRP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Limitaciones del lenguaje: al procesar los casos de uso, la técnica posee las limitaciones propias del análisis basado en el procesamiento del lenguaje natural. Estas limitaciones son, entre otras, la sinonimia, la ambigüedad, etc. </a:t>
            </a:r>
          </a:p>
          <a:p>
            <a:pPr lvl="0">
              <a:buFontTx/>
              <a:buChar char="-"/>
            </a:pPr>
            <a:endParaRPr lang="es-AR"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Aprendizaje: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no prevé la interacción con un usuario o analista que pueda proveer cierta clase de feedback en base a los resultados obtenidos. Este tipo de información podría ser de ayuda para un mejor funcionamiento de la técnica.</a:t>
            </a:r>
            <a:endParaRPr lang="es-ES_tradnl"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29</a:t>
            </a:fld>
            <a:endParaRPr lang="es-E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lvl="0">
              <a:buFontTx/>
              <a:buChar char="-"/>
            </a:pPr>
            <a:r>
              <a:rPr lang="es-AR" sz="1200" kern="1200" dirty="0" smtClean="0">
                <a:solidFill>
                  <a:schemeClr val="tx1"/>
                </a:solidFill>
                <a:latin typeface="+mn-lt"/>
                <a:ea typeface="+mn-ea"/>
                <a:cs typeface="+mn-cs"/>
              </a:rPr>
              <a:t>Mejoramiento de la ontología: al ser la ontología una parte fundamental en el proceso, su mejora impacta directamente sobre el funcionamiento del mismo. La tarea de mejora cuenta con cuatro aristas. La primera, consiste en revisar los conceptos de la ontología, agregando nuevos o identificando nuevas relaciones sobre los existentes. La segunda, consiste en agregar, modificar y mejorar las instancias cargadas en la misma. La tercera, es incluir nuevos atributos de calidad y, por lo tanto, un conocimiento de esos atributos que permita ampliar el alcance de la técnica. La cuarta es implementar distintas estrategias de matching entre los tokens y la ontología.</a:t>
            </a: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Atributos de los tokens: se podrían agregar más atributos a los tokens mediante nuevos filtros</a:t>
            </a:r>
            <a:r>
              <a:rPr lang="es-AR" sz="1200" kern="1200" baseline="0" dirty="0" smtClean="0">
                <a:solidFill>
                  <a:schemeClr val="tx1"/>
                </a:solidFill>
                <a:latin typeface="+mn-lt"/>
                <a:ea typeface="+mn-ea"/>
                <a:cs typeface="+mn-cs"/>
              </a:rPr>
              <a:t> para mejorar los resultados</a:t>
            </a:r>
            <a:r>
              <a:rPr lang="es-AR" sz="1200" kern="1200" dirty="0" smtClean="0">
                <a:solidFill>
                  <a:schemeClr val="tx1"/>
                </a:solidFill>
                <a:latin typeface="+mn-lt"/>
                <a:ea typeface="+mn-ea"/>
                <a:cs typeface="+mn-cs"/>
              </a:rPr>
              <a:t>. Por</a:t>
            </a:r>
            <a:r>
              <a:rPr lang="es-AR" sz="1200" kern="1200" baseline="0" dirty="0" smtClean="0">
                <a:solidFill>
                  <a:schemeClr val="tx1"/>
                </a:solidFill>
                <a:latin typeface="+mn-lt"/>
                <a:ea typeface="+mn-ea"/>
                <a:cs typeface="+mn-cs"/>
              </a:rPr>
              <a:t> ejemplo, se podría agregar en la secuencia de fil</a:t>
            </a:r>
            <a:r>
              <a:rPr lang="es-AR" sz="1200" kern="1200" dirty="0" smtClean="0">
                <a:solidFill>
                  <a:schemeClr val="tx1"/>
                </a:solidFill>
                <a:latin typeface="+mn-lt"/>
                <a:ea typeface="+mn-ea"/>
                <a:cs typeface="+mn-cs"/>
              </a:rPr>
              <a:t>tros  que se vio anteriormente,</a:t>
            </a:r>
            <a:r>
              <a:rPr lang="es-AR" sz="1200" kern="1200" baseline="0" dirty="0" smtClean="0">
                <a:solidFill>
                  <a:schemeClr val="tx1"/>
                </a:solidFill>
                <a:latin typeface="+mn-lt"/>
                <a:ea typeface="+mn-ea"/>
                <a:cs typeface="+mn-cs"/>
              </a:rPr>
              <a:t> un filtro </a:t>
            </a:r>
            <a:r>
              <a:rPr lang="es-AR" sz="1200" kern="1200" dirty="0" smtClean="0">
                <a:solidFill>
                  <a:schemeClr val="tx1"/>
                </a:solidFill>
                <a:latin typeface="+mn-lt"/>
                <a:ea typeface="+mn-ea"/>
                <a:cs typeface="+mn-cs"/>
              </a:rPr>
              <a:t>de “sinónimos” donde se mine cada token con</a:t>
            </a:r>
            <a:r>
              <a:rPr lang="es-AR" sz="1200" kern="1200" baseline="0" dirty="0" smtClean="0">
                <a:solidFill>
                  <a:schemeClr val="tx1"/>
                </a:solidFill>
                <a:latin typeface="+mn-lt"/>
                <a:ea typeface="+mn-ea"/>
                <a:cs typeface="+mn-cs"/>
              </a:rPr>
              <a:t> sus sinónimos.</a:t>
            </a:r>
            <a:endParaRPr lang="es-AR" sz="1200" kern="1200" dirty="0" smtClean="0">
              <a:solidFill>
                <a:schemeClr val="tx1"/>
              </a:solidFill>
              <a:latin typeface="+mn-lt"/>
              <a:ea typeface="+mn-ea"/>
              <a:cs typeface="+mn-cs"/>
            </a:endParaRP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Minar QAs desde distintos tipos de documentos: la técnica propuesta pude ser extendida para el tratamiento de diversos documentos, en donde se consideren que se pueden identificar atributos de calidad de un sistema. Ejemplo, minutas, BG.</a:t>
            </a:r>
          </a:p>
          <a:p>
            <a:pPr lvl="0">
              <a:buFontTx/>
              <a:buChar char="-"/>
            </a:pPr>
            <a:endParaRPr lang="es-ES_tradnl" sz="1200" kern="1200" dirty="0" smtClean="0">
              <a:solidFill>
                <a:schemeClr val="tx1"/>
              </a:solidFill>
              <a:latin typeface="+mn-lt"/>
              <a:ea typeface="+mn-ea"/>
              <a:cs typeface="+mn-cs"/>
            </a:endParaRPr>
          </a:p>
          <a:p>
            <a:pPr>
              <a:buFontTx/>
              <a:buChar char="-"/>
            </a:pPr>
            <a:r>
              <a:rPr lang="es-AR" sz="1200" kern="1200" dirty="0" smtClean="0">
                <a:solidFill>
                  <a:schemeClr val="tx1"/>
                </a:solidFill>
                <a:latin typeface="+mn-lt"/>
                <a:ea typeface="+mn-ea"/>
                <a:cs typeface="+mn-cs"/>
              </a:rPr>
              <a:t>Aprendizaje: sería de utilidad el desarrollo de alguna técnica de aprendizaje que pueda ser agregada para que la herramienta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pueda ser ajustada en base al</a:t>
            </a:r>
            <a:r>
              <a:rPr lang="es-AR" sz="1200" kern="1200" baseline="0" dirty="0" smtClean="0">
                <a:solidFill>
                  <a:schemeClr val="tx1"/>
                </a:solidFill>
                <a:latin typeface="+mn-lt"/>
                <a:ea typeface="+mn-ea"/>
                <a:cs typeface="+mn-cs"/>
              </a:rPr>
              <a:t> feedback del analista. De esta forma, se </a:t>
            </a:r>
            <a:r>
              <a:rPr lang="es-ES_tradnl" sz="1200" kern="1200" baseline="0" dirty="0" smtClean="0">
                <a:solidFill>
                  <a:schemeClr val="tx1"/>
                </a:solidFill>
                <a:latin typeface="+mn-lt"/>
                <a:ea typeface="+mn-ea"/>
                <a:cs typeface="+mn-cs"/>
              </a:rPr>
              <a:t>podrían </a:t>
            </a:r>
            <a:r>
              <a:rPr lang="es-AR" sz="1200" kern="1200" dirty="0" smtClean="0">
                <a:solidFill>
                  <a:schemeClr val="tx1"/>
                </a:solidFill>
                <a:latin typeface="+mn-lt"/>
                <a:ea typeface="+mn-ea"/>
                <a:cs typeface="+mn-cs"/>
              </a:rPr>
              <a:t>tener mejores resultados</a:t>
            </a:r>
            <a:r>
              <a:rPr lang="es-AR" sz="1200" kern="1200" baseline="0" dirty="0" smtClean="0">
                <a:solidFill>
                  <a:schemeClr val="tx1"/>
                </a:solidFill>
                <a:latin typeface="+mn-lt"/>
                <a:ea typeface="+mn-ea"/>
                <a:cs typeface="+mn-cs"/>
              </a:rPr>
              <a:t> en futuras corridas</a:t>
            </a:r>
          </a:p>
          <a:p>
            <a:pPr>
              <a:buFontTx/>
              <a:buChar char="-"/>
            </a:pPr>
            <a:endParaRPr lang="es-AR" sz="1200" kern="1200" baseline="0" dirty="0" smtClean="0">
              <a:solidFill>
                <a:schemeClr val="tx1"/>
              </a:solidFill>
              <a:latin typeface="+mn-lt"/>
              <a:ea typeface="+mn-ea"/>
              <a:cs typeface="+mn-cs"/>
            </a:endParaRP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Arquitecturas orientadas a aspectos: una vez terminado el trabajo se observó que la técnica propuesta podría ser de mucha utilidad en los casos en que se decida utilizar arquitecturas orientadas a aspectos. Ya que se tiene como resultado los aspectos de entrada, cada uno junto con el atributos de calidad relacionado, el arquitecto podría diseñar un modulo de la arquitectura por aspecto y aplicar a cada módulo las tácticas arquitectónicas que satisfagan el atributo de  calidad relacionado.</a:t>
            </a:r>
          </a:p>
          <a:p>
            <a:pPr>
              <a:buFontTx/>
              <a:buChar char="-"/>
            </a:pP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30</a:t>
            </a:fld>
            <a:endParaRPr lang="es-E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31</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El primer tema que vamos </a:t>
            </a:r>
            <a:r>
              <a:rPr lang="es-ES_tradnl" baseline="0" dirty="0" smtClean="0"/>
              <a:t>a ver es la introducción. En este punto, se explicará el Contexto y la Problemática.</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a:t>
            </a:r>
            <a:r>
              <a:rPr lang="es-ES" dirty="0" smtClean="0"/>
              <a:t>Los atributos de calidad o QAs  son propiedades deseadas o requerimientos adicionales de un sistema.  Ejemplo de</a:t>
            </a:r>
            <a:r>
              <a:rPr lang="es-ES" baseline="0" dirty="0" smtClean="0"/>
              <a:t> atributos de calidad son</a:t>
            </a:r>
            <a:r>
              <a:rPr lang="es-ES" dirty="0" smtClean="0"/>
              <a:t>: performance, seguridad, disponibilidad, modificabilidad, usabilidad, etc. </a:t>
            </a:r>
            <a:r>
              <a:rPr lang="es-AR" sz="1200" kern="1200" dirty="0" smtClean="0">
                <a:solidFill>
                  <a:schemeClr val="tx1"/>
                </a:solidFill>
                <a:latin typeface="+mn-lt"/>
                <a:ea typeface="+mn-ea"/>
                <a:cs typeface="+mn-cs"/>
              </a:rPr>
              <a:t>Estas propiedades son requerimientos adicionales del sistema que hacen referencia a características o restricciones que el</a:t>
            </a:r>
            <a:r>
              <a:rPr lang="es-AR" sz="1200" kern="1200" baseline="0" dirty="0" smtClean="0">
                <a:solidFill>
                  <a:schemeClr val="tx1"/>
                </a:solidFill>
                <a:latin typeface="+mn-lt"/>
                <a:ea typeface="+mn-ea"/>
                <a:cs typeface="+mn-cs"/>
              </a:rPr>
              <a:t> sistema de</a:t>
            </a:r>
            <a:r>
              <a:rPr lang="es-AR" sz="1200" kern="1200" dirty="0" smtClean="0">
                <a:solidFill>
                  <a:schemeClr val="tx1"/>
                </a:solidFill>
                <a:latin typeface="+mn-lt"/>
                <a:ea typeface="+mn-ea"/>
                <a:cs typeface="+mn-cs"/>
              </a:rPr>
              <a:t>be satisfacer.</a:t>
            </a:r>
            <a:r>
              <a:rPr lang="es-AR" sz="1200" kern="1200" baseline="0" dirty="0" smtClean="0">
                <a:solidFill>
                  <a:schemeClr val="tx1"/>
                </a:solidFill>
                <a:latin typeface="+mn-lt"/>
                <a:ea typeface="+mn-ea"/>
                <a:cs typeface="+mn-cs"/>
              </a:rPr>
              <a:t> Los QAs </a:t>
            </a:r>
            <a:r>
              <a:rPr lang="es-AR" sz="1200" kern="1200" dirty="0" smtClean="0">
                <a:solidFill>
                  <a:schemeClr val="tx1"/>
                </a:solidFill>
                <a:latin typeface="+mn-lt"/>
                <a:ea typeface="+mn-ea"/>
                <a:cs typeface="+mn-cs"/>
              </a:rPr>
              <a:t>complementan los requerimientos funcionales del </a:t>
            </a:r>
            <a:r>
              <a:rPr lang="es-AR" sz="1200" kern="1200" dirty="0" smtClean="0">
                <a:solidFill>
                  <a:schemeClr val="tx1"/>
                </a:solidFill>
                <a:latin typeface="+mn-lt"/>
                <a:ea typeface="+mn-ea"/>
                <a:cs typeface="+mn-cs"/>
              </a:rPr>
              <a:t>sistema.</a:t>
            </a:r>
            <a:endParaRPr lang="es-AR"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Es</a:t>
            </a:r>
            <a:r>
              <a:rPr lang="es-AR" sz="1200" kern="1200" baseline="0" dirty="0" smtClean="0">
                <a:solidFill>
                  <a:schemeClr val="tx1"/>
                </a:solidFill>
                <a:latin typeface="+mn-lt"/>
                <a:ea typeface="+mn-ea"/>
                <a:cs typeface="+mn-cs"/>
              </a:rPr>
              <a:t> necesario identificar tempranamente los Qas del sistema para </a:t>
            </a:r>
            <a:r>
              <a:rPr lang="es-AR" sz="1200" kern="1200" baseline="0" dirty="0" smtClean="0">
                <a:solidFill>
                  <a:schemeClr val="tx1"/>
                </a:solidFill>
                <a:latin typeface="+mn-lt"/>
                <a:ea typeface="+mn-ea"/>
                <a:cs typeface="+mn-cs"/>
              </a:rPr>
              <a:t>que estos sean tenidos </a:t>
            </a:r>
            <a:r>
              <a:rPr lang="es-AR" sz="1200" kern="1200" baseline="0" dirty="0" smtClean="0">
                <a:solidFill>
                  <a:schemeClr val="tx1"/>
                </a:solidFill>
                <a:latin typeface="+mn-lt"/>
                <a:ea typeface="+mn-ea"/>
                <a:cs typeface="+mn-cs"/>
              </a:rPr>
              <a:t>en cuenta desde las primeras decisiones de diseño, por ejemplo en la </a:t>
            </a:r>
            <a:r>
              <a:rPr lang="es-AR" sz="1200" kern="1200" baseline="0" dirty="0" smtClean="0">
                <a:solidFill>
                  <a:schemeClr val="tx1"/>
                </a:solidFill>
                <a:latin typeface="+mn-lt"/>
                <a:ea typeface="+mn-ea"/>
                <a:cs typeface="+mn-cs"/>
              </a:rPr>
              <a:t>arquitectura del sistema, </a:t>
            </a:r>
            <a:r>
              <a:rPr lang="es-AR" sz="1200" kern="1200" baseline="0" dirty="0" smtClean="0">
                <a:solidFill>
                  <a:schemeClr val="tx1"/>
                </a:solidFill>
                <a:latin typeface="+mn-lt"/>
                <a:ea typeface="+mn-ea"/>
                <a:cs typeface="+mn-cs"/>
              </a:rPr>
              <a:t>ya que </a:t>
            </a:r>
            <a:r>
              <a:rPr lang="es-AR" sz="1200" kern="1200" baseline="0" dirty="0" smtClean="0">
                <a:solidFill>
                  <a:schemeClr val="tx1"/>
                </a:solidFill>
                <a:latin typeface="+mn-lt"/>
                <a:ea typeface="+mn-ea"/>
                <a:cs typeface="+mn-cs"/>
              </a:rPr>
              <a:t>estas decisiones impactaran </a:t>
            </a:r>
            <a:r>
              <a:rPr lang="es-AR" sz="1200" kern="1200" baseline="0" dirty="0" smtClean="0">
                <a:solidFill>
                  <a:schemeClr val="tx1"/>
                </a:solidFill>
                <a:latin typeface="+mn-lt"/>
                <a:ea typeface="+mn-ea"/>
                <a:cs typeface="+mn-cs"/>
              </a:rPr>
              <a:t>significativamente en las etapas posteriores.</a:t>
            </a:r>
          </a:p>
          <a:p>
            <a:endParaRPr lang="es-AR" sz="1200" kern="1200" baseline="0" dirty="0" smtClean="0">
              <a:solidFill>
                <a:schemeClr val="tx1"/>
              </a:solidFill>
              <a:latin typeface="+mn-lt"/>
              <a:ea typeface="+mn-ea"/>
              <a:cs typeface="+mn-cs"/>
            </a:endParaRPr>
          </a:p>
          <a:p>
            <a:r>
              <a:rPr lang="es-AR" sz="1200" kern="1200" baseline="0" dirty="0" smtClean="0">
                <a:solidFill>
                  <a:schemeClr val="tx1"/>
                </a:solidFill>
                <a:latin typeface="+mn-lt"/>
                <a:ea typeface="+mn-ea"/>
                <a:cs typeface="+mn-cs"/>
              </a:rPr>
              <a:t>- Una incorrecta identificación, ya sea por Qas faltantes o Qas erróneamente identificados, pueden producir costos elevados de re trabajo si éstos son detectados en etapas </a:t>
            </a:r>
            <a:r>
              <a:rPr lang="es-AR" sz="1200" kern="1200" baseline="0" dirty="0" smtClean="0">
                <a:solidFill>
                  <a:schemeClr val="tx1"/>
                </a:solidFill>
                <a:latin typeface="+mn-lt"/>
                <a:ea typeface="+mn-ea"/>
                <a:cs typeface="+mn-cs"/>
              </a:rPr>
              <a:t>avanzadas del </a:t>
            </a:r>
            <a:r>
              <a:rPr lang="es-AR" sz="1200" kern="1200" baseline="0" dirty="0" smtClean="0">
                <a:solidFill>
                  <a:schemeClr val="tx1"/>
                </a:solidFill>
                <a:latin typeface="+mn-lt"/>
                <a:ea typeface="+mn-ea"/>
                <a:cs typeface="+mn-cs"/>
              </a:rPr>
              <a:t>desarrollo.</a:t>
            </a:r>
            <a:r>
              <a:rPr lang="es-AR" sz="1200" kern="1200" dirty="0" smtClean="0">
                <a:solidFill>
                  <a:schemeClr val="tx1"/>
                </a:solidFill>
                <a:latin typeface="+mn-lt"/>
                <a:ea typeface="+mn-ea"/>
                <a:cs typeface="+mn-cs"/>
              </a:rPr>
              <a:t> En este contexto, la correcta identificación y comprensión de los QAs de un sistema es comúnmente señalada como un factor clave de éxito en la construcción de software de calidad.</a:t>
            </a: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-Por lo general, los QAs de un sistema provienen de distintas fuentes, como por ejemplo los objetivos de negocio, entrevistas con los </a:t>
            </a:r>
            <a:r>
              <a:rPr lang="es-AR" sz="1200" kern="1200" dirty="0" smtClean="0">
                <a:solidFill>
                  <a:schemeClr val="tx1"/>
                </a:solidFill>
                <a:latin typeface="+mn-lt"/>
                <a:ea typeface="+mn-ea"/>
                <a:cs typeface="+mn-cs"/>
              </a:rPr>
              <a:t>clientes y </a:t>
            </a:r>
            <a:r>
              <a:rPr lang="es-AR" sz="1200" kern="1200" dirty="0" smtClean="0">
                <a:solidFill>
                  <a:schemeClr val="tx1"/>
                </a:solidFill>
                <a:latin typeface="+mn-lt"/>
                <a:ea typeface="+mn-ea"/>
                <a:cs typeface="+mn-cs"/>
              </a:rPr>
              <a:t>las especificaciones de requerimientos.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este último caso, cuando se </a:t>
            </a:r>
            <a:r>
              <a:rPr lang="es-AR" sz="1200" kern="1200" dirty="0" smtClean="0">
                <a:solidFill>
                  <a:schemeClr val="tx1"/>
                </a:solidFill>
                <a:latin typeface="+mn-lt"/>
                <a:ea typeface="+mn-ea"/>
                <a:cs typeface="+mn-cs"/>
              </a:rPr>
              <a:t>definen los </a:t>
            </a:r>
            <a:r>
              <a:rPr lang="es-AR" sz="1200" kern="1200" dirty="0" smtClean="0">
                <a:solidFill>
                  <a:schemeClr val="tx1"/>
                </a:solidFill>
                <a:latin typeface="+mn-lt"/>
                <a:ea typeface="+mn-ea"/>
                <a:cs typeface="+mn-cs"/>
              </a:rPr>
              <a:t>requerimientos funcionales (por ejemplo, en casos de uso), muchos stakeholders introducen aspectos de calidad relacionados con funcionalidades especificas del sistema. Algunos QAs quedan “ocultos” entre los requerimientos que especifican la funcionalidad y, por ello, podrían ser ignorados por los analistas. </a:t>
            </a:r>
          </a:p>
          <a:p>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 pesar de que podría parecer una tarea sencilla, en la práctica la identificación de QAs en casos de uso puede resultar una tarea dificultosa para el analista, insumiendo gran cantidad de tiempo y esfuerzo. Esto se debe a que, en general, los requerimientos funcionales están expresados en forma de texto plano. Esta dificultad se acrecienta en especificaciones de requerimientos de gran tamaño, debido a la dificultad del analista para analizar texto no estructurado.</a:t>
            </a:r>
          </a:p>
          <a:p>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esta razón, es de utilidad el desarrollo de herramientas semi-automáticas que asistan al analista en la identificación de QAs en especificaciones de requerimientos, presentando un conjunto de QAs candidatos extraídos de los casos de uso. De esta manera, se reduciría el tiempo y el esfuerzo invertido en realizar esta tarea de forma manual. </a:t>
            </a:r>
            <a:endParaRPr lang="es-ES_tradnl"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6</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 En las primeras etapas de desarrollo, los concerns de interés central son los requerimientos. Una especificación de requerimientos bien escrita está caracterizada por el hecho de que cada requerimiento representa un solo concern. Sin embargo, algunos</a:t>
            </a:r>
            <a:r>
              <a:rPr lang="es-ES" sz="1200" kern="1200" baseline="0" dirty="0" smtClean="0">
                <a:solidFill>
                  <a:schemeClr val="tx1"/>
                </a:solidFill>
                <a:latin typeface="+mn-lt"/>
                <a:ea typeface="+mn-ea"/>
                <a:cs typeface="+mn-cs"/>
              </a:rPr>
              <a:t> concerns no pueden ser modularizados en un solo requerimiento y se encuentran presentes en varios, a estos se los denominan “Aspectos Tempranos”.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7</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8</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9</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F7222BF2-5C0F-41D6-AF26-3ACA31A5334A}" type="datetimeFigureOut">
              <a:rPr lang="es-ES" smtClean="0"/>
              <a:pPr/>
              <a:t>17/11/2010</a:t>
            </a:fld>
            <a:endParaRPr lang="es-ES" dirty="0"/>
          </a:p>
        </p:txBody>
      </p:sp>
      <p:sp>
        <p:nvSpPr>
          <p:cNvPr id="17" name="16 Marcador de pie de página"/>
          <p:cNvSpPr>
            <a:spLocks noGrp="1"/>
          </p:cNvSpPr>
          <p:nvPr>
            <p:ph type="ftr" sz="quarter" idx="11"/>
          </p:nvPr>
        </p:nvSpPr>
        <p:spPr>
          <a:xfrm>
            <a:off x="2898648" y="6355080"/>
            <a:ext cx="3474720" cy="365760"/>
          </a:xfrm>
        </p:spPr>
        <p:txBody>
          <a:bodyPr/>
          <a:lstStyle/>
          <a:p>
            <a:endParaRPr lang="es-ES" dirty="0"/>
          </a:p>
        </p:txBody>
      </p:sp>
      <p:sp>
        <p:nvSpPr>
          <p:cNvPr id="29" name="28 Marcador de número de diapositiva"/>
          <p:cNvSpPr>
            <a:spLocks noGrp="1"/>
          </p:cNvSpPr>
          <p:nvPr>
            <p:ph type="sldNum" sz="quarter" idx="12"/>
          </p:nvPr>
        </p:nvSpPr>
        <p:spPr>
          <a:xfrm>
            <a:off x="1216152" y="6355080"/>
            <a:ext cx="1219200" cy="365760"/>
          </a:xfrm>
        </p:spPr>
        <p:txBody>
          <a:bodyPr/>
          <a:lstStyle/>
          <a:p>
            <a:fld id="{71F953D5-576F-4576-B27E-2FAC69CCFC6E}" type="slidenum">
              <a:rPr lang="es-ES" smtClean="0"/>
              <a:pPr/>
              <a:t>‹Nº›</a:t>
            </a:fld>
            <a:endParaRPr lang="es-ES" dirty="0"/>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a:xfrm>
            <a:off x="2898648" y="6355080"/>
            <a:ext cx="3474720" cy="365760"/>
          </a:xfrm>
        </p:spPr>
        <p:txBody>
          <a:bodyPr/>
          <a:lstStyle/>
          <a:p>
            <a:endParaRPr lang="es-ES" dirty="0"/>
          </a:p>
        </p:txBody>
      </p:sp>
      <p:sp>
        <p:nvSpPr>
          <p:cNvPr id="6" name="5 Marcador de número de diapositiva"/>
          <p:cNvSpPr>
            <a:spLocks noGrp="1"/>
          </p:cNvSpPr>
          <p:nvPr>
            <p:ph type="sldNum" sz="quarter" idx="12"/>
          </p:nvPr>
        </p:nvSpPr>
        <p:spPr>
          <a:xfrm>
            <a:off x="1069848" y="6355080"/>
            <a:ext cx="1520952" cy="365760"/>
          </a:xfrm>
        </p:spPr>
        <p:txBody>
          <a:bodyPr/>
          <a:lstStyle/>
          <a:p>
            <a:fld id="{71F953D5-576F-4576-B27E-2FAC69CCFC6E}" type="slidenum">
              <a:rPr lang="es-ES" smtClean="0"/>
              <a:pPr/>
              <a:t>‹Nº›</a:t>
            </a:fld>
            <a:endParaRPr lang="es-ES" dirty="0"/>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7222BF2-5C0F-41D6-AF26-3ACA31A5334A}" type="datetimeFigureOut">
              <a:rPr lang="es-ES" smtClean="0"/>
              <a:pPr/>
              <a:t>17/11/2010</a:t>
            </a:fld>
            <a:endParaRPr lang="es-ES" dirty="0"/>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dirty="0"/>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1F953D5-576F-4576-B27E-2FAC69CCFC6E}" type="slidenum">
              <a:rPr lang="es-ES" smtClean="0"/>
              <a:pPr/>
              <a:t>‹Nº›</a:t>
            </a:fld>
            <a:endParaRPr lang="es-ES" dirty="0"/>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Identificación de Atributos de Calidad en Requerimientos</a:t>
            </a:r>
            <a:endParaRPr lang="es-ES" dirty="0"/>
          </a:p>
        </p:txBody>
      </p:sp>
      <p:sp>
        <p:nvSpPr>
          <p:cNvPr id="3" name="2 Subtítulo"/>
          <p:cNvSpPr>
            <a:spLocks noGrp="1"/>
          </p:cNvSpPr>
          <p:nvPr>
            <p:ph type="subTitle" idx="1"/>
          </p:nvPr>
        </p:nvSpPr>
        <p:spPr>
          <a:xfrm>
            <a:off x="1547664" y="5157192"/>
            <a:ext cx="6400800" cy="622920"/>
          </a:xfrm>
        </p:spPr>
        <p:txBody>
          <a:bodyPr>
            <a:normAutofit fontScale="25000" lnSpcReduction="20000"/>
          </a:bodyPr>
          <a:lstStyle/>
          <a:p>
            <a:r>
              <a:rPr lang="es-AR" sz="6300" dirty="0">
                <a:solidFill>
                  <a:schemeClr val="tx1"/>
                </a:solidFill>
                <a:latin typeface="+mj-lt"/>
                <a:ea typeface="+mj-ea"/>
                <a:cs typeface="+mj-cs"/>
              </a:rPr>
              <a:t>Tesis de Grado de Francisco Bertoni y Sebastián Villanueva</a:t>
            </a:r>
          </a:p>
          <a:p>
            <a:pPr lvl="0"/>
            <a:r>
              <a:rPr lang="es-AR" sz="6300" dirty="0" smtClean="0">
                <a:solidFill>
                  <a:schemeClr val="tx1"/>
                </a:solidFill>
                <a:latin typeface="+mj-lt"/>
                <a:ea typeface="+mj-ea"/>
                <a:cs typeface="+mj-cs"/>
              </a:rPr>
              <a:t>Dirigida </a:t>
            </a:r>
            <a:r>
              <a:rPr lang="es-AR" sz="6300" dirty="0">
                <a:solidFill>
                  <a:schemeClr val="tx1"/>
                </a:solidFill>
                <a:latin typeface="+mj-lt"/>
                <a:ea typeface="+mj-ea"/>
                <a:cs typeface="+mj-cs"/>
              </a:rPr>
              <a:t>por la Dra. Claudia Marcos y el Dr. Andrés Díaz Pace</a:t>
            </a:r>
          </a:p>
          <a:p>
            <a:endParaRPr lang="es-ES" dirty="0"/>
          </a:p>
        </p:txBody>
      </p:sp>
      <p:pic>
        <p:nvPicPr>
          <p:cNvPr id="4" name="3 Imagen" descr="Logo UNICEN"/>
          <p:cNvPicPr/>
          <p:nvPr/>
        </p:nvPicPr>
        <p:blipFill>
          <a:blip r:embed="rId3" cstate="print"/>
          <a:srcRect/>
          <a:stretch>
            <a:fillRect/>
          </a:stretch>
        </p:blipFill>
        <p:spPr bwMode="auto">
          <a:xfrm>
            <a:off x="7380312" y="260648"/>
            <a:ext cx="1408619" cy="12109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276872"/>
            <a:ext cx="3183042" cy="15161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pPr lvl="2"/>
            <a:r>
              <a:rPr lang="es-ES" dirty="0" smtClean="0"/>
              <a:t>Propuesta</a:t>
            </a:r>
          </a:p>
          <a:p>
            <a:pPr lvl="2"/>
            <a:r>
              <a:rPr lang="es-ES" dirty="0" smtClean="0"/>
              <a:t>Proceso</a:t>
            </a:r>
          </a:p>
          <a:p>
            <a:pPr lvl="2"/>
            <a:r>
              <a:rPr lang="es-ES" dirty="0" smtClean="0"/>
              <a:t>QA Miner</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Propuesta</a:t>
            </a:r>
            <a:endParaRPr lang="es-ES" dirty="0"/>
          </a:p>
        </p:txBody>
      </p:sp>
      <p:sp>
        <p:nvSpPr>
          <p:cNvPr id="3" name="2 Marcador de contenido"/>
          <p:cNvSpPr>
            <a:spLocks noGrp="1"/>
          </p:cNvSpPr>
          <p:nvPr>
            <p:ph sz="quarter" idx="1"/>
          </p:nvPr>
        </p:nvSpPr>
        <p:spPr/>
        <p:txBody>
          <a:bodyPr>
            <a:normAutofit/>
          </a:bodyPr>
          <a:lstStyle/>
          <a:p>
            <a:r>
              <a:rPr lang="es-ES" dirty="0" smtClean="0"/>
              <a:t>Técnica semi-automática que identifique atributos de calidad </a:t>
            </a:r>
            <a:r>
              <a:rPr lang="es-ES_tradnl" dirty="0" smtClean="0"/>
              <a:t>a partir de un conjunto de aspectos tempranos y casos de uso relacionados</a:t>
            </a:r>
          </a:p>
          <a:p>
            <a:r>
              <a:rPr lang="es-ES_tradnl" dirty="0" smtClean="0"/>
              <a:t>Desarrollo de una herramienta para soportar la técnica y asistir al analista</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679284"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8" name="7 Rectángulo redondeado"/>
          <p:cNvSpPr/>
          <p:nvPr/>
        </p:nvSpPr>
        <p:spPr>
          <a:xfrm>
            <a:off x="2240898" y="1257300"/>
            <a:ext cx="6203015" cy="132873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Entrada</a:t>
            </a:r>
            <a:endParaRPr lang="es-ES_tradnl" dirty="0"/>
          </a:p>
        </p:txBody>
      </p:sp>
      <p:sp>
        <p:nvSpPr>
          <p:cNvPr id="3" name="2 Marcador de contenido"/>
          <p:cNvSpPr>
            <a:spLocks noGrp="1"/>
          </p:cNvSpPr>
          <p:nvPr>
            <p:ph sz="quarter" idx="1"/>
          </p:nvPr>
        </p:nvSpPr>
        <p:spPr/>
        <p:txBody>
          <a:bodyPr>
            <a:normAutofit/>
          </a:bodyPr>
          <a:lstStyle/>
          <a:p>
            <a:r>
              <a:rPr lang="es-ES_tradnl" dirty="0" smtClean="0"/>
              <a:t>La entrada esta formada por un conjunto de casos de uso y un conjunto de aspectos tempranos</a:t>
            </a:r>
          </a:p>
          <a:p>
            <a:r>
              <a:rPr lang="es-ES_tradnl" dirty="0" smtClean="0"/>
              <a:t>Los casos de uso provienen de la especificación de requerimientos</a:t>
            </a:r>
          </a:p>
          <a:p>
            <a:r>
              <a:rPr lang="es-ES_tradnl" dirty="0" smtClean="0"/>
              <a:t>Los aspectos tempranos son identificados previamente con la herramienta Aspect Extractor Tool (AET)</a:t>
            </a:r>
          </a:p>
          <a:p>
            <a:pPr lvl="1"/>
            <a:r>
              <a:rPr lang="es-ES_tradnl" dirty="0" smtClean="0"/>
              <a:t>Herramienta </a:t>
            </a:r>
            <a:r>
              <a:rPr lang="es-AR" dirty="0" smtClean="0"/>
              <a:t>semi-automatizadas para identificar aspectos tempranos en casos de uso</a:t>
            </a:r>
          </a:p>
          <a:p>
            <a:pPr lvl="1"/>
            <a:r>
              <a:rPr lang="es-AR" dirty="0" smtClean="0"/>
              <a:t>Especifica un aspecto temprano mediante un nombre y un conjunto de pares &lt;verbo, objeto directo&gt;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695326"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646505" y="2774785"/>
            <a:ext cx="3866589" cy="1476373"/>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Tokens Generation</a:t>
            </a:r>
            <a:endParaRPr lang="es-ES_tradnl" dirty="0"/>
          </a:p>
        </p:txBody>
      </p:sp>
      <p:pic>
        <p:nvPicPr>
          <p:cNvPr id="3" name="Picture 1"/>
          <p:cNvPicPr>
            <a:picLocks noGrp="1" noChangeAspect="1" noChangeArrowheads="1"/>
          </p:cNvPicPr>
          <p:nvPr>
            <p:ph sz="quarter" idx="1"/>
          </p:nvPr>
        </p:nvPicPr>
        <p:blipFill>
          <a:blip r:embed="rId3" cstate="print"/>
          <a:srcRect/>
          <a:stretch>
            <a:fillRect/>
          </a:stretch>
        </p:blipFill>
        <p:spPr bwMode="auto">
          <a:xfrm>
            <a:off x="2140864" y="1308013"/>
            <a:ext cx="4497859" cy="5220295"/>
          </a:xfrm>
          <a:prstGeom prst="rect">
            <a:avLst/>
          </a:prstGeom>
          <a:noFill/>
          <a:ln w="9525">
            <a:noFill/>
            <a:miter lim="800000"/>
            <a:headEnd/>
            <a:tailEnd/>
          </a:ln>
        </p:spPr>
      </p:pic>
      <p:sp>
        <p:nvSpPr>
          <p:cNvPr id="7" name="6 Rectángulo redondeado"/>
          <p:cNvSpPr/>
          <p:nvPr/>
        </p:nvSpPr>
        <p:spPr>
          <a:xfrm>
            <a:off x="2727157" y="4312354"/>
            <a:ext cx="3043247"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6" name="5 Rectángulo redondeado"/>
          <p:cNvSpPr/>
          <p:nvPr/>
        </p:nvSpPr>
        <p:spPr>
          <a:xfrm>
            <a:off x="2711115" y="2908669"/>
            <a:ext cx="3067309"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pic>
        <p:nvPicPr>
          <p:cNvPr id="1026" name="Picture 2"/>
          <p:cNvPicPr>
            <a:picLocks noChangeAspect="1" noChangeArrowheads="1"/>
          </p:cNvPicPr>
          <p:nvPr/>
        </p:nvPicPr>
        <p:blipFill>
          <a:blip r:embed="rId4" cstate="print"/>
          <a:srcRect/>
          <a:stretch>
            <a:fillRect/>
          </a:stretch>
        </p:blipFill>
        <p:spPr bwMode="auto">
          <a:xfrm>
            <a:off x="2717357" y="1366084"/>
            <a:ext cx="3330491" cy="485257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3"/>
                                        </p:tgtEl>
                                        <p:attrNameLst>
                                          <p:attrName>style.opacity</p:attrName>
                                        </p:attrNameLst>
                                      </p:cBhvr>
                                      <p:to>
                                        <p:strVal val="0.5"/>
                                      </p:to>
                                    </p:set>
                                    <p:animEffect filter="image" prLst="opacity: 0.5">
                                      <p:cBhvr rctx="IE">
                                        <p:cTn id="20" dur="indefinite"/>
                                        <p:tgtEl>
                                          <p:spTgt spid="3"/>
                                        </p:tgtEl>
                                      </p:cBhvr>
                                    </p:animEffect>
                                  </p:childTnLst>
                                </p:cTn>
                              </p:par>
                              <p:par>
                                <p:cTn id="21" presetID="31" presetClass="entr" presetSubtype="0" fill="hold" nodeType="withEffect">
                                  <p:stCondLst>
                                    <p:cond delay="0"/>
                                  </p:stCondLst>
                                  <p:iterate type="lt">
                                    <p:tmPct val="5000"/>
                                  </p:iterate>
                                  <p:childTnLst>
                                    <p:set>
                                      <p:cBhvr>
                                        <p:cTn id="22" dur="1" fill="hold">
                                          <p:stCondLst>
                                            <p:cond delay="0"/>
                                          </p:stCondLst>
                                        </p:cTn>
                                        <p:tgtEl>
                                          <p:spTgt spid="1026"/>
                                        </p:tgtEl>
                                        <p:attrNameLst>
                                          <p:attrName>style.visibility</p:attrName>
                                        </p:attrNameLst>
                                      </p:cBhvr>
                                      <p:to>
                                        <p:strVal val="visible"/>
                                      </p:to>
                                    </p:set>
                                    <p:anim calcmode="lin" valueType="num">
                                      <p:cBhvr>
                                        <p:cTn id="23" dur="1000" fill="hold"/>
                                        <p:tgtEl>
                                          <p:spTgt spid="1026"/>
                                        </p:tgtEl>
                                        <p:attrNameLst>
                                          <p:attrName>ppt_w</p:attrName>
                                        </p:attrNameLst>
                                      </p:cBhvr>
                                      <p:tavLst>
                                        <p:tav tm="0">
                                          <p:val>
                                            <p:fltVal val="0"/>
                                          </p:val>
                                        </p:tav>
                                        <p:tav tm="100000">
                                          <p:val>
                                            <p:strVal val="#ppt_w"/>
                                          </p:val>
                                        </p:tav>
                                      </p:tavLst>
                                    </p:anim>
                                    <p:anim calcmode="lin" valueType="num">
                                      <p:cBhvr>
                                        <p:cTn id="24" dur="1000" fill="hold"/>
                                        <p:tgtEl>
                                          <p:spTgt spid="1026"/>
                                        </p:tgtEl>
                                        <p:attrNameLst>
                                          <p:attrName>ppt_h</p:attrName>
                                        </p:attrNameLst>
                                      </p:cBhvr>
                                      <p:tavLst>
                                        <p:tav tm="0">
                                          <p:val>
                                            <p:fltVal val="0"/>
                                          </p:val>
                                        </p:tav>
                                        <p:tav tm="100000">
                                          <p:val>
                                            <p:strVal val="#ppt_h"/>
                                          </p:val>
                                        </p:tav>
                                      </p:tavLst>
                                    </p:anim>
                                    <p:anim calcmode="lin" valueType="num">
                                      <p:cBhvr>
                                        <p:cTn id="25" dur="1000" fill="hold"/>
                                        <p:tgtEl>
                                          <p:spTgt spid="1026"/>
                                        </p:tgtEl>
                                        <p:attrNameLst>
                                          <p:attrName>style.rotation</p:attrName>
                                        </p:attrNameLst>
                                      </p:cBhvr>
                                      <p:tavLst>
                                        <p:tav tm="0">
                                          <p:val>
                                            <p:fltVal val="90"/>
                                          </p:val>
                                        </p:tav>
                                        <p:tav tm="100000">
                                          <p:val>
                                            <p:fltVal val="0"/>
                                          </p:val>
                                        </p:tav>
                                      </p:tavLst>
                                    </p:anim>
                                    <p:animEffect transition="in" filter="fade">
                                      <p:cBhvr>
                                        <p:cTn id="2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695326"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519864" y="4561223"/>
            <a:ext cx="4153651" cy="1371600"/>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Tokens Analysis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2" cstate="print"/>
          <a:srcRect/>
          <a:stretch>
            <a:fillRect/>
          </a:stretch>
        </p:blipFill>
        <p:spPr bwMode="auto">
          <a:xfrm>
            <a:off x="545628" y="1348431"/>
            <a:ext cx="7930558" cy="4409817"/>
          </a:xfrm>
          <a:prstGeom prst="rect">
            <a:avLst/>
          </a:prstGeom>
          <a:noFill/>
          <a:ln w="9525">
            <a:noFill/>
            <a:miter lim="800000"/>
            <a:headEnd/>
            <a:tailEnd/>
          </a:ln>
        </p:spPr>
      </p:pic>
      <p:sp>
        <p:nvSpPr>
          <p:cNvPr id="6" name="5 Rectángulo redondeado"/>
          <p:cNvSpPr/>
          <p:nvPr/>
        </p:nvSpPr>
        <p:spPr>
          <a:xfrm>
            <a:off x="2112311" y="4171950"/>
            <a:ext cx="4759978" cy="132873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smtClean="0"/>
              <a:t>Ontología</a:t>
            </a:r>
            <a:endParaRPr lang="es-ES_tradnl" dirty="0"/>
          </a:p>
        </p:txBody>
      </p:sp>
      <p:sp>
        <p:nvSpPr>
          <p:cNvPr id="5" name="4 Marcador de contenido"/>
          <p:cNvSpPr>
            <a:spLocks noGrp="1"/>
          </p:cNvSpPr>
          <p:nvPr>
            <p:ph sz="quarter" idx="1"/>
          </p:nvPr>
        </p:nvSpPr>
        <p:spPr/>
        <p:txBody>
          <a:bodyPr/>
          <a:lstStyle/>
          <a:p>
            <a:r>
              <a:rPr lang="es-ES_tradnl" dirty="0" smtClean="0"/>
              <a:t>Modelo de datos que describe conceptos en un dominio del discurso,  propiedades de los conceptos y restricciones sobre los mismos</a:t>
            </a:r>
          </a:p>
          <a:p>
            <a:r>
              <a:rPr lang="es-AR" dirty="0" smtClean="0"/>
              <a:t>La ontología definida representa el dominio de atributos de calidad y escenarios de calidad</a:t>
            </a:r>
          </a:p>
          <a:p>
            <a:r>
              <a:rPr lang="es-ES" dirty="0" smtClean="0"/>
              <a:t>La técnica propuesta utiliza a la ontología definida como fuente de conocimiento</a:t>
            </a:r>
          </a:p>
          <a:p>
            <a:r>
              <a:rPr lang="es-ES" dirty="0" smtClean="0"/>
              <a:t>Se supone que la ontología está cargada por un experto</a:t>
            </a:r>
            <a:endParaRPr lang="es-ES_tradnl" dirty="0" smtClean="0"/>
          </a:p>
        </p:txBody>
      </p:sp>
      <p:pic>
        <p:nvPicPr>
          <p:cNvPr id="8" name="7 Imagen" descr="ontologiaReducida.jpeg"/>
          <p:cNvPicPr/>
          <p:nvPr/>
        </p:nvPicPr>
        <p:blipFill>
          <a:blip r:embed="rId2" cstate="print"/>
          <a:stretch>
            <a:fillRect/>
          </a:stretch>
        </p:blipFill>
        <p:spPr>
          <a:xfrm>
            <a:off x="124177" y="101599"/>
            <a:ext cx="8884355" cy="66322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Tokens Analysis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2" cstate="print"/>
          <a:srcRect/>
          <a:stretch>
            <a:fillRect/>
          </a:stretch>
        </p:blipFill>
        <p:spPr bwMode="auto">
          <a:xfrm>
            <a:off x="545628" y="1348431"/>
            <a:ext cx="7930558" cy="4409817"/>
          </a:xfrm>
          <a:prstGeom prst="rect">
            <a:avLst/>
          </a:prstGeom>
          <a:noFill/>
          <a:ln w="9525">
            <a:noFill/>
            <a:miter lim="800000"/>
            <a:headEnd/>
            <a:tailEnd/>
          </a:ln>
        </p:spPr>
      </p:pic>
      <p:sp>
        <p:nvSpPr>
          <p:cNvPr id="6" name="5 Rectángulo redondeado"/>
          <p:cNvSpPr/>
          <p:nvPr/>
        </p:nvSpPr>
        <p:spPr>
          <a:xfrm>
            <a:off x="481263" y="2679032"/>
            <a:ext cx="4899110" cy="1010652"/>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QA Miner</a:t>
            </a:r>
            <a:endParaRPr lang="es-ES" dirty="0"/>
          </a:p>
        </p:txBody>
      </p:sp>
      <p:sp>
        <p:nvSpPr>
          <p:cNvPr id="3" name="2 Marcador de contenido"/>
          <p:cNvSpPr>
            <a:spLocks noGrp="1"/>
          </p:cNvSpPr>
          <p:nvPr>
            <p:ph sz="quarter" idx="1"/>
          </p:nvPr>
        </p:nvSpPr>
        <p:spPr>
          <a:xfrm>
            <a:off x="457200" y="1332554"/>
            <a:ext cx="8229600" cy="4525963"/>
          </a:xfrm>
        </p:spPr>
        <p:txBody>
          <a:bodyPr/>
          <a:lstStyle/>
          <a:p>
            <a:r>
              <a:rPr lang="es-ES" dirty="0" smtClean="0"/>
              <a:t>Plugin de Eclipse</a:t>
            </a:r>
          </a:p>
          <a:p>
            <a:r>
              <a:rPr lang="es-ES" dirty="0" smtClean="0"/>
              <a:t>Entrada en XML formada por casos de uso y salida de Aspect Extractor Tool</a:t>
            </a:r>
          </a:p>
          <a:p>
            <a:r>
              <a:rPr lang="es-ES" dirty="0" smtClean="0"/>
              <a:t>Puntos de configuración</a:t>
            </a:r>
          </a:p>
          <a:p>
            <a:pPr lvl="1"/>
            <a:r>
              <a:rPr lang="es-ES" dirty="0" smtClean="0"/>
              <a:t>Peso de las secciones de los casos de uso</a:t>
            </a:r>
          </a:p>
          <a:p>
            <a:pPr lvl="1"/>
            <a:r>
              <a:rPr lang="es-ES" dirty="0" smtClean="0"/>
              <a:t>Lista de Stop Words</a:t>
            </a:r>
          </a:p>
          <a:p>
            <a:pPr lvl="1"/>
            <a:r>
              <a:rPr lang="es-ES" dirty="0" smtClean="0"/>
              <a:t>Grado de </a:t>
            </a:r>
            <a:r>
              <a:rPr lang="es-ES_tradnl" dirty="0" smtClean="0"/>
              <a:t>combinación de las listas</a:t>
            </a:r>
            <a:endParaRPr lang="es-ES" dirty="0" smtClean="0"/>
          </a:p>
          <a:p>
            <a:r>
              <a:rPr lang="es-ES" dirty="0" smtClean="0"/>
              <a:t>Proporciona al analista un ranking de atributos de calidad por cada conjunto de entrada &lt;aspecto, casos de uso&gt;</a:t>
            </a:r>
          </a:p>
          <a:p>
            <a:endParaRPr lang="es-ES" dirty="0" smtClean="0"/>
          </a:p>
          <a:p>
            <a:endParaRPr lang="es-ES" dirty="0" smtClean="0"/>
          </a:p>
          <a:p>
            <a:endParaRPr lang="es-ES" dirty="0"/>
          </a:p>
        </p:txBody>
      </p:sp>
      <p:pic>
        <p:nvPicPr>
          <p:cNvPr id="2050" name="Picture 2" descr="C:\Documents and Settings\Administrador\Escritorio\Capturas\Snap_2010.11.17 12.04.05_001.jpg"/>
          <p:cNvPicPr>
            <a:picLocks noChangeAspect="1" noChangeArrowheads="1"/>
          </p:cNvPicPr>
          <p:nvPr/>
        </p:nvPicPr>
        <p:blipFill>
          <a:blip r:embed="rId3" cstate="print"/>
          <a:srcRect/>
          <a:stretch>
            <a:fillRect/>
          </a:stretch>
        </p:blipFill>
        <p:spPr bwMode="auto">
          <a:xfrm>
            <a:off x="0" y="1347790"/>
            <a:ext cx="8903368" cy="405950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23" presetClass="entr" presetSubtype="16" fill="hold" nodeType="withEffect">
                                  <p:stCondLst>
                                    <p:cond delay="0"/>
                                  </p:stCondLst>
                                  <p:childTnLst>
                                    <p:set>
                                      <p:cBhvr>
                                        <p:cTn id="27" dur="1" fill="hold">
                                          <p:stCondLst>
                                            <p:cond delay="0"/>
                                          </p:stCondLst>
                                        </p:cTn>
                                        <p:tgtEl>
                                          <p:spTgt spid="2050"/>
                                        </p:tgtEl>
                                        <p:attrNameLst>
                                          <p:attrName>style.visibility</p:attrName>
                                        </p:attrNameLst>
                                      </p:cBhvr>
                                      <p:to>
                                        <p:strVal val="visible"/>
                                      </p:to>
                                    </p:set>
                                    <p:anim calcmode="lin" valueType="num">
                                      <p:cBhvr>
                                        <p:cTn id="28" dur="500" fill="hold"/>
                                        <p:tgtEl>
                                          <p:spTgt spid="2050"/>
                                        </p:tgtEl>
                                        <p:attrNameLst>
                                          <p:attrName>ppt_w</p:attrName>
                                        </p:attrNameLst>
                                      </p:cBhvr>
                                      <p:tavLst>
                                        <p:tav tm="0">
                                          <p:val>
                                            <p:fltVal val="0"/>
                                          </p:val>
                                        </p:tav>
                                        <p:tav tm="100000">
                                          <p:val>
                                            <p:strVal val="#ppt_w"/>
                                          </p:val>
                                        </p:tav>
                                      </p:tavLst>
                                    </p:anim>
                                    <p:anim calcmode="lin" valueType="num">
                                      <p:cBhvr>
                                        <p:cTn id="29" dur="500" fill="hold"/>
                                        <p:tgtEl>
                                          <p:spTgt spid="20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3" y="2708920"/>
            <a:ext cx="3302351" cy="1558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pPr lvl="2"/>
            <a:r>
              <a:rPr lang="es-ES" dirty="0" smtClean="0"/>
              <a:t>Métricas</a:t>
            </a:r>
          </a:p>
          <a:p>
            <a:pPr lvl="2"/>
            <a:r>
              <a:rPr lang="es-ES" dirty="0" smtClean="0"/>
              <a:t>Caso de Estudio HWS</a:t>
            </a:r>
          </a:p>
          <a:p>
            <a:pPr lvl="2"/>
            <a:r>
              <a:rPr lang="es-ES" dirty="0" smtClean="0"/>
              <a:t>Caso de Estudio CRS</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Métricas</a:t>
            </a:r>
            <a:endParaRPr lang="es-ES" dirty="0"/>
          </a:p>
        </p:txBody>
      </p:sp>
      <p:sp>
        <p:nvSpPr>
          <p:cNvPr id="3" name="2 Marcador de contenido"/>
          <p:cNvSpPr>
            <a:spLocks noGrp="1"/>
          </p:cNvSpPr>
          <p:nvPr>
            <p:ph sz="quarter" idx="1"/>
          </p:nvPr>
        </p:nvSpPr>
        <p:spPr/>
        <p:txBody>
          <a:bodyPr/>
          <a:lstStyle/>
          <a:p>
            <a:r>
              <a:rPr lang="es-AR" dirty="0" smtClean="0"/>
              <a:t>Definiciones derivadas de IR: </a:t>
            </a:r>
          </a:p>
          <a:p>
            <a:pPr lvl="1"/>
            <a:r>
              <a:rPr lang="es-AR" sz="1600" b="1" dirty="0" smtClean="0"/>
              <a:t>QVP</a:t>
            </a:r>
            <a:r>
              <a:rPr lang="es-AR" sz="1600" dirty="0" smtClean="0"/>
              <a:t>: QAs </a:t>
            </a:r>
            <a:r>
              <a:rPr lang="es-AR" sz="1600" b="1" i="1" u="sng" dirty="0" smtClean="0"/>
              <a:t>identificados</a:t>
            </a:r>
            <a:r>
              <a:rPr lang="es-AR" sz="1600" dirty="0" smtClean="0"/>
              <a:t>, que </a:t>
            </a:r>
            <a:r>
              <a:rPr lang="es-AR" sz="1600" b="1" i="1" u="sng" dirty="0" smtClean="0"/>
              <a:t>son realmente QAs</a:t>
            </a:r>
            <a:endParaRPr lang="es-AR" sz="1600" dirty="0" smtClean="0"/>
          </a:p>
          <a:p>
            <a:pPr lvl="1"/>
            <a:r>
              <a:rPr lang="es-AR" sz="1600" b="1" dirty="0" smtClean="0"/>
              <a:t>QFP</a:t>
            </a:r>
            <a:r>
              <a:rPr lang="es-AR" sz="1600" dirty="0" smtClean="0"/>
              <a:t>: QAs </a:t>
            </a:r>
            <a:r>
              <a:rPr lang="es-AR" sz="1600" b="1" i="1" u="sng" dirty="0" smtClean="0"/>
              <a:t>identificados</a:t>
            </a:r>
            <a:r>
              <a:rPr lang="es-AR" sz="1600" dirty="0" smtClean="0"/>
              <a:t>, que </a:t>
            </a:r>
            <a:r>
              <a:rPr lang="es-AR" sz="1600" b="1" i="1" u="sng" dirty="0" smtClean="0"/>
              <a:t>no son realmente QAs </a:t>
            </a:r>
            <a:r>
              <a:rPr lang="es-AR" sz="1600" dirty="0" smtClean="0"/>
              <a:t> o que se identificaron de manera errónea a partir de los datos de entrada</a:t>
            </a:r>
          </a:p>
          <a:p>
            <a:pPr lvl="1"/>
            <a:r>
              <a:rPr lang="es-AR" sz="1600" b="1" dirty="0" smtClean="0"/>
              <a:t>QFN</a:t>
            </a:r>
            <a:r>
              <a:rPr lang="es-AR" sz="1600" dirty="0" smtClean="0"/>
              <a:t>: QAs </a:t>
            </a:r>
            <a:r>
              <a:rPr lang="es-AR" sz="1600" b="1" i="1" u="sng" dirty="0" smtClean="0"/>
              <a:t>no identificados</a:t>
            </a:r>
            <a:r>
              <a:rPr lang="es-AR" sz="1600" dirty="0" smtClean="0"/>
              <a:t>, que </a:t>
            </a:r>
            <a:r>
              <a:rPr lang="es-AR" sz="1600" b="1" i="1" u="sng" dirty="0" smtClean="0"/>
              <a:t>son realmente QAs</a:t>
            </a:r>
          </a:p>
          <a:p>
            <a:pPr lvl="1"/>
            <a:endParaRPr lang="es-AR" sz="1600" b="1" i="1" u="sng" dirty="0" smtClean="0"/>
          </a:p>
          <a:p>
            <a:pPr lvl="1">
              <a:buNone/>
            </a:pPr>
            <a:endParaRPr lang="es-AR" sz="1600" b="1" i="1" u="sng" dirty="0" smtClean="0"/>
          </a:p>
          <a:p>
            <a:pPr lvl="1"/>
            <a:endParaRPr lang="es-AR" sz="1600" b="1" i="1" u="sng" dirty="0" smtClean="0"/>
          </a:p>
          <a:p>
            <a:pPr lvl="1"/>
            <a:endParaRPr lang="es-AR" sz="1600" b="1" i="1" u="sng" dirty="0" smtClean="0"/>
          </a:p>
          <a:p>
            <a:endParaRPr lang="es-AR" dirty="0" smtClean="0"/>
          </a:p>
          <a:p>
            <a:r>
              <a:rPr lang="es-AR" dirty="0" smtClean="0"/>
              <a:t>Tiempo de ejecución</a:t>
            </a:r>
          </a:p>
        </p:txBody>
      </p:sp>
      <p:pic>
        <p:nvPicPr>
          <p:cNvPr id="24584"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67108" y="3402473"/>
            <a:ext cx="2418365" cy="577974"/>
          </a:xfrm>
          <a:prstGeom prst="rect">
            <a:avLst/>
          </a:prstGeom>
          <a:ln>
            <a:noFill/>
          </a:ln>
          <a:effectLst>
            <a:outerShdw blurRad="292100" dist="139700" dir="2700000" algn="tl" rotWithShape="0">
              <a:srgbClr val="333333">
                <a:alpha val="65000"/>
              </a:srgbClr>
            </a:outerShdw>
          </a:effectLst>
        </p:spPr>
      </p:pic>
      <p:pic>
        <p:nvPicPr>
          <p:cNvPr id="24583"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07468" y="3402473"/>
            <a:ext cx="2129378" cy="577974"/>
          </a:xfrm>
          <a:prstGeom prst="rect">
            <a:avLst/>
          </a:prstGeom>
          <a:ln>
            <a:noFill/>
          </a:ln>
          <a:effectLst>
            <a:outerShdw blurRad="292100" dist="139700" dir="2700000" algn="tl" rotWithShape="0">
              <a:srgbClr val="333333">
                <a:alpha val="65000"/>
              </a:srgbClr>
            </a:outerShdw>
          </a:effectLst>
        </p:spPr>
      </p:pic>
      <p:sp>
        <p:nvSpPr>
          <p:cNvPr id="24585"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4586" name="Rectangle 10"/>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27651" name="Picture 3" descr="C:\Documents and Settings\Administrador\Configuración local\Archivos temporales de Internet\Content.IE5\U5IY6TLH\MC900433845[1].png"/>
          <p:cNvPicPr>
            <a:picLocks noChangeAspect="1" noChangeArrowheads="1"/>
          </p:cNvPicPr>
          <p:nvPr/>
        </p:nvPicPr>
        <p:blipFill>
          <a:blip r:embed="rId4" cstate="print"/>
          <a:srcRect/>
          <a:stretch>
            <a:fillRect/>
          </a:stretch>
        </p:blipFill>
        <p:spPr bwMode="auto">
          <a:xfrm>
            <a:off x="6660232" y="404664"/>
            <a:ext cx="1656184" cy="165618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r>
              <a:rPr lang="es-ES" dirty="0" smtClean="0"/>
              <a:t>Sistema de Salud Vigía</a:t>
            </a:r>
          </a:p>
          <a:p>
            <a:r>
              <a:rPr lang="es-ES" dirty="0" smtClean="0"/>
              <a:t>9 casos de uso (aproximadamente 2300 palabras)</a:t>
            </a:r>
          </a:p>
          <a:p>
            <a:r>
              <a:rPr lang="es-ES" dirty="0" smtClean="0"/>
              <a:t>6 aspectos candidatos</a:t>
            </a:r>
          </a:p>
          <a:p>
            <a:r>
              <a:rPr lang="es-ES" dirty="0" smtClean="0"/>
              <a:t>QAs detectados a través del análisis de la arquitectura del sistema</a:t>
            </a:r>
          </a:p>
          <a:p>
            <a:endParaRPr lang="es-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endParaRPr lang="es-ES" dirty="0" smtClean="0"/>
          </a:p>
          <a:p>
            <a:endParaRPr lang="es-ES" dirty="0" smtClean="0"/>
          </a:p>
          <a:p>
            <a:endParaRPr lang="es-ES" dirty="0"/>
          </a:p>
        </p:txBody>
      </p:sp>
      <p:graphicFrame>
        <p:nvGraphicFramePr>
          <p:cNvPr id="4" name="3 Tabla"/>
          <p:cNvGraphicFramePr>
            <a:graphicFrameLocks noGrp="1"/>
          </p:cNvGraphicFramePr>
          <p:nvPr/>
        </p:nvGraphicFramePr>
        <p:xfrm>
          <a:off x="598311" y="4571999"/>
          <a:ext cx="2786573" cy="1604213"/>
        </p:xfrm>
        <a:graphic>
          <a:graphicData uri="http://schemas.openxmlformats.org/drawingml/2006/table">
            <a:tbl>
              <a:tblPr/>
              <a:tblGrid>
                <a:gridCol w="1885005"/>
                <a:gridCol w="901568"/>
              </a:tblGrid>
              <a:tr h="374259">
                <a:tc>
                  <a:txBody>
                    <a:bodyPr/>
                    <a:lstStyle/>
                    <a:p>
                      <a:pPr algn="ctr">
                        <a:lnSpc>
                          <a:spcPct val="115000"/>
                        </a:lnSpc>
                        <a:spcAft>
                          <a:spcPts val="0"/>
                        </a:spcAft>
                      </a:pPr>
                      <a:r>
                        <a:rPr kumimoji="0" lang="es-AR" sz="1800" b="0" kern="1200" dirty="0">
                          <a:solidFill>
                            <a:schemeClr val="bg1"/>
                          </a:solidFill>
                          <a:latin typeface="Calibri"/>
                          <a:ea typeface="Calibri"/>
                          <a:cs typeface="Times New Roman"/>
                        </a:rPr>
                        <a:t>Caso de Estudio</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kumimoji="0" lang="es-AR" sz="1800" b="0" kern="1200" dirty="0">
                          <a:solidFill>
                            <a:schemeClr val="bg1"/>
                          </a:solidFill>
                          <a:latin typeface="Calibri"/>
                          <a:ea typeface="Calibri"/>
                          <a:cs typeface="Times New Roman"/>
                        </a:rPr>
                        <a:t>HWS</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74259">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QVP</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3</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4259">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QFP</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3</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81436">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QFN</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3</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 name="4 Imagen" descr="C:\Documents and Settings\Administrador\Escritorio\hws1.JPG"/>
          <p:cNvPicPr/>
          <p:nvPr/>
        </p:nvPicPr>
        <p:blipFill>
          <a:blip r:embed="rId3" cstate="print"/>
          <a:srcRect/>
          <a:stretch>
            <a:fillRect/>
          </a:stretch>
        </p:blipFill>
        <p:spPr bwMode="auto">
          <a:xfrm>
            <a:off x="451501" y="1268396"/>
            <a:ext cx="7992888" cy="2966719"/>
          </a:xfrm>
          <a:prstGeom prst="rect">
            <a:avLst/>
          </a:prstGeom>
          <a:noFill/>
          <a:ln w="9525">
            <a:noFill/>
            <a:miter lim="800000"/>
            <a:headEnd/>
            <a:tailEnd/>
          </a:ln>
        </p:spPr>
      </p:pic>
      <p:pic>
        <p:nvPicPr>
          <p:cNvPr id="25602"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67944" y="4583290"/>
            <a:ext cx="3983377" cy="588982"/>
          </a:xfrm>
          <a:prstGeom prst="rect">
            <a:avLst/>
          </a:prstGeom>
          <a:noFill/>
        </p:spPr>
      </p:pic>
      <p:pic>
        <p:nvPicPr>
          <p:cNvPr id="25601"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348500" y="5445223"/>
            <a:ext cx="3590318" cy="583043"/>
          </a:xfrm>
          <a:prstGeom prst="rect">
            <a:avLst/>
          </a:prstGeom>
          <a:noFill/>
        </p:spPr>
      </p:pic>
      <p:sp>
        <p:nvSpPr>
          <p:cNvPr id="256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5604" name="Rectangle 4"/>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10" name="9 Rectángulo redondeado"/>
          <p:cNvSpPr/>
          <p:nvPr/>
        </p:nvSpPr>
        <p:spPr>
          <a:xfrm>
            <a:off x="456879" y="1252568"/>
            <a:ext cx="1810833" cy="2953672"/>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1" name="10 Rectángulo redondeado"/>
          <p:cNvSpPr/>
          <p:nvPr/>
        </p:nvSpPr>
        <p:spPr>
          <a:xfrm>
            <a:off x="2267391" y="1246472"/>
            <a:ext cx="2219265" cy="297805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2" name="11 Rectángulo redondeado"/>
          <p:cNvSpPr/>
          <p:nvPr/>
        </p:nvSpPr>
        <p:spPr>
          <a:xfrm>
            <a:off x="4455855" y="3203288"/>
            <a:ext cx="2639889" cy="990760"/>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3" name="12 Rectángulo redondeado"/>
          <p:cNvSpPr/>
          <p:nvPr/>
        </p:nvSpPr>
        <p:spPr>
          <a:xfrm>
            <a:off x="450783" y="2279904"/>
            <a:ext cx="1048833" cy="41452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4" name="13 Rectángulo redondeado"/>
          <p:cNvSpPr/>
          <p:nvPr/>
        </p:nvSpPr>
        <p:spPr>
          <a:xfrm>
            <a:off x="2261295" y="2045048"/>
            <a:ext cx="1262193" cy="84445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5" name="14 Rectángulo redondeado"/>
          <p:cNvSpPr/>
          <p:nvPr/>
        </p:nvSpPr>
        <p:spPr>
          <a:xfrm>
            <a:off x="4583871" y="1280160"/>
            <a:ext cx="2475297" cy="1853184"/>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6" name="15 Rectángulo redondeado"/>
          <p:cNvSpPr/>
          <p:nvPr/>
        </p:nvSpPr>
        <p:spPr>
          <a:xfrm>
            <a:off x="7089327" y="1304544"/>
            <a:ext cx="1371921" cy="218236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7" name="16 Rectángulo redondeado"/>
          <p:cNvSpPr/>
          <p:nvPr/>
        </p:nvSpPr>
        <p:spPr>
          <a:xfrm>
            <a:off x="5102031" y="1877568"/>
            <a:ext cx="1323153" cy="304800"/>
          </a:xfrm>
          <a:prstGeom prst="roundRect">
            <a:avLst/>
          </a:prstGeom>
          <a:solidFill>
            <a:schemeClr val="accent3">
              <a:lumMod val="20000"/>
              <a:lumOff val="80000"/>
              <a:alpha val="12157"/>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solidFill>
                <a:schemeClr val="accent3">
                  <a:lumMod val="20000"/>
                  <a:lumOff val="80000"/>
                </a:schemeClr>
              </a:solidFill>
            </a:endParaRPr>
          </a:p>
        </p:txBody>
      </p:sp>
      <p:sp>
        <p:nvSpPr>
          <p:cNvPr id="18" name="17 Rectángulo redondeado"/>
          <p:cNvSpPr/>
          <p:nvPr/>
        </p:nvSpPr>
        <p:spPr>
          <a:xfrm>
            <a:off x="5108127" y="2474976"/>
            <a:ext cx="1365825" cy="548640"/>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endParaRPr>
          </a:p>
        </p:txBody>
      </p:sp>
      <p:sp>
        <p:nvSpPr>
          <p:cNvPr id="19" name="18 Rectángulo redondeado"/>
          <p:cNvSpPr/>
          <p:nvPr/>
        </p:nvSpPr>
        <p:spPr>
          <a:xfrm>
            <a:off x="914079" y="4974336"/>
            <a:ext cx="2316801" cy="268224"/>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0" name="19 Rectángulo redondeado"/>
          <p:cNvSpPr/>
          <p:nvPr/>
        </p:nvSpPr>
        <p:spPr>
          <a:xfrm>
            <a:off x="932367" y="5352288"/>
            <a:ext cx="2316801" cy="262128"/>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2" name="21 Rectángulo redondeado"/>
          <p:cNvSpPr/>
          <p:nvPr/>
        </p:nvSpPr>
        <p:spPr>
          <a:xfrm>
            <a:off x="5144703" y="2151888"/>
            <a:ext cx="1323153" cy="304800"/>
          </a:xfrm>
          <a:prstGeom prst="roundRect">
            <a:avLst/>
          </a:prstGeom>
          <a:solidFill>
            <a:schemeClr val="accent3">
              <a:lumMod val="20000"/>
              <a:lumOff val="80000"/>
              <a:alpha val="12157"/>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solidFill>
                <a:schemeClr val="accent3">
                  <a:lumMod val="20000"/>
                  <a:lumOff val="80000"/>
                </a:schemeClr>
              </a:solidFill>
            </a:endParaRPr>
          </a:p>
        </p:txBody>
      </p:sp>
      <p:sp>
        <p:nvSpPr>
          <p:cNvPr id="23" name="22 Rectángulo redondeado"/>
          <p:cNvSpPr/>
          <p:nvPr/>
        </p:nvSpPr>
        <p:spPr>
          <a:xfrm>
            <a:off x="5175183" y="3681984"/>
            <a:ext cx="1323153" cy="487680"/>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4" name="23 Rectángulo redondeado"/>
          <p:cNvSpPr/>
          <p:nvPr/>
        </p:nvSpPr>
        <p:spPr>
          <a:xfrm>
            <a:off x="914079" y="5718048"/>
            <a:ext cx="2316801" cy="292608"/>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5" name="24 Rectángulo redondeado"/>
          <p:cNvSpPr/>
          <p:nvPr/>
        </p:nvSpPr>
        <p:spPr>
          <a:xfrm>
            <a:off x="7260015" y="2292096"/>
            <a:ext cx="1091505" cy="499872"/>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6" name="25 Rectángulo redondeado"/>
          <p:cNvSpPr/>
          <p:nvPr/>
        </p:nvSpPr>
        <p:spPr>
          <a:xfrm>
            <a:off x="7241727" y="3041904"/>
            <a:ext cx="1085409" cy="335280"/>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4" presetClass="entr" presetSubtype="16"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xit" presetSubtype="16" fill="hold" grpId="1" nodeType="clickEffect">
                                  <p:stCondLst>
                                    <p:cond delay="0"/>
                                  </p:stCondLst>
                                  <p:childTnLst>
                                    <p:animEffect transition="out" filter="box(in)">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4"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1" nodeType="clickEffect">
                                  <p:stCondLst>
                                    <p:cond delay="0"/>
                                  </p:stCondLst>
                                  <p:childTnLst>
                                    <p:animEffect transition="out" filter="box(in)">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4" presetClass="entr" presetSubtype="16"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ox(i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xit" presetSubtype="16" fill="hold" grpId="1" nodeType="clickEffect">
                                  <p:stCondLst>
                                    <p:cond delay="0"/>
                                  </p:stCondLst>
                                  <p:childTnLst>
                                    <p:animEffect transition="out" filter="box(in)">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par>
                                <p:cTn id="37" presetID="4" presetClass="entr" presetSubtype="16"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ox(i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xit" presetSubtype="16" fill="hold" grpId="1" nodeType="clickEffect">
                                  <p:stCondLst>
                                    <p:cond delay="0"/>
                                  </p:stCondLst>
                                  <p:childTnLst>
                                    <p:animEffect transition="out" filter="box(in)">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4" presetClass="entr" presetSubtype="1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ox(i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xit" presetSubtype="16" fill="hold" grpId="1" nodeType="clickEffect">
                                  <p:stCondLst>
                                    <p:cond delay="0"/>
                                  </p:stCondLst>
                                  <p:childTnLst>
                                    <p:animEffect transition="out" filter="box(in)">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4" presetClass="entr" presetSubtype="16"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box(in)">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xit" presetSubtype="16" fill="hold" grpId="1" nodeType="clickEffect">
                                  <p:stCondLst>
                                    <p:cond delay="0"/>
                                  </p:stCondLst>
                                  <p:childTnLst>
                                    <p:animEffect transition="out" filter="box(in)">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4" presetClass="entr" presetSubtype="16"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box(in)">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ox(in)">
                                      <p:cBhvr>
                                        <p:cTn id="68" dur="500"/>
                                        <p:tgtEl>
                                          <p:spTgt spid="17"/>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ox(in)">
                                      <p:cBhvr>
                                        <p:cTn id="71" dur="500"/>
                                        <p:tgtEl>
                                          <p:spTgt spid="18"/>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box(in)">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xit" presetSubtype="16" fill="hold" grpId="1" nodeType="clickEffect">
                                  <p:stCondLst>
                                    <p:cond delay="0"/>
                                  </p:stCondLst>
                                  <p:childTnLst>
                                    <p:animEffect transition="out" filter="box(in)">
                                      <p:cBhvr>
                                        <p:cTn id="78" dur="500"/>
                                        <p:tgtEl>
                                          <p:spTgt spid="17"/>
                                        </p:tgtEl>
                                      </p:cBhvr>
                                    </p:animEffect>
                                    <p:set>
                                      <p:cBhvr>
                                        <p:cTn id="79" dur="1" fill="hold">
                                          <p:stCondLst>
                                            <p:cond delay="499"/>
                                          </p:stCondLst>
                                        </p:cTn>
                                        <p:tgtEl>
                                          <p:spTgt spid="17"/>
                                        </p:tgtEl>
                                        <p:attrNameLst>
                                          <p:attrName>style.visibility</p:attrName>
                                        </p:attrNameLst>
                                      </p:cBhvr>
                                      <p:to>
                                        <p:strVal val="hidden"/>
                                      </p:to>
                                    </p:set>
                                  </p:childTnLst>
                                </p:cTn>
                              </p:par>
                              <p:par>
                                <p:cTn id="80" presetID="4" presetClass="exit" presetSubtype="16" fill="hold" grpId="1" nodeType="withEffect">
                                  <p:stCondLst>
                                    <p:cond delay="0"/>
                                  </p:stCondLst>
                                  <p:childTnLst>
                                    <p:animEffect transition="out" filter="box(in)">
                                      <p:cBhvr>
                                        <p:cTn id="81" dur="500"/>
                                        <p:tgtEl>
                                          <p:spTgt spid="18"/>
                                        </p:tgtEl>
                                      </p:cBhvr>
                                    </p:animEffect>
                                    <p:set>
                                      <p:cBhvr>
                                        <p:cTn id="82" dur="1" fill="hold">
                                          <p:stCondLst>
                                            <p:cond delay="499"/>
                                          </p:stCondLst>
                                        </p:cTn>
                                        <p:tgtEl>
                                          <p:spTgt spid="18"/>
                                        </p:tgtEl>
                                        <p:attrNameLst>
                                          <p:attrName>style.visibility</p:attrName>
                                        </p:attrNameLst>
                                      </p:cBhvr>
                                      <p:to>
                                        <p:strVal val="hidden"/>
                                      </p:to>
                                    </p:set>
                                  </p:childTnLst>
                                </p:cTn>
                              </p:par>
                              <p:par>
                                <p:cTn id="83" presetID="4" presetClass="exit" presetSubtype="16" fill="hold" grpId="1" nodeType="withEffect">
                                  <p:stCondLst>
                                    <p:cond delay="0"/>
                                  </p:stCondLst>
                                  <p:childTnLst>
                                    <p:animEffect transition="out" filter="box(in)">
                                      <p:cBhvr>
                                        <p:cTn id="84" dur="500"/>
                                        <p:tgtEl>
                                          <p:spTgt spid="19"/>
                                        </p:tgtEl>
                                      </p:cBhvr>
                                    </p:animEffect>
                                    <p:set>
                                      <p:cBhvr>
                                        <p:cTn id="85" dur="1" fill="hold">
                                          <p:stCondLst>
                                            <p:cond delay="499"/>
                                          </p:stCondLst>
                                        </p:cTn>
                                        <p:tgtEl>
                                          <p:spTgt spid="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box(in)">
                                      <p:cBhvr>
                                        <p:cTn id="90" dur="500"/>
                                        <p:tgtEl>
                                          <p:spTgt spid="20"/>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box(in)">
                                      <p:cBhvr>
                                        <p:cTn id="93" dur="500"/>
                                        <p:tgtEl>
                                          <p:spTgt spid="22"/>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box(in)">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4" presetClass="exit" presetSubtype="16" fill="hold" grpId="1" nodeType="clickEffect">
                                  <p:stCondLst>
                                    <p:cond delay="0"/>
                                  </p:stCondLst>
                                  <p:childTnLst>
                                    <p:animEffect transition="out" filter="box(in)">
                                      <p:cBhvr>
                                        <p:cTn id="100" dur="500"/>
                                        <p:tgtEl>
                                          <p:spTgt spid="20"/>
                                        </p:tgtEl>
                                      </p:cBhvr>
                                    </p:animEffect>
                                    <p:set>
                                      <p:cBhvr>
                                        <p:cTn id="101" dur="1" fill="hold">
                                          <p:stCondLst>
                                            <p:cond delay="499"/>
                                          </p:stCondLst>
                                        </p:cTn>
                                        <p:tgtEl>
                                          <p:spTgt spid="20"/>
                                        </p:tgtEl>
                                        <p:attrNameLst>
                                          <p:attrName>style.visibility</p:attrName>
                                        </p:attrNameLst>
                                      </p:cBhvr>
                                      <p:to>
                                        <p:strVal val="hidden"/>
                                      </p:to>
                                    </p:set>
                                  </p:childTnLst>
                                </p:cTn>
                              </p:par>
                              <p:par>
                                <p:cTn id="102" presetID="4" presetClass="exit" presetSubtype="16" fill="hold" grpId="1" nodeType="withEffect">
                                  <p:stCondLst>
                                    <p:cond delay="0"/>
                                  </p:stCondLst>
                                  <p:childTnLst>
                                    <p:animEffect transition="out" filter="box(in)">
                                      <p:cBhvr>
                                        <p:cTn id="103" dur="500"/>
                                        <p:tgtEl>
                                          <p:spTgt spid="23"/>
                                        </p:tgtEl>
                                      </p:cBhvr>
                                    </p:animEffect>
                                    <p:set>
                                      <p:cBhvr>
                                        <p:cTn id="104" dur="1" fill="hold">
                                          <p:stCondLst>
                                            <p:cond delay="499"/>
                                          </p:stCondLst>
                                        </p:cTn>
                                        <p:tgtEl>
                                          <p:spTgt spid="23"/>
                                        </p:tgtEl>
                                        <p:attrNameLst>
                                          <p:attrName>style.visibility</p:attrName>
                                        </p:attrNameLst>
                                      </p:cBhvr>
                                      <p:to>
                                        <p:strVal val="hidden"/>
                                      </p:to>
                                    </p:set>
                                  </p:childTnLst>
                                </p:cTn>
                              </p:par>
                              <p:par>
                                <p:cTn id="105" presetID="4" presetClass="exit" presetSubtype="16" fill="hold" grpId="1" nodeType="withEffect">
                                  <p:stCondLst>
                                    <p:cond delay="0"/>
                                  </p:stCondLst>
                                  <p:childTnLst>
                                    <p:animEffect transition="out" filter="box(in)">
                                      <p:cBhvr>
                                        <p:cTn id="106" dur="500"/>
                                        <p:tgtEl>
                                          <p:spTgt spid="22"/>
                                        </p:tgtEl>
                                      </p:cBhvr>
                                    </p:animEffect>
                                    <p:set>
                                      <p:cBhvr>
                                        <p:cTn id="107" dur="1" fill="hold">
                                          <p:stCondLst>
                                            <p:cond delay="499"/>
                                          </p:stCondLst>
                                        </p:cTn>
                                        <p:tgtEl>
                                          <p:spTgt spid="2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 presetClass="entr" presetSubtype="16"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box(in)">
                                      <p:cBhvr>
                                        <p:cTn id="112" dur="500"/>
                                        <p:tgtEl>
                                          <p:spTgt spid="24"/>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25"/>
                                        </p:tgtEl>
                                        <p:attrNameLst>
                                          <p:attrName>style.visibility</p:attrName>
                                        </p:attrNameLst>
                                      </p:cBhvr>
                                      <p:to>
                                        <p:strVal val="visible"/>
                                      </p:to>
                                    </p:set>
                                    <p:animEffect transition="in" filter="box(in)">
                                      <p:cBhvr>
                                        <p:cTn id="115" dur="500"/>
                                        <p:tgtEl>
                                          <p:spTgt spid="25"/>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box(in)">
                                      <p:cBhvr>
                                        <p:cTn id="118" dur="500"/>
                                        <p:tgtEl>
                                          <p:spTgt spid="26"/>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xit" presetSubtype="16" fill="hold" grpId="1" nodeType="clickEffect">
                                  <p:stCondLst>
                                    <p:cond delay="0"/>
                                  </p:stCondLst>
                                  <p:childTnLst>
                                    <p:animEffect transition="out" filter="box(in)">
                                      <p:cBhvr>
                                        <p:cTn id="122" dur="500"/>
                                        <p:tgtEl>
                                          <p:spTgt spid="24"/>
                                        </p:tgtEl>
                                      </p:cBhvr>
                                    </p:animEffect>
                                    <p:set>
                                      <p:cBhvr>
                                        <p:cTn id="123" dur="1" fill="hold">
                                          <p:stCondLst>
                                            <p:cond delay="499"/>
                                          </p:stCondLst>
                                        </p:cTn>
                                        <p:tgtEl>
                                          <p:spTgt spid="24"/>
                                        </p:tgtEl>
                                        <p:attrNameLst>
                                          <p:attrName>style.visibility</p:attrName>
                                        </p:attrNameLst>
                                      </p:cBhvr>
                                      <p:to>
                                        <p:strVal val="hidden"/>
                                      </p:to>
                                    </p:set>
                                  </p:childTnLst>
                                </p:cTn>
                              </p:par>
                              <p:par>
                                <p:cTn id="124" presetID="4" presetClass="exit" presetSubtype="16" fill="hold" grpId="1" nodeType="withEffect">
                                  <p:stCondLst>
                                    <p:cond delay="0"/>
                                  </p:stCondLst>
                                  <p:childTnLst>
                                    <p:animEffect transition="out" filter="box(in)">
                                      <p:cBhvr>
                                        <p:cTn id="125" dur="500"/>
                                        <p:tgtEl>
                                          <p:spTgt spid="25"/>
                                        </p:tgtEl>
                                      </p:cBhvr>
                                    </p:animEffect>
                                    <p:set>
                                      <p:cBhvr>
                                        <p:cTn id="126" dur="1" fill="hold">
                                          <p:stCondLst>
                                            <p:cond delay="499"/>
                                          </p:stCondLst>
                                        </p:cTn>
                                        <p:tgtEl>
                                          <p:spTgt spid="25"/>
                                        </p:tgtEl>
                                        <p:attrNameLst>
                                          <p:attrName>style.visibility</p:attrName>
                                        </p:attrNameLst>
                                      </p:cBhvr>
                                      <p:to>
                                        <p:strVal val="hidden"/>
                                      </p:to>
                                    </p:set>
                                  </p:childTnLst>
                                </p:cTn>
                              </p:par>
                              <p:par>
                                <p:cTn id="127" presetID="4" presetClass="exit" presetSubtype="16" fill="hold" grpId="1" nodeType="withEffect">
                                  <p:stCondLst>
                                    <p:cond delay="0"/>
                                  </p:stCondLst>
                                  <p:childTnLst>
                                    <p:animEffect transition="out" filter="box(in)">
                                      <p:cBhvr>
                                        <p:cTn id="128" dur="500"/>
                                        <p:tgtEl>
                                          <p:spTgt spid="26"/>
                                        </p:tgtEl>
                                      </p:cBhvr>
                                    </p:animEffect>
                                    <p:set>
                                      <p:cBhvr>
                                        <p:cTn id="129" dur="1" fill="hold">
                                          <p:stCondLst>
                                            <p:cond delay="499"/>
                                          </p:stCondLst>
                                        </p:cTn>
                                        <p:tgtEl>
                                          <p:spTgt spid="26"/>
                                        </p:tgtEl>
                                        <p:attrNameLst>
                                          <p:attrName>style.visibility</p:attrName>
                                        </p:attrNameLst>
                                      </p:cBhvr>
                                      <p:to>
                                        <p:strVal val="hidden"/>
                                      </p:to>
                                    </p:set>
                                  </p:childTnLst>
                                </p:cTn>
                              </p:par>
                              <p:par>
                                <p:cTn id="130" presetID="4" presetClass="entr" presetSubtype="16" fill="hold" nodeType="withEffect">
                                  <p:stCondLst>
                                    <p:cond delay="0"/>
                                  </p:stCondLst>
                                  <p:childTnLst>
                                    <p:set>
                                      <p:cBhvr>
                                        <p:cTn id="131" dur="1" fill="hold">
                                          <p:stCondLst>
                                            <p:cond delay="0"/>
                                          </p:stCondLst>
                                        </p:cTn>
                                        <p:tgtEl>
                                          <p:spTgt spid="25602"/>
                                        </p:tgtEl>
                                        <p:attrNameLst>
                                          <p:attrName>style.visibility</p:attrName>
                                        </p:attrNameLst>
                                      </p:cBhvr>
                                      <p:to>
                                        <p:strVal val="visible"/>
                                      </p:to>
                                    </p:set>
                                    <p:animEffect transition="in" filter="box(in)">
                                      <p:cBhvr>
                                        <p:cTn id="132" dur="500"/>
                                        <p:tgtEl>
                                          <p:spTgt spid="25602"/>
                                        </p:tgtEl>
                                      </p:cBhvr>
                                    </p:animEffect>
                                  </p:childTnLst>
                                </p:cTn>
                              </p:par>
                            </p:childTnLst>
                          </p:cTn>
                        </p:par>
                      </p:childTnLst>
                    </p:cTn>
                  </p:par>
                  <p:par>
                    <p:cTn id="133" fill="hold">
                      <p:stCondLst>
                        <p:cond delay="indefinite"/>
                      </p:stCondLst>
                      <p:childTnLst>
                        <p:par>
                          <p:cTn id="134" fill="hold">
                            <p:stCondLst>
                              <p:cond delay="0"/>
                            </p:stCondLst>
                            <p:childTnLst>
                              <p:par>
                                <p:cTn id="135" presetID="4" presetClass="entr" presetSubtype="16" fill="hold" nodeType="clickEffect">
                                  <p:stCondLst>
                                    <p:cond delay="0"/>
                                  </p:stCondLst>
                                  <p:childTnLst>
                                    <p:set>
                                      <p:cBhvr>
                                        <p:cTn id="136" dur="1" fill="hold">
                                          <p:stCondLst>
                                            <p:cond delay="0"/>
                                          </p:stCondLst>
                                        </p:cTn>
                                        <p:tgtEl>
                                          <p:spTgt spid="25601"/>
                                        </p:tgtEl>
                                        <p:attrNameLst>
                                          <p:attrName>style.visibility</p:attrName>
                                        </p:attrNameLst>
                                      </p:cBhvr>
                                      <p:to>
                                        <p:strVal val="visible"/>
                                      </p:to>
                                    </p:set>
                                    <p:animEffect transition="in" filter="box(in)">
                                      <p:cBhvr>
                                        <p:cTn id="137" dur="500"/>
                                        <p:tgtEl>
                                          <p:spTgt spid="2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r>
              <a:rPr lang="es-ES" dirty="0" smtClean="0"/>
              <a:t>Sistema de Registro de Cursos</a:t>
            </a:r>
          </a:p>
          <a:p>
            <a:r>
              <a:rPr lang="es-ES" dirty="0" smtClean="0"/>
              <a:t>8 casos de uso (aproximadamente 3900 palabras)</a:t>
            </a:r>
          </a:p>
          <a:p>
            <a:r>
              <a:rPr lang="es-ES" dirty="0" smtClean="0"/>
              <a:t>7 aspectos candidatos</a:t>
            </a:r>
          </a:p>
          <a:p>
            <a:r>
              <a:rPr lang="es-ES" dirty="0" smtClean="0"/>
              <a:t>QAs obtenidos del análisis manual (ad-hoc) de las especificaciones de requerimientos</a:t>
            </a:r>
          </a:p>
          <a:p>
            <a:endParaRPr lang="es-ES" dirty="0" smtClean="0"/>
          </a:p>
          <a:p>
            <a:endParaRPr lang="es-E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endParaRPr lang="es-ES" dirty="0" smtClean="0"/>
          </a:p>
          <a:p>
            <a:endParaRPr lang="es-ES" dirty="0"/>
          </a:p>
        </p:txBody>
      </p:sp>
      <p:pic>
        <p:nvPicPr>
          <p:cNvPr id="4" name="3 Imagen" descr="C:\Documents and Settings\Administrador\Escritorio\crs1.JPG"/>
          <p:cNvPicPr/>
          <p:nvPr/>
        </p:nvPicPr>
        <p:blipFill>
          <a:blip r:embed="rId3" cstate="print"/>
          <a:srcRect/>
          <a:stretch>
            <a:fillRect/>
          </a:stretch>
        </p:blipFill>
        <p:spPr bwMode="auto">
          <a:xfrm>
            <a:off x="673768" y="1235241"/>
            <a:ext cx="7728826" cy="3064043"/>
          </a:xfrm>
          <a:prstGeom prst="rect">
            <a:avLst/>
          </a:prstGeom>
          <a:noFill/>
          <a:ln w="9525">
            <a:noFill/>
            <a:miter lim="800000"/>
            <a:headEnd/>
            <a:tailEnd/>
          </a:ln>
        </p:spPr>
      </p:pic>
      <p:pic>
        <p:nvPicPr>
          <p:cNvPr id="52226"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00882" y="4541456"/>
            <a:ext cx="3968178" cy="583996"/>
          </a:xfrm>
          <a:prstGeom prst="rect">
            <a:avLst/>
          </a:prstGeom>
          <a:noFill/>
        </p:spPr>
      </p:pic>
      <p:pic>
        <p:nvPicPr>
          <p:cNvPr id="52225"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404746" y="5384272"/>
            <a:ext cx="3466290" cy="606212"/>
          </a:xfrm>
          <a:prstGeom prst="rect">
            <a:avLst/>
          </a:prstGeom>
          <a:noFill/>
        </p:spPr>
      </p:pic>
      <p:sp>
        <p:nvSpPr>
          <p:cNvPr id="522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52228" name="Rectangle 4"/>
          <p:cNvSpPr>
            <a:spLocks noChangeArrowheads="1"/>
          </p:cNvSpPr>
          <p:nvPr/>
        </p:nvSpPr>
        <p:spPr bwMode="auto">
          <a:xfrm>
            <a:off x="0" y="828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dirty="0" smtClean="0">
              <a:ln>
                <a:noFill/>
              </a:ln>
              <a:solidFill>
                <a:schemeClr val="tx1"/>
              </a:solidFill>
              <a:effectLst/>
              <a:latin typeface="Arial" pitchFamily="34" charset="0"/>
            </a:endParaRPr>
          </a:p>
        </p:txBody>
      </p:sp>
      <p:graphicFrame>
        <p:nvGraphicFramePr>
          <p:cNvPr id="10" name="9 Tabla"/>
          <p:cNvGraphicFramePr>
            <a:graphicFrameLocks noGrp="1"/>
          </p:cNvGraphicFramePr>
          <p:nvPr/>
        </p:nvGraphicFramePr>
        <p:xfrm>
          <a:off x="598311" y="4491788"/>
          <a:ext cx="2786573" cy="1684423"/>
        </p:xfrm>
        <a:graphic>
          <a:graphicData uri="http://schemas.openxmlformats.org/drawingml/2006/table">
            <a:tbl>
              <a:tblPr/>
              <a:tblGrid>
                <a:gridCol w="1885005"/>
                <a:gridCol w="901568"/>
              </a:tblGrid>
              <a:tr h="392972">
                <a:tc>
                  <a:txBody>
                    <a:bodyPr/>
                    <a:lstStyle/>
                    <a:p>
                      <a:pPr algn="ctr">
                        <a:lnSpc>
                          <a:spcPct val="115000"/>
                        </a:lnSpc>
                        <a:spcAft>
                          <a:spcPts val="0"/>
                        </a:spcAft>
                      </a:pPr>
                      <a:r>
                        <a:rPr kumimoji="0" lang="es-AR" sz="1800" b="0" kern="1200" dirty="0">
                          <a:solidFill>
                            <a:schemeClr val="bg1"/>
                          </a:solidFill>
                          <a:latin typeface="Calibri"/>
                          <a:ea typeface="Calibri"/>
                          <a:cs typeface="Times New Roman"/>
                        </a:rPr>
                        <a:t>Caso de Estudio</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kumimoji="0" lang="es-AR" sz="1800" b="0" kern="1200" dirty="0" smtClean="0">
                          <a:solidFill>
                            <a:schemeClr val="bg1"/>
                          </a:solidFill>
                          <a:latin typeface="Calibri"/>
                          <a:ea typeface="Calibri"/>
                          <a:cs typeface="Times New Roman"/>
                        </a:rPr>
                        <a:t>CRS</a:t>
                      </a:r>
                      <a:endParaRPr kumimoji="0" lang="es-AR" sz="1800" b="0" kern="1200" dirty="0">
                        <a:solidFill>
                          <a:schemeClr val="bg1"/>
                        </a:solidFill>
                        <a:latin typeface="Calibri"/>
                        <a:ea typeface="Calibri"/>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92972">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QVP</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5</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92972">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QFP</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2</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505507">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QFN</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0</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checkerboard(across)">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2225"/>
                                        </p:tgtEl>
                                        <p:attrNameLst>
                                          <p:attrName>style.visibility</p:attrName>
                                        </p:attrNameLst>
                                      </p:cBhvr>
                                      <p:to>
                                        <p:strVal val="visible"/>
                                      </p:to>
                                    </p:set>
                                    <p:anim calcmode="lin" valueType="num">
                                      <p:cBhvr additive="base">
                                        <p:cTn id="12" dur="500" fill="hold"/>
                                        <p:tgtEl>
                                          <p:spTgt spid="52225"/>
                                        </p:tgtEl>
                                        <p:attrNameLst>
                                          <p:attrName>ppt_x</p:attrName>
                                        </p:attrNameLst>
                                      </p:cBhvr>
                                      <p:tavLst>
                                        <p:tav tm="0">
                                          <p:val>
                                            <p:strVal val="#ppt_x"/>
                                          </p:val>
                                        </p:tav>
                                        <p:tav tm="100000">
                                          <p:val>
                                            <p:strVal val="#ppt_x"/>
                                          </p:val>
                                        </p:tav>
                                      </p:tavLst>
                                    </p:anim>
                                    <p:anim calcmode="lin" valueType="num">
                                      <p:cBhvr additive="base">
                                        <p:cTn id="13" dur="500" fill="hold"/>
                                        <p:tgtEl>
                                          <p:spTgt spid="522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in)">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Tiempos de ejecución</a:t>
            </a:r>
            <a:endParaRPr lang="es-ES" dirty="0"/>
          </a:p>
        </p:txBody>
      </p:sp>
      <p:sp>
        <p:nvSpPr>
          <p:cNvPr id="3" name="2 Marcador de contenido"/>
          <p:cNvSpPr>
            <a:spLocks noGrp="1"/>
          </p:cNvSpPr>
          <p:nvPr>
            <p:ph sz="quarter" idx="1"/>
          </p:nvPr>
        </p:nvSpPr>
        <p:spPr/>
        <p:txBody>
          <a:bodyPr>
            <a:normAutofit/>
          </a:bodyPr>
          <a:lstStyle/>
          <a:p>
            <a:pPr>
              <a:buNone/>
            </a:pPr>
            <a:r>
              <a:rPr lang="es-ES" dirty="0" smtClean="0"/>
              <a:t>En ambos casos se contabiliza la suma de los tiempos del </a:t>
            </a:r>
          </a:p>
          <a:p>
            <a:pPr>
              <a:buNone/>
            </a:pPr>
            <a:r>
              <a:rPr lang="es-ES" dirty="0" smtClean="0"/>
              <a:t>análisis de cada aspecto temprano</a:t>
            </a:r>
          </a:p>
          <a:p>
            <a:pPr>
              <a:buNone/>
            </a:pPr>
            <a:endParaRPr lang="es-ES" dirty="0" smtClean="0"/>
          </a:p>
          <a:p>
            <a:r>
              <a:rPr lang="es-ES" dirty="0" smtClean="0"/>
              <a:t>HWS</a:t>
            </a:r>
          </a:p>
          <a:p>
            <a:pPr lvl="1"/>
            <a:r>
              <a:rPr lang="es-ES" dirty="0" smtClean="0"/>
              <a:t>7.2 segundos aproximadamente</a:t>
            </a:r>
          </a:p>
          <a:p>
            <a:r>
              <a:rPr lang="es-ES" dirty="0" smtClean="0"/>
              <a:t>CRS</a:t>
            </a:r>
          </a:p>
          <a:p>
            <a:pPr lvl="1"/>
            <a:r>
              <a:rPr lang="es-ES" dirty="0" smtClean="0"/>
              <a:t>4.9 segundos aproximadamente</a:t>
            </a:r>
          </a:p>
          <a:p>
            <a:pPr lvl="1"/>
            <a:endParaRPr lang="es-ES" dirty="0" smtClean="0"/>
          </a:p>
        </p:txBody>
      </p:sp>
      <p:pic>
        <p:nvPicPr>
          <p:cNvPr id="4" name="3 Imagen" descr="cronometro.jpg"/>
          <p:cNvPicPr>
            <a:picLocks noChangeAspect="1"/>
          </p:cNvPicPr>
          <p:nvPr/>
        </p:nvPicPr>
        <p:blipFill>
          <a:blip r:embed="rId3" cstate="print"/>
          <a:stretch>
            <a:fillRect/>
          </a:stretch>
        </p:blipFill>
        <p:spPr>
          <a:xfrm>
            <a:off x="6062839" y="2556587"/>
            <a:ext cx="1868181" cy="254072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74133" y="3212976"/>
            <a:ext cx="3330223" cy="11558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pPr lvl="2"/>
            <a:r>
              <a:rPr lang="es-ES" dirty="0" smtClean="0"/>
              <a:t>Ventajas y desventajas</a:t>
            </a:r>
          </a:p>
          <a:p>
            <a:pPr lvl="2"/>
            <a:r>
              <a:rPr lang="es-ES" dirty="0" smtClean="0"/>
              <a:t>Trabajos futuros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Ventajas y Desventajas</a:t>
            </a:r>
            <a:endParaRPr lang="es-ES" dirty="0"/>
          </a:p>
        </p:txBody>
      </p:sp>
      <p:sp>
        <p:nvSpPr>
          <p:cNvPr id="3" name="2 Marcador de contenido"/>
          <p:cNvSpPr>
            <a:spLocks noGrp="1"/>
          </p:cNvSpPr>
          <p:nvPr>
            <p:ph sz="quarter" idx="1"/>
          </p:nvPr>
        </p:nvSpPr>
        <p:spPr/>
        <p:txBody>
          <a:bodyPr>
            <a:normAutofit lnSpcReduction="10000"/>
          </a:bodyPr>
          <a:lstStyle/>
          <a:p>
            <a:r>
              <a:rPr lang="es-ES" dirty="0" smtClean="0"/>
              <a:t>Ventajas</a:t>
            </a:r>
          </a:p>
          <a:p>
            <a:pPr lvl="1"/>
            <a:r>
              <a:rPr lang="es-ES" dirty="0" smtClean="0"/>
              <a:t>Recall</a:t>
            </a:r>
          </a:p>
          <a:p>
            <a:pPr lvl="1"/>
            <a:r>
              <a:rPr lang="es-ES" dirty="0" smtClean="0"/>
              <a:t>Tiempo de ejecución</a:t>
            </a:r>
          </a:p>
          <a:p>
            <a:pPr lvl="1"/>
            <a:r>
              <a:rPr lang="es-ES" dirty="0" smtClean="0"/>
              <a:t>Nivel de automatización</a:t>
            </a:r>
          </a:p>
          <a:p>
            <a:pPr lvl="1"/>
            <a:r>
              <a:rPr lang="es-ES" dirty="0" smtClean="0"/>
              <a:t>Extensión a otros documentos</a:t>
            </a:r>
          </a:p>
          <a:p>
            <a:pPr lvl="1"/>
            <a:r>
              <a:rPr lang="es-ES" dirty="0" smtClean="0"/>
              <a:t>Extensibilidad para la identificación de otros QAs</a:t>
            </a:r>
          </a:p>
          <a:p>
            <a:r>
              <a:rPr lang="es-ES" dirty="0" smtClean="0"/>
              <a:t>Desventajas</a:t>
            </a:r>
          </a:p>
          <a:p>
            <a:pPr lvl="1"/>
            <a:r>
              <a:rPr lang="es-ES" dirty="0" smtClean="0"/>
              <a:t>Dependencia de los aspectos encontrados</a:t>
            </a:r>
          </a:p>
          <a:p>
            <a:pPr lvl="1"/>
            <a:r>
              <a:rPr lang="es-ES" dirty="0" smtClean="0"/>
              <a:t>QAs no relacionados con aspectos</a:t>
            </a:r>
          </a:p>
          <a:p>
            <a:pPr lvl="1"/>
            <a:r>
              <a:rPr lang="es-ES" dirty="0" smtClean="0"/>
              <a:t>Definición de una ontología</a:t>
            </a:r>
          </a:p>
          <a:p>
            <a:pPr lvl="1"/>
            <a:r>
              <a:rPr lang="es-ES" dirty="0" smtClean="0"/>
              <a:t>Limitaciones del lenguaje</a:t>
            </a:r>
          </a:p>
          <a:p>
            <a:pPr lvl="1"/>
            <a:r>
              <a:rPr lang="es-ES" dirty="0" smtClean="0"/>
              <a:t>Aprendizaje</a:t>
            </a:r>
            <a:endParaRPr lang="es-ES" dirty="0"/>
          </a:p>
        </p:txBody>
      </p:sp>
      <p:pic>
        <p:nvPicPr>
          <p:cNvPr id="4" name="3 Imagen" descr="balanza.jpg"/>
          <p:cNvPicPr>
            <a:picLocks noChangeAspect="1"/>
          </p:cNvPicPr>
          <p:nvPr/>
        </p:nvPicPr>
        <p:blipFill>
          <a:blip r:embed="rId3" cstate="print"/>
          <a:stretch>
            <a:fillRect/>
          </a:stretch>
        </p:blipFill>
        <p:spPr>
          <a:xfrm>
            <a:off x="6496842" y="4139513"/>
            <a:ext cx="2143305" cy="198617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340768"/>
            <a:ext cx="2524012" cy="11653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pPr lvl="2"/>
            <a:r>
              <a:rPr lang="es-ES" dirty="0" smtClean="0"/>
              <a:t>Contexto </a:t>
            </a:r>
          </a:p>
          <a:p>
            <a:pPr lvl="2"/>
            <a:r>
              <a:rPr lang="es-ES" dirty="0" smtClean="0"/>
              <a:t>Problemática</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Trabajos Futuros</a:t>
            </a:r>
            <a:endParaRPr lang="es-ES" dirty="0"/>
          </a:p>
        </p:txBody>
      </p:sp>
      <p:sp>
        <p:nvSpPr>
          <p:cNvPr id="3" name="2 Marcador de contenido"/>
          <p:cNvSpPr>
            <a:spLocks noGrp="1"/>
          </p:cNvSpPr>
          <p:nvPr>
            <p:ph sz="quarter" idx="1"/>
          </p:nvPr>
        </p:nvSpPr>
        <p:spPr/>
        <p:txBody>
          <a:bodyPr/>
          <a:lstStyle/>
          <a:p>
            <a:r>
              <a:rPr lang="es-ES" dirty="0" smtClean="0"/>
              <a:t>Mejora de la ontología</a:t>
            </a:r>
          </a:p>
          <a:p>
            <a:r>
              <a:rPr lang="es-ES" dirty="0" smtClean="0"/>
              <a:t>Atributos de los tokens</a:t>
            </a:r>
          </a:p>
          <a:p>
            <a:r>
              <a:rPr lang="es-ES" dirty="0" smtClean="0"/>
              <a:t>Minar QAs desde otros documentos</a:t>
            </a:r>
          </a:p>
          <a:p>
            <a:r>
              <a:rPr lang="es-ES" dirty="0" smtClean="0"/>
              <a:t>Aprendizaje</a:t>
            </a:r>
          </a:p>
          <a:p>
            <a:r>
              <a:rPr lang="es-ES" dirty="0" smtClean="0"/>
              <a:t>Arquitecturas orientadas a aspectos</a:t>
            </a:r>
            <a:endParaRPr lang="es-ES" dirty="0"/>
          </a:p>
        </p:txBody>
      </p:sp>
      <p:pic>
        <p:nvPicPr>
          <p:cNvPr id="30725" name="Picture 5" descr="C:\Documents and Settings\Administrador\Configuración local\Archivos temporales de Internet\Content.IE5\5WQ1CSKL\MC900312584[1].wmf"/>
          <p:cNvPicPr>
            <a:picLocks noChangeAspect="1" noChangeArrowheads="1"/>
          </p:cNvPicPr>
          <p:nvPr/>
        </p:nvPicPr>
        <p:blipFill>
          <a:blip r:embed="rId3" cstate="print"/>
          <a:srcRect/>
          <a:stretch>
            <a:fillRect/>
          </a:stretch>
        </p:blipFill>
        <p:spPr bwMode="auto">
          <a:xfrm>
            <a:off x="3635896" y="4293096"/>
            <a:ext cx="1868119" cy="1522476"/>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645024"/>
            <a:ext cx="1872208" cy="4821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Preguntas</a:t>
            </a:r>
            <a:endParaRPr lang="es-ES" dirty="0"/>
          </a:p>
        </p:txBody>
      </p:sp>
      <p:pic>
        <p:nvPicPr>
          <p:cNvPr id="14" name="13 Marcador de contenido" descr="preguntas (1).jpg"/>
          <p:cNvPicPr>
            <a:picLocks noGrp="1" noChangeAspect="1"/>
          </p:cNvPicPr>
          <p:nvPr>
            <p:ph sz="quarter" idx="1"/>
          </p:nvPr>
        </p:nvPicPr>
        <p:blipFill>
          <a:blip r:embed="rId2" cstate="print"/>
          <a:stretch>
            <a:fillRect/>
          </a:stretch>
        </p:blipFill>
        <p:spPr>
          <a:xfrm>
            <a:off x="1079500" y="1782762"/>
            <a:ext cx="6985000" cy="381000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istrador\Escritorio\gracias.jpg"/>
          <p:cNvPicPr>
            <a:picLocks noChangeAspect="1" noChangeArrowheads="1"/>
          </p:cNvPicPr>
          <p:nvPr/>
        </p:nvPicPr>
        <p:blipFill>
          <a:blip r:embed="rId2" cstate="print"/>
          <a:srcRect/>
          <a:stretch>
            <a:fillRect/>
          </a:stretch>
        </p:blipFill>
        <p:spPr bwMode="auto">
          <a:xfrm>
            <a:off x="2060750" y="1891419"/>
            <a:ext cx="5314951" cy="34861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Contexto</a:t>
            </a:r>
            <a:endParaRPr lang="es-ES" dirty="0"/>
          </a:p>
        </p:txBody>
      </p:sp>
      <p:sp>
        <p:nvSpPr>
          <p:cNvPr id="3" name="2 Marcador de contenido"/>
          <p:cNvSpPr>
            <a:spLocks noGrp="1"/>
          </p:cNvSpPr>
          <p:nvPr>
            <p:ph sz="quarter" idx="1"/>
          </p:nvPr>
        </p:nvSpPr>
        <p:spPr>
          <a:xfrm>
            <a:off x="457200" y="1600200"/>
            <a:ext cx="8363272" cy="4525963"/>
          </a:xfrm>
        </p:spPr>
        <p:txBody>
          <a:bodyPr>
            <a:normAutofit/>
          </a:bodyPr>
          <a:lstStyle/>
          <a:p>
            <a:r>
              <a:rPr lang="es-ES" dirty="0" smtClean="0"/>
              <a:t>Los atributos de calidad (QAs) son propiedades deseadas o requerimientos adicionales de un sistema.  Ejemplo: performance,  seguridad,  disponibilidad,  etc.</a:t>
            </a:r>
          </a:p>
          <a:p>
            <a:r>
              <a:rPr lang="es-ES" dirty="0" smtClean="0"/>
              <a:t>Es necesario identificar los QAs de un sistema en etapas tempranas de desarrollo</a:t>
            </a:r>
          </a:p>
          <a:p>
            <a:r>
              <a:rPr lang="es-ES" dirty="0" smtClean="0"/>
              <a:t>Una incorrecta identificación podría llevar al fracaso del sistema </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Problemática</a:t>
            </a:r>
            <a:endParaRPr lang="es-ES" dirty="0"/>
          </a:p>
        </p:txBody>
      </p:sp>
      <p:sp>
        <p:nvSpPr>
          <p:cNvPr id="3" name="2 Marcador de contenido"/>
          <p:cNvSpPr>
            <a:spLocks noGrp="1"/>
          </p:cNvSpPr>
          <p:nvPr>
            <p:ph sz="quarter" idx="1"/>
          </p:nvPr>
        </p:nvSpPr>
        <p:spPr/>
        <p:txBody>
          <a:bodyPr/>
          <a:lstStyle/>
          <a:p>
            <a:r>
              <a:rPr lang="es-ES" dirty="0" smtClean="0"/>
              <a:t>Identificar QAs en requerimientos puede llegar a ser una tarea muy dificultosa:</a:t>
            </a:r>
          </a:p>
          <a:p>
            <a:pPr lvl="1"/>
            <a:r>
              <a:rPr lang="es-ES" dirty="0" smtClean="0"/>
              <a:t>Utilización </a:t>
            </a:r>
            <a:r>
              <a:rPr lang="es-ES" dirty="0" smtClean="0"/>
              <a:t>de lenguaje natural, sin estructurar los </a:t>
            </a:r>
            <a:r>
              <a:rPr lang="es-ES" dirty="0" err="1" smtClean="0"/>
              <a:t>QAs</a:t>
            </a:r>
            <a:r>
              <a:rPr lang="es-ES" dirty="0" smtClean="0"/>
              <a:t> </a:t>
            </a:r>
            <a:r>
              <a:rPr lang="es-ES" dirty="0" smtClean="0"/>
              <a:t>formalmente</a:t>
            </a:r>
          </a:p>
          <a:p>
            <a:pPr lvl="1"/>
            <a:r>
              <a:rPr lang="es-ES" dirty="0" smtClean="0"/>
              <a:t>Varios casos de uso de gran extensión</a:t>
            </a:r>
          </a:p>
          <a:p>
            <a:pPr lvl="1"/>
            <a:endParaRPr lang="es-ES" dirty="0" smtClean="0"/>
          </a:p>
          <a:p>
            <a:pPr lvl="1">
              <a:buNone/>
            </a:pPr>
            <a:endParaRPr lang="es-ES" dirty="0" smtClean="0"/>
          </a:p>
        </p:txBody>
      </p:sp>
      <p:pic>
        <p:nvPicPr>
          <p:cNvPr id="8195" name="Picture 3" descr="C:\Documents and Settings\Administrador\Escritorio\amproduc.jpg"/>
          <p:cNvPicPr>
            <a:picLocks noChangeAspect="1" noChangeArrowheads="1"/>
          </p:cNvPicPr>
          <p:nvPr/>
        </p:nvPicPr>
        <p:blipFill>
          <a:blip r:embed="rId3" cstate="print"/>
          <a:srcRect/>
          <a:stretch>
            <a:fillRect/>
          </a:stretch>
        </p:blipFill>
        <p:spPr bwMode="auto">
          <a:xfrm>
            <a:off x="5710984" y="3015916"/>
            <a:ext cx="2940571" cy="324564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3" y="1844824"/>
            <a:ext cx="6204189" cy="11015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23088" cy="4924693"/>
          </a:xfrm>
        </p:spPr>
        <p:txBody>
          <a:bodyPr>
            <a:normAutofit/>
          </a:bodyPr>
          <a:lstStyle/>
          <a:p>
            <a:r>
              <a:rPr lang="es-ES" dirty="0" smtClean="0"/>
              <a:t>Introducción</a:t>
            </a:r>
          </a:p>
          <a:p>
            <a:r>
              <a:rPr lang="es-ES" dirty="0" smtClean="0"/>
              <a:t>Atributos de calidad y aspectos tempranos</a:t>
            </a:r>
          </a:p>
          <a:p>
            <a:pPr lvl="2"/>
            <a:r>
              <a:rPr lang="es-ES" dirty="0" smtClean="0"/>
              <a:t>Aspectos tempranos</a:t>
            </a:r>
          </a:p>
          <a:p>
            <a:pPr lvl="2"/>
            <a:r>
              <a:rPr lang="es-ES" dirty="0" smtClean="0"/>
              <a:t>Relación entre QAs y EAs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3" name="2 Marcador de contenido"/>
          <p:cNvSpPr>
            <a:spLocks noGrp="1"/>
          </p:cNvSpPr>
          <p:nvPr>
            <p:ph sz="quarter" idx="1"/>
          </p:nvPr>
        </p:nvSpPr>
        <p:spPr>
          <a:xfrm>
            <a:off x="323528" y="1600200"/>
            <a:ext cx="8363272" cy="4525963"/>
          </a:xfrm>
        </p:spPr>
        <p:txBody>
          <a:bodyPr/>
          <a:lstStyle/>
          <a:p>
            <a:r>
              <a:rPr lang="es-ES" dirty="0" smtClean="0"/>
              <a:t>Un concern es cualquier asunto de interés en un sistema de software</a:t>
            </a:r>
          </a:p>
          <a:p>
            <a:r>
              <a:rPr lang="es-ES" i="1" dirty="0" smtClean="0"/>
              <a:t>Los </a:t>
            </a:r>
            <a:r>
              <a:rPr lang="es-AR" b="1" i="1" dirty="0" smtClean="0"/>
              <a:t>Aspectos Tempranos</a:t>
            </a:r>
            <a:r>
              <a:rPr lang="es-AR" dirty="0" smtClean="0"/>
              <a:t> (Early Aspects, EA) son concerns que se encuentran mezclados en los requerimientos y/o artefactos arquitectónicos del sistema.  Por ejemplo:  autorización,  distribución,  etc. </a:t>
            </a:r>
          </a:p>
          <a:p>
            <a:r>
              <a:rPr lang="es-AR" dirty="0" smtClean="0"/>
              <a:t>Ocurren en etapas iniciales del desarrollo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3" name="Picture 2"/>
          <p:cNvPicPr>
            <a:picLocks noChangeAspect="1" noChangeArrowheads="1"/>
          </p:cNvPicPr>
          <p:nvPr/>
        </p:nvPicPr>
        <p:blipFill>
          <a:blip r:embed="rId3" cstate="print"/>
          <a:srcRect/>
          <a:stretch>
            <a:fillRect/>
          </a:stretch>
        </p:blipFill>
        <p:spPr bwMode="auto">
          <a:xfrm>
            <a:off x="1043608" y="1340768"/>
            <a:ext cx="7344816" cy="3601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2699792" y="5085184"/>
            <a:ext cx="3430910" cy="108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Relación entre QAs y EAs</a:t>
            </a:r>
            <a:endParaRPr lang="es-ES" dirty="0"/>
          </a:p>
        </p:txBody>
      </p:sp>
      <p:sp>
        <p:nvSpPr>
          <p:cNvPr id="3" name="2 Marcador de contenido"/>
          <p:cNvSpPr>
            <a:spLocks noGrp="1"/>
          </p:cNvSpPr>
          <p:nvPr>
            <p:ph sz="quarter" idx="1"/>
          </p:nvPr>
        </p:nvSpPr>
        <p:spPr/>
        <p:txBody>
          <a:bodyPr/>
          <a:lstStyle/>
          <a:p>
            <a:r>
              <a:rPr lang="es-ES" dirty="0" smtClean="0"/>
              <a:t>Varios atributos de calidad se relacionan con aspectos tempranos del sistema</a:t>
            </a:r>
          </a:p>
          <a:p>
            <a:r>
              <a:rPr lang="es-ES" dirty="0" smtClean="0"/>
              <a:t>Un aspecto temprano podría proporcionar “pistas” para el descubrimiento de QAs</a:t>
            </a:r>
          </a:p>
          <a:p>
            <a:r>
              <a:rPr lang="es-ES" dirty="0" smtClean="0"/>
              <a:t>Ejemplos</a:t>
            </a:r>
          </a:p>
          <a:p>
            <a:pPr lvl="1"/>
            <a:r>
              <a:rPr lang="es-ES" dirty="0" smtClean="0"/>
              <a:t>Autentificación         Seguridad</a:t>
            </a:r>
          </a:p>
          <a:p>
            <a:pPr lvl="1"/>
            <a:r>
              <a:rPr lang="es-ES" dirty="0" smtClean="0"/>
              <a:t>Interfaz de usuario        Usabilidad</a:t>
            </a:r>
          </a:p>
          <a:p>
            <a:endParaRPr lang="es-ES" dirty="0"/>
          </a:p>
        </p:txBody>
      </p:sp>
      <p:pic>
        <p:nvPicPr>
          <p:cNvPr id="25601" name="Picture 1" descr="C:\Documents and Settings\Administrador\Configuración local\Archivos temporales de Internet\Content.IE5\ZTJ0KIAI\MC900078843[1].wmf"/>
          <p:cNvPicPr>
            <a:picLocks noChangeAspect="1" noChangeArrowheads="1"/>
          </p:cNvPicPr>
          <p:nvPr/>
        </p:nvPicPr>
        <p:blipFill>
          <a:blip r:embed="rId3" cstate="print"/>
          <a:srcRect/>
          <a:stretch>
            <a:fillRect/>
          </a:stretch>
        </p:blipFill>
        <p:spPr bwMode="auto">
          <a:xfrm>
            <a:off x="5796136" y="4077072"/>
            <a:ext cx="2790974" cy="2178230"/>
          </a:xfrm>
          <a:prstGeom prst="rect">
            <a:avLst/>
          </a:prstGeom>
          <a:noFill/>
        </p:spPr>
      </p:pic>
      <p:sp>
        <p:nvSpPr>
          <p:cNvPr id="5" name="4 Flecha derecha"/>
          <p:cNvSpPr/>
          <p:nvPr/>
        </p:nvSpPr>
        <p:spPr>
          <a:xfrm>
            <a:off x="2990334" y="3571104"/>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 name="5 Flecha derecha"/>
          <p:cNvSpPr/>
          <p:nvPr/>
        </p:nvSpPr>
        <p:spPr>
          <a:xfrm>
            <a:off x="3389874" y="3983001"/>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2146</TotalTime>
  <Words>3296</Words>
  <Application>Microsoft Office PowerPoint</Application>
  <PresentationFormat>Presentación en pantalla (4:3)</PresentationFormat>
  <Paragraphs>278</Paragraphs>
  <Slides>33</Slides>
  <Notes>26</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Origen</vt:lpstr>
      <vt:lpstr>Identificación de Atributos de Calidad en Requerimientos</vt:lpstr>
      <vt:lpstr>Agenda</vt:lpstr>
      <vt:lpstr>Agenda</vt:lpstr>
      <vt:lpstr>Contexto</vt:lpstr>
      <vt:lpstr>Problemática</vt:lpstr>
      <vt:lpstr>Agenda</vt:lpstr>
      <vt:lpstr>Aspectos tempranos</vt:lpstr>
      <vt:lpstr>Aspectos tempranos</vt:lpstr>
      <vt:lpstr>Relación entre QAs y EAs</vt:lpstr>
      <vt:lpstr>Agenda</vt:lpstr>
      <vt:lpstr>Propuesta</vt:lpstr>
      <vt:lpstr>Proceso</vt:lpstr>
      <vt:lpstr>Entrada</vt:lpstr>
      <vt:lpstr>Proceso</vt:lpstr>
      <vt:lpstr>Tokens Generation</vt:lpstr>
      <vt:lpstr>Proceso</vt:lpstr>
      <vt:lpstr>Tokens Analysis</vt:lpstr>
      <vt:lpstr>Ontología</vt:lpstr>
      <vt:lpstr>Tokens Analysis</vt:lpstr>
      <vt:lpstr>QA Miner</vt:lpstr>
      <vt:lpstr>Agenda</vt:lpstr>
      <vt:lpstr>Métricas</vt:lpstr>
      <vt:lpstr>Caso de estudio HWS</vt:lpstr>
      <vt:lpstr>Caso de estudio HWS</vt:lpstr>
      <vt:lpstr>Caso de estudio CRS</vt:lpstr>
      <vt:lpstr>Caso de estudio CRS</vt:lpstr>
      <vt:lpstr>Tiempos de ejecución</vt:lpstr>
      <vt:lpstr>Agenda</vt:lpstr>
      <vt:lpstr>Ventajas y Desventajas</vt:lpstr>
      <vt:lpstr>Trabajos Futuros</vt:lpstr>
      <vt:lpstr>Agenda</vt:lpstr>
      <vt:lpstr>Preguntas</vt:lpstr>
      <vt:lpstr>Diapositiva 33</vt:lpstr>
    </vt:vector>
  </TitlesOfParts>
  <Company>Warner Brothers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Identificacion de Atriburtos de Calidad en Requerimientos</dc:title>
  <dc:creator>Francisco</dc:creator>
  <cp:lastModifiedBy>WinuE</cp:lastModifiedBy>
  <cp:revision>189</cp:revision>
  <dcterms:created xsi:type="dcterms:W3CDTF">2010-11-08T21:41:28Z</dcterms:created>
  <dcterms:modified xsi:type="dcterms:W3CDTF">2010-11-17T18:25:05Z</dcterms:modified>
</cp:coreProperties>
</file>