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307" r:id="rId20"/>
    <p:sldId id="268" r:id="rId21"/>
    <p:sldId id="293" r:id="rId22"/>
    <p:sldId id="269" r:id="rId23"/>
    <p:sldId id="270" r:id="rId24"/>
    <p:sldId id="277" r:id="rId25"/>
    <p:sldId id="271" r:id="rId26"/>
    <p:sldId id="278" r:id="rId27"/>
    <p:sldId id="272" r:id="rId28"/>
    <p:sldId id="294" r:id="rId29"/>
    <p:sldId id="296" r:id="rId30"/>
    <p:sldId id="273" r:id="rId31"/>
    <p:sldId id="295" r:id="rId32"/>
    <p:sldId id="275" r:id="rId33"/>
    <p:sldId id="276"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784" autoAdjust="0"/>
    <p:restoredTop sz="84979" autoAdjust="0"/>
  </p:normalViewPr>
  <p:slideViewPr>
    <p:cSldViewPr snapToGrid="0">
      <p:cViewPr varScale="1">
        <p:scale>
          <a:sx n="66" d="100"/>
          <a:sy n="66" d="100"/>
        </p:scale>
        <p:origin x="-35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17/11/2010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Filmina 1:  Presentación</a:t>
            </a:r>
            <a:r>
              <a:rPr lang="es-ES_tradnl" baseline="0" dirty="0" smtClean="0"/>
              <a:t>:  Nosotros, Tesis ,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Bueno, ahora vamos a ver el enfoque propuesto</a:t>
            </a:r>
            <a:r>
              <a:rPr lang="es-ES_tradnl" baseline="0" dirty="0" smtClean="0"/>
              <a:t>. Primero se describirá la propuesta y luego si, veremos en detalle el proceso que definimos. Por último, se presentará la herramienta que se creo como soporte al enfoque.</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Teniendo</a:t>
            </a:r>
            <a:r>
              <a:rPr lang="es-ES_tradnl" baseline="0" dirty="0" smtClean="0"/>
              <a:t> en cuenta la relación que acaba de mencionar Francisco, entre atributos de calidad y aspectos tempranos, se propone una técnica semiautomática que identifique atributos de calidad a partir de un conjunto de aspectos tempranos y casos de uso, beneficiándose justamente de esa relación.</a:t>
            </a:r>
          </a:p>
          <a:p>
            <a:endParaRPr lang="es-ES_tradnl" baseline="0" dirty="0" smtClean="0"/>
          </a:p>
          <a:p>
            <a:r>
              <a:rPr lang="es-ES_tradnl" baseline="0" dirty="0" smtClean="0"/>
              <a:t>- Además, se propone el desarrollo de una herramienta para soportar esta técnica que sirva de </a:t>
            </a:r>
            <a:r>
              <a:rPr lang="es-ES_tradnl" dirty="0" smtClean="0"/>
              <a:t>ayuda</a:t>
            </a:r>
            <a:r>
              <a:rPr lang="es-ES_tradnl" baseline="0" dirty="0" smtClean="0"/>
              <a:t> al analista en esta tarea.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Bueno, acá se presenta una versión simplificada</a:t>
            </a:r>
            <a:r>
              <a:rPr lang="es-AR" sz="1200" kern="1200" baseline="0" dirty="0" smtClean="0">
                <a:solidFill>
                  <a:schemeClr val="tx1"/>
                </a:solidFill>
                <a:latin typeface="+mn-lt"/>
                <a:ea typeface="+mn-ea"/>
                <a:cs typeface="+mn-cs"/>
              </a:rPr>
              <a:t> del proceso donde se observa, en la parte superior la entrada (casos de uso y aspectos tempranos) , en el centro se ven las dos etapas principales del proceso (Tokens Generation</a:t>
            </a:r>
            <a:r>
              <a:rPr lang="es-ES_tradnl" sz="1200" kern="1200" baseline="0" dirty="0" smtClean="0">
                <a:solidFill>
                  <a:schemeClr val="tx1"/>
                </a:solidFill>
                <a:latin typeface="+mn-lt"/>
                <a:ea typeface="+mn-ea"/>
                <a:cs typeface="+mn-cs"/>
              </a:rPr>
              <a:t>/Generación de Tokens</a:t>
            </a:r>
            <a:r>
              <a:rPr lang="es-AR" sz="1200" kern="1200" baseline="0" dirty="0" smtClean="0">
                <a:solidFill>
                  <a:schemeClr val="tx1"/>
                </a:solidFill>
                <a:latin typeface="+mn-lt"/>
                <a:ea typeface="+mn-ea"/>
                <a:cs typeface="+mn-cs"/>
              </a:rPr>
              <a:t> y Tokens Analysis/Analisis de Tokens) , los actores (</a:t>
            </a:r>
            <a:r>
              <a:rPr lang="es-AR" sz="1200" kern="1200" dirty="0" smtClean="0">
                <a:solidFill>
                  <a:schemeClr val="tx1"/>
                </a:solidFill>
                <a:latin typeface="+mn-lt"/>
                <a:ea typeface="+mn-ea"/>
                <a:cs typeface="+mn-cs"/>
              </a:rPr>
              <a:t>el analista y el experto)</a:t>
            </a:r>
            <a:r>
              <a:rPr lang="es-AR" sz="1200" kern="1200" baseline="0" dirty="0" smtClean="0">
                <a:solidFill>
                  <a:schemeClr val="tx1"/>
                </a:solidFill>
                <a:latin typeface="+mn-lt"/>
                <a:ea typeface="+mn-ea"/>
                <a:cs typeface="+mn-cs"/>
              </a:rPr>
              <a:t>.  Por último la salida, que es un conjunto de QATs o Quality Attribute Theme. </a:t>
            </a:r>
            <a:r>
              <a:rPr lang="es-ES_tradnl" sz="1200" kern="1200" baseline="0" dirty="0" smtClean="0">
                <a:solidFill>
                  <a:schemeClr val="tx1"/>
                </a:solidFill>
                <a:latin typeface="+mn-lt"/>
                <a:ea typeface="+mn-ea"/>
                <a:cs typeface="+mn-cs"/>
              </a:rPr>
              <a:t>Cada una de estas etapas se verán en detalle a continuación. </a:t>
            </a:r>
            <a:r>
              <a:rPr lang="es-ES_tradnl" dirty="0" smtClean="0"/>
              <a:t>En primer lugar vamos  a ver la entrada.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 entrada al proceso esta formada</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por un conjunto de casos de uso</a:t>
            </a:r>
            <a:r>
              <a:rPr lang="es-ES_tradnl" sz="1200" kern="1200" dirty="0" smtClean="0">
                <a:solidFill>
                  <a:schemeClr val="tx1"/>
                </a:solidFill>
                <a:latin typeface="+mn-lt"/>
                <a:ea typeface="+mn-ea"/>
                <a:cs typeface="+mn-cs"/>
              </a:rPr>
              <a:t> y el aspecto temprano que los relaciona. Los casos de uso</a:t>
            </a:r>
            <a:r>
              <a:rPr lang="es-ES_tradnl" sz="1200" kern="1200" baseline="0" dirty="0" smtClean="0">
                <a:solidFill>
                  <a:schemeClr val="tx1"/>
                </a:solidFill>
                <a:latin typeface="+mn-lt"/>
                <a:ea typeface="+mn-ea"/>
                <a:cs typeface="+mn-cs"/>
              </a:rPr>
              <a:t> provienen de la especificación de requerimientos, mientras que </a:t>
            </a:r>
            <a:r>
              <a:rPr lang="es-ES_tradnl" dirty="0" smtClean="0"/>
              <a:t>el </a:t>
            </a:r>
            <a:r>
              <a:rPr lang="es-ES_tradnl" sz="1200" kern="1200" dirty="0" smtClean="0">
                <a:solidFill>
                  <a:schemeClr val="tx1"/>
                </a:solidFill>
                <a:latin typeface="+mn-lt"/>
                <a:ea typeface="+mn-ea"/>
                <a:cs typeface="+mn-cs"/>
              </a:rPr>
              <a:t>aspecto temprano ha sido previamente identificado por medio de algún tool de detección de aspectos tempranos. En este trabajo, se utilizó para este propósito la herramienta </a:t>
            </a:r>
            <a:r>
              <a:rPr lang="es-AR" sz="1200" i="1" kern="1200" dirty="0" smtClean="0">
                <a:solidFill>
                  <a:schemeClr val="tx1"/>
                </a:solidFill>
                <a:latin typeface="+mn-lt"/>
                <a:ea typeface="+mn-ea"/>
                <a:cs typeface="+mn-cs"/>
              </a:rPr>
              <a:t>Aspect Extractor Tool</a:t>
            </a:r>
            <a:r>
              <a:rPr lang="es-AR" sz="1200" kern="1200" dirty="0" smtClean="0">
                <a:solidFill>
                  <a:schemeClr val="tx1"/>
                </a:solidFill>
                <a:latin typeface="+mn-lt"/>
                <a:ea typeface="+mn-ea"/>
                <a:cs typeface="+mn-cs"/>
              </a:rPr>
              <a:t>,</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es una herramienta semi-automatizada para identificar un conjunto de aspectos tempranos candidatos a partir de un conjunto de casos de uso. Esta herramienta fue realizada</a:t>
            </a:r>
            <a:r>
              <a:rPr lang="es-ES_tradnl" sz="1200" kern="1200" baseline="0" dirty="0" smtClean="0">
                <a:solidFill>
                  <a:schemeClr val="tx1"/>
                </a:solidFill>
                <a:latin typeface="+mn-lt"/>
                <a:ea typeface="+mn-ea"/>
                <a:cs typeface="+mn-cs"/>
              </a:rPr>
              <a:t> acá en la facultad para otras tesis de grado, justamente se utiliza la última versión de esta </a:t>
            </a:r>
            <a:r>
              <a:rPr lang="es-ES_tradnl" sz="1200" kern="1200" baseline="0" dirty="0" err="1" smtClean="0">
                <a:solidFill>
                  <a:schemeClr val="tx1"/>
                </a:solidFill>
                <a:latin typeface="+mn-lt"/>
                <a:ea typeface="+mn-ea"/>
                <a:cs typeface="+mn-cs"/>
              </a:rPr>
              <a:t>tool</a:t>
            </a:r>
            <a:r>
              <a:rPr lang="es-ES_tradnl" sz="1200" kern="1200" baseline="0" dirty="0" smtClean="0">
                <a:solidFill>
                  <a:schemeClr val="tx1"/>
                </a:solidFill>
                <a:latin typeface="+mn-lt"/>
                <a:ea typeface="+mn-ea"/>
                <a:cs typeface="+mn-cs"/>
              </a:rPr>
              <a:t> que utiliza una algoritmo semántico  y representa un aspecto mediante un nombre y un conjunto de pares &lt;verbo, objeto directo&gt;.</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Ahora</a:t>
            </a:r>
            <a:r>
              <a:rPr lang="es-ES_tradnl" baseline="0" dirty="0" smtClean="0"/>
              <a:t> vamos a ver la primer etapa del proceso que es la etapa de generación de </a:t>
            </a:r>
            <a:r>
              <a:rPr lang="es-ES_tradnl" baseline="0" dirty="0" err="1" smtClean="0"/>
              <a:t>Tokens</a:t>
            </a:r>
            <a:r>
              <a:rPr lang="es-ES_tradnl" baseline="0" dirty="0" smtClean="0"/>
              <a:t>, o </a:t>
            </a:r>
            <a:r>
              <a:rPr lang="es-ES_tradnl" baseline="0" dirty="0" err="1" smtClean="0"/>
              <a:t>Tokens</a:t>
            </a:r>
            <a:r>
              <a:rPr lang="es-ES_tradnl" baseline="0" dirty="0" smtClean="0"/>
              <a:t> Generation.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Básicamente,</a:t>
            </a:r>
            <a:r>
              <a:rPr lang="es-ES_tradnl" baseline="0" dirty="0" smtClean="0"/>
              <a:t> en esta etapa hay dos actividades. En la primer actividad, “Input Processor”, se analiza la entrada separando el texto en tokens. Un token es una unidad de información formada por una palabra y un conjunto de propiedades.  A partir de esta actividad se generan dos listas, una de tokens extraídos de los casos de uso y otra lista del aspecto temprano. Estas listas ingresan a la segunda actividad, “Tokens Filter”, en donde se aplican una serie de filtros que transformaran los tokens de las listas. Los filtros que se han definido los siguientes: Lower Case Filter, en donde se pasan las palabras de los tokens a minúscula. Stop Words filter en donde se eliminan los tokens cuya palabra sea considerada Stop-Word (un stop word es una palabra irrelevante para el análisis, artículos preposiciones, etc.) , luego el filtro de stem en donde se lleva la palabra a su raíz. Luego esta el filtro de pesos, en donde se da un peso el token de acuerdo a la sección del caso de uso donde aparezca. Por último se eliminan los tokens duplicados y se agrega la propiedad de número de ocurrencias.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la cual es un </a:t>
            </a:r>
            <a:r>
              <a:rPr lang="es-AR" sz="1200" i="1" kern="1200" dirty="0"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20</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21</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24</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Esta es la agenda</a:t>
            </a:r>
            <a:r>
              <a:rPr lang="es-ES_tradnl" baseline="0" dirty="0" smtClean="0"/>
              <a:t> que se va a seguir durante la presentación. Primero, vamos a hacer una introducción en donde se verá el contexto y la problemática. Luego, se introducirán algunos conceptos que son necesarios para explicar el enfoque propuesto. Posteriormente, se va a evaluar el enfoque propuesto con 2 casos de estudio reales. Luego, veremos las conclusiones, ventajas y desventajas que identificamos. Y por último, la </a:t>
            </a:r>
            <a:r>
              <a:rPr lang="es-ES_tradnl" baseline="0" dirty="0" err="1" smtClean="0"/>
              <a:t>seccion</a:t>
            </a:r>
            <a:r>
              <a:rPr lang="es-ES_tradnl" baseline="0" dirty="0" smtClean="0"/>
              <a:t> de preguntas para que el jurado nos haga las preguntas u observaciones que hayan surgido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segundo caso de estudio llamado CRS es un sistema de registro</a:t>
            </a:r>
            <a:r>
              <a:rPr lang="es-ES_tradnl" baseline="0" dirty="0" smtClean="0"/>
              <a:t> de cursos. Consta de 8 casos de uso, aproximadamente 3900 palabras. La herramienta AET ha identificado 7 aspectos tempranos. En esta caso, los QAs del sistema que buscamos o consideramos correctos, fueron obtenido a través del análisis manual de la especificación de requerimientos.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25</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Se presenta el mismo gráfico que explicó Francisco</a:t>
            </a:r>
            <a:r>
              <a:rPr lang="es-ES_tradnl" baseline="0" dirty="0" smtClean="0"/>
              <a:t> anteriormente, en este caso, vemos que en la última columna donde están los QAs reales del sistema todos tienen una flecha de entrada. Esto quiere decir que se han identificado todos los Qas del sistema. Por otro lado, existen dos QA que fueron mal identificados. Haciendo el reemplazo en las formulas obtenemos los siguientes resultados. Precision 0.68 y Recall 1. Este caso de estudio nos da mejores resultados que el caso anterior.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26</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otra métrica</a:t>
            </a:r>
            <a:r>
              <a:rPr lang="es-ES_tradnl" baseline="0" dirty="0" smtClean="0"/>
              <a:t> que se utilizó fue el tiempo de ejecución de la herramienta. Se observaron tiempos bajos en las ejecuciones. Para el primer caso de estudio, sumando la detección de todos los QATs tardó aproximadamente 7.2 segundos, mientras que en el caso de estudio CRS, tardó aproximadamente 4.9 segundos. Estos tiempos se consideran aceptables para el analista dado todo el procesamiento que se realiza la herramienta</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27</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a:t>
            </a:r>
            <a:r>
              <a:rPr lang="es-ES_tradnl" baseline="0" dirty="0" smtClean="0"/>
              <a:t> continuación, ya para ir finalizando, vamos a ver las conclusiones. Precisamente, las ventajas y desventajas que identificamos y algunos trabajos a futuros o mejoras que surgieron en este análisis.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28</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_tradnl" dirty="0" smtClean="0"/>
              <a:t>En primer lugar vamos a ver las</a:t>
            </a:r>
            <a:r>
              <a:rPr lang="es-ES_tradnl" baseline="0" dirty="0" smtClean="0"/>
              <a:t> ventajas. Estas son:</a:t>
            </a:r>
          </a:p>
          <a:p>
            <a:endParaRPr lang="es-ES_tradnl"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el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de la herramienta mostró valores aceptables en el primer caso y muy buenos en el segundo. Los costos generados por la omisión de identificar un QA pueden llegar a ser muy altos. Por eso, se debe tratar de detectar la mayor cantidad de atributos de calidad posibles y, en consecuencia, conseguir el mayor </a:t>
            </a:r>
            <a:r>
              <a:rPr lang="es-AR" sz="1200" i="1" kern="1200" dirty="0" err="1" smtClean="0">
                <a:solidFill>
                  <a:schemeClr val="tx1"/>
                </a:solidFill>
                <a:latin typeface="+mn-lt"/>
                <a:ea typeface="+mn-ea"/>
                <a:cs typeface="+mn-cs"/>
              </a:rPr>
              <a:t>Recall</a:t>
            </a:r>
            <a:r>
              <a:rPr lang="es-AR" sz="1200" kern="1200" dirty="0" smtClean="0">
                <a:solidFill>
                  <a:schemeClr val="tx1"/>
                </a:solidFill>
                <a:latin typeface="+mn-lt"/>
                <a:ea typeface="+mn-ea"/>
                <a:cs typeface="+mn-cs"/>
              </a:rPr>
              <a:t> posible.</a:t>
            </a:r>
            <a:endParaRPr lang="es-ES_tradnl" sz="1200" kern="1200" dirty="0" smtClean="0">
              <a:solidFill>
                <a:schemeClr val="tx1"/>
              </a:solidFill>
              <a:latin typeface="+mn-lt"/>
              <a:ea typeface="+mn-ea"/>
              <a:cs typeface="+mn-cs"/>
            </a:endParaRPr>
          </a:p>
          <a:p>
            <a:pPr>
              <a:buFontTx/>
              <a:buNone/>
            </a:pPr>
            <a:endParaRPr lang="es-ES_tradnl" baseline="0" dirty="0" smtClean="0"/>
          </a:p>
          <a:p>
            <a:pPr>
              <a:buFontTx/>
              <a:buChar char="-"/>
            </a:pPr>
            <a:r>
              <a:rPr lang="es-ES_tradnl" baseline="0" dirty="0" smtClean="0"/>
              <a:t> El tiempo de ejecución de la herramienta también fue muy bueno, solo llevo algunos segundos lo que manualmente insume mucho tiempo y esfuerzo.</a:t>
            </a:r>
          </a:p>
          <a:p>
            <a:pPr>
              <a:buFontTx/>
              <a:buChar char="-"/>
            </a:pPr>
            <a:endParaRPr lang="es-ES_tradnl" baseline="0" dirty="0" smtClean="0"/>
          </a:p>
          <a:p>
            <a:pPr lvl="0">
              <a:buFontTx/>
              <a:buChar char="-"/>
            </a:pPr>
            <a:r>
              <a:rPr lang="es-AR" sz="1200" kern="1200" dirty="0" smtClean="0">
                <a:solidFill>
                  <a:schemeClr val="tx1"/>
                </a:solidFill>
                <a:latin typeface="+mn-lt"/>
                <a:ea typeface="+mn-ea"/>
                <a:cs typeface="+mn-cs"/>
              </a:rPr>
              <a:t>Nivel de automatización: la interacción con el analista es mínima, no siendo necesario que éste tenga que agregar o clasificar información durante el proceso. Además, el QA Miner es de fácil utilización. Este nivel de automatización y simpleza es deseable ya que facilita la tarea del analista, especialmente cuando se cuenta con un gran número de casos de uso.</a:t>
            </a:r>
          </a:p>
          <a:p>
            <a:pPr lvl="0">
              <a:buFontTx/>
              <a:buChar char="-"/>
            </a:pPr>
            <a:endParaRPr lang="es-ES_tradnl"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Extensión a otros documentos: la técnica propuesta puede ser de fácil adaptación para minar QAs de otros documentos basados en textos, como minutas, notas, entrevistas, etc. Es frecuente que, durante la elicitación de requerimientos, se produzcan una gran variedad de documentos. Con una adecuada selección de filtros y pocas modificaciones sobre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se podría utilizar este enfoque para descubrir QAs sobre otros documentos textuales.</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Extensibilidad para la identificación de otros QAs: la ontología usada sólo contempla seis atributos de calidad. Sin embargo, este no es un impedimento teórico del enfoque propuesto. Extender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hacia la identificación de otros atributos de calidad sólo involucra su ingreso a la ontología.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Las desventajas que se identificaron fueron: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lvl="0">
              <a:buFontTx/>
              <a:buChar char="-"/>
            </a:pPr>
            <a:r>
              <a:rPr lang="es-AR" sz="1200" kern="1200" dirty="0" smtClean="0">
                <a:solidFill>
                  <a:schemeClr val="tx1"/>
                </a:solidFill>
                <a:latin typeface="+mn-lt"/>
                <a:ea typeface="+mn-ea"/>
                <a:cs typeface="+mn-cs"/>
              </a:rPr>
              <a:t>Dependencia de los aspectos encontrados: la técnica propuesta se basa en identificar atributos de calidad a partir de aspectos tempranos previamente detectados. Los aspectos deben estar correctamente formados, mediante palabras que los representen claramente. La herramienta Aspect Extractor Tool puede llegar a introducir “ruido” en los mismos, es decir, palabras que no se relacionan con los </a:t>
            </a:r>
            <a:r>
              <a:rPr lang="es-AR" sz="1200" kern="1200" dirty="0" err="1" smtClean="0">
                <a:solidFill>
                  <a:schemeClr val="tx1"/>
                </a:solidFill>
                <a:latin typeface="+mn-lt"/>
                <a:ea typeface="+mn-ea"/>
                <a:cs typeface="+mn-cs"/>
              </a:rPr>
              <a:t>EAs</a:t>
            </a:r>
            <a:r>
              <a:rPr lang="es-AR" sz="1200" kern="1200" dirty="0" smtClean="0">
                <a:solidFill>
                  <a:schemeClr val="tx1"/>
                </a:solidFill>
                <a:latin typeface="+mn-lt"/>
                <a:ea typeface="+mn-ea"/>
                <a:cs typeface="+mn-cs"/>
              </a:rPr>
              <a:t> identificados y, por lo tanto, dificultan la identificación de los QAs.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calidad no relacionados con aspectos tempranos: no todos los QAs de un sistema están siempre relacionados con un aspecto temprano</a:t>
            </a:r>
            <a:r>
              <a:rPr lang="es-AR" sz="1200" kern="1200" baseline="0" dirty="0" smtClean="0">
                <a:solidFill>
                  <a:schemeClr val="tx1"/>
                </a:solidFill>
                <a:latin typeface="+mn-lt"/>
                <a:ea typeface="+mn-ea"/>
                <a:cs typeface="+mn-cs"/>
              </a:rPr>
              <a:t> y viceversa</a:t>
            </a:r>
            <a:r>
              <a:rPr lang="es-AR" sz="1200" kern="1200" dirty="0" smtClean="0">
                <a:solidFill>
                  <a:schemeClr val="tx1"/>
                </a:solidFill>
                <a:latin typeface="+mn-lt"/>
                <a:ea typeface="+mn-ea"/>
                <a:cs typeface="+mn-cs"/>
              </a:rPr>
              <a:t>. Estos QAs no serían detectados mediante este análisis.</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Definición de la ontología: la técnica requiere de una ontología como fuente de conocimiento. El modelamiento de la misma para cada atributo de calidad podría llegar a ser una tarea compleja</a:t>
            </a:r>
            <a:r>
              <a:rPr lang="es-AR" sz="1200" kern="1200" baseline="0" dirty="0" smtClean="0">
                <a:solidFill>
                  <a:schemeClr val="tx1"/>
                </a:solidFill>
                <a:latin typeface="+mn-lt"/>
                <a:ea typeface="+mn-ea"/>
                <a:cs typeface="+mn-cs"/>
              </a:rPr>
              <a:t> que requiere de </a:t>
            </a:r>
            <a:r>
              <a:rPr lang="es-ES_tradnl" sz="1200" kern="1200" baseline="0" dirty="0" smtClean="0">
                <a:solidFill>
                  <a:schemeClr val="tx1"/>
                </a:solidFill>
                <a:latin typeface="+mn-lt"/>
                <a:ea typeface="+mn-ea"/>
                <a:cs typeface="+mn-cs"/>
              </a:rPr>
              <a:t>la participación de un experto en el dominio.</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Limitaciones del lenguaje: al procesar los casos de uso, la técnica posee las limitaciones propias del análisis basado en el procesamiento del lenguaje natural. Estas limitaciones son, entre otras, la sinonimia, la ambigüedad, etc. </a:t>
            </a:r>
          </a:p>
          <a:p>
            <a:pPr lvl="0">
              <a:buFontTx/>
              <a:buChar char="-"/>
            </a:pPr>
            <a:endParaRPr lang="es-AR"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Aprendizaje: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no prevé la interacción con un usuario o analista que pueda proveer cierta clase de feedback en base a los resultados obtenidos. Este tipo de información podría ser de ayuda para un mejor funcionamiento de la técnica.</a:t>
            </a:r>
            <a:endParaRPr lang="es-ES_tradnl"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29</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buFontTx/>
              <a:buChar char="-"/>
            </a:pPr>
            <a:r>
              <a:rPr lang="es-AR" sz="1200" kern="1200" dirty="0" smtClean="0">
                <a:solidFill>
                  <a:schemeClr val="tx1"/>
                </a:solidFill>
                <a:latin typeface="+mn-lt"/>
                <a:ea typeface="+mn-ea"/>
                <a:cs typeface="+mn-cs"/>
              </a:rPr>
              <a:t>Mejoramiento de la ontología: al ser la ontología una parte fundamental en el proceso, su mejora impacta directamente sobre el funcionamiento del mismo. La tarea de mejora cuenta con cuatro aristas. La primera, consiste en revisar los conceptos de la ontología, agregando nuevos o identificando nuevas relaciones sobre los existentes. La segunda, consiste en agregar, modificar y mejorar las instancias cargadas en la misma. La tercera, es incluir nuevos atributos de calidad y, por lo tanto, un conocimiento de esos atributos que permita ampliar el alcance de la técnica. La cuarta es implementar distintas estrategias de matching entre los tokens y la ontología.</a:t>
            </a: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Atributos de los tokens: se podrían agregar más atributos a los tokens mediante nuevos filtros</a:t>
            </a:r>
            <a:r>
              <a:rPr lang="es-AR" sz="1200" kern="1200" baseline="0" dirty="0" smtClean="0">
                <a:solidFill>
                  <a:schemeClr val="tx1"/>
                </a:solidFill>
                <a:latin typeface="+mn-lt"/>
                <a:ea typeface="+mn-ea"/>
                <a:cs typeface="+mn-cs"/>
              </a:rPr>
              <a:t> para mejorar los resultados</a:t>
            </a:r>
            <a:r>
              <a:rPr lang="es-AR" sz="1200" kern="1200" dirty="0" smtClean="0">
                <a:solidFill>
                  <a:schemeClr val="tx1"/>
                </a:solidFill>
                <a:latin typeface="+mn-lt"/>
                <a:ea typeface="+mn-ea"/>
                <a:cs typeface="+mn-cs"/>
              </a:rPr>
              <a:t>. Por</a:t>
            </a:r>
            <a:r>
              <a:rPr lang="es-AR" sz="1200" kern="1200" baseline="0" dirty="0" smtClean="0">
                <a:solidFill>
                  <a:schemeClr val="tx1"/>
                </a:solidFill>
                <a:latin typeface="+mn-lt"/>
                <a:ea typeface="+mn-ea"/>
                <a:cs typeface="+mn-cs"/>
              </a:rPr>
              <a:t> ejemplo, se podría agregar en la secuencia de fil</a:t>
            </a:r>
            <a:r>
              <a:rPr lang="es-AR" sz="1200" kern="1200" dirty="0" smtClean="0">
                <a:solidFill>
                  <a:schemeClr val="tx1"/>
                </a:solidFill>
                <a:latin typeface="+mn-lt"/>
                <a:ea typeface="+mn-ea"/>
                <a:cs typeface="+mn-cs"/>
              </a:rPr>
              <a:t>tros  que se vio anteriormente,</a:t>
            </a:r>
            <a:r>
              <a:rPr lang="es-AR" sz="1200" kern="1200" baseline="0" dirty="0" smtClean="0">
                <a:solidFill>
                  <a:schemeClr val="tx1"/>
                </a:solidFill>
                <a:latin typeface="+mn-lt"/>
                <a:ea typeface="+mn-ea"/>
                <a:cs typeface="+mn-cs"/>
              </a:rPr>
              <a:t> un filtro </a:t>
            </a:r>
            <a:r>
              <a:rPr lang="es-AR" sz="1200" kern="1200" dirty="0" smtClean="0">
                <a:solidFill>
                  <a:schemeClr val="tx1"/>
                </a:solidFill>
                <a:latin typeface="+mn-lt"/>
                <a:ea typeface="+mn-ea"/>
                <a:cs typeface="+mn-cs"/>
              </a:rPr>
              <a:t>de “sinónimos” donde se mine cada token con</a:t>
            </a:r>
            <a:r>
              <a:rPr lang="es-AR" sz="1200" kern="1200" baseline="0" dirty="0" smtClean="0">
                <a:solidFill>
                  <a:schemeClr val="tx1"/>
                </a:solidFill>
                <a:latin typeface="+mn-lt"/>
                <a:ea typeface="+mn-ea"/>
                <a:cs typeface="+mn-cs"/>
              </a:rPr>
              <a:t> sus sinónimos.</a:t>
            </a:r>
            <a:endParaRPr lang="es-AR" sz="1200" kern="120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Minar QAs desde distintos tipos de documentos: la técnica propuesta pude ser extendida para el tratamiento de diversos documentos, en donde se consideren que se pueden identificar atributos de calidad de un sistema. Ejemplo, minutas, BG.</a:t>
            </a:r>
          </a:p>
          <a:p>
            <a:pPr lvl="0">
              <a:buFontTx/>
              <a:buChar char="-"/>
            </a:pPr>
            <a:endParaRPr lang="es-ES_tradnl" sz="1200" kern="1200" dirty="0" smtClean="0">
              <a:solidFill>
                <a:schemeClr val="tx1"/>
              </a:solidFill>
              <a:latin typeface="+mn-lt"/>
              <a:ea typeface="+mn-ea"/>
              <a:cs typeface="+mn-cs"/>
            </a:endParaRPr>
          </a:p>
          <a:p>
            <a:pPr>
              <a:buFontTx/>
              <a:buChar char="-"/>
            </a:pPr>
            <a:r>
              <a:rPr lang="es-AR" sz="1200" kern="1200" dirty="0" smtClean="0">
                <a:solidFill>
                  <a:schemeClr val="tx1"/>
                </a:solidFill>
                <a:latin typeface="+mn-lt"/>
                <a:ea typeface="+mn-ea"/>
                <a:cs typeface="+mn-cs"/>
              </a:rPr>
              <a:t>Aprendizaje: sería de utilidad el desarrollo de alguna técnica de aprendizaje que pueda ser agregada para que la herramienta </a:t>
            </a:r>
            <a:r>
              <a:rPr lang="es-AR" sz="1200" i="1" kern="1200" dirty="0" smtClean="0">
                <a:solidFill>
                  <a:schemeClr val="tx1"/>
                </a:solidFill>
                <a:latin typeface="+mn-lt"/>
                <a:ea typeface="+mn-ea"/>
                <a:cs typeface="+mn-cs"/>
              </a:rPr>
              <a:t>QA Miner</a:t>
            </a:r>
            <a:r>
              <a:rPr lang="es-AR" sz="1200" kern="1200" dirty="0" smtClean="0">
                <a:solidFill>
                  <a:schemeClr val="tx1"/>
                </a:solidFill>
                <a:latin typeface="+mn-lt"/>
                <a:ea typeface="+mn-ea"/>
                <a:cs typeface="+mn-cs"/>
              </a:rPr>
              <a:t> pueda ser ajustada en base al</a:t>
            </a:r>
            <a:r>
              <a:rPr lang="es-AR" sz="1200" kern="1200" baseline="0" dirty="0" smtClean="0">
                <a:solidFill>
                  <a:schemeClr val="tx1"/>
                </a:solidFill>
                <a:latin typeface="+mn-lt"/>
                <a:ea typeface="+mn-ea"/>
                <a:cs typeface="+mn-cs"/>
              </a:rPr>
              <a:t> feedback del analista. De esta forma, se </a:t>
            </a:r>
            <a:r>
              <a:rPr lang="es-ES_tradnl" sz="1200" kern="1200" baseline="0" dirty="0" smtClean="0">
                <a:solidFill>
                  <a:schemeClr val="tx1"/>
                </a:solidFill>
                <a:latin typeface="+mn-lt"/>
                <a:ea typeface="+mn-ea"/>
                <a:cs typeface="+mn-cs"/>
              </a:rPr>
              <a:t>podrían </a:t>
            </a:r>
            <a:r>
              <a:rPr lang="es-AR" sz="1200" kern="1200" dirty="0" smtClean="0">
                <a:solidFill>
                  <a:schemeClr val="tx1"/>
                </a:solidFill>
                <a:latin typeface="+mn-lt"/>
                <a:ea typeface="+mn-ea"/>
                <a:cs typeface="+mn-cs"/>
              </a:rPr>
              <a:t>tener mejores resultados</a:t>
            </a:r>
            <a:r>
              <a:rPr lang="es-AR" sz="1200" kern="1200" baseline="0" dirty="0" smtClean="0">
                <a:solidFill>
                  <a:schemeClr val="tx1"/>
                </a:solidFill>
                <a:latin typeface="+mn-lt"/>
                <a:ea typeface="+mn-ea"/>
                <a:cs typeface="+mn-cs"/>
              </a:rPr>
              <a:t> en futuras corridas</a:t>
            </a:r>
          </a:p>
          <a:p>
            <a:pPr>
              <a:buFontTx/>
              <a:buChar char="-"/>
            </a:pPr>
            <a:endParaRPr lang="es-AR" sz="1200" kern="1200" baseline="0" dirty="0" smtClean="0">
              <a:solidFill>
                <a:schemeClr val="tx1"/>
              </a:solidFill>
              <a:latin typeface="+mn-lt"/>
              <a:ea typeface="+mn-ea"/>
              <a:cs typeface="+mn-cs"/>
            </a:endParaRPr>
          </a:p>
          <a:p>
            <a:pPr lvl="0">
              <a:buFontTx/>
              <a:buChar char="-"/>
            </a:pPr>
            <a:endParaRPr lang="es-ES_tradnl" sz="1200" kern="1200" dirty="0" smtClean="0">
              <a:solidFill>
                <a:schemeClr val="tx1"/>
              </a:solidFill>
              <a:latin typeface="+mn-lt"/>
              <a:ea typeface="+mn-ea"/>
              <a:cs typeface="+mn-cs"/>
            </a:endParaRPr>
          </a:p>
          <a:p>
            <a:pPr lvl="0">
              <a:buFontTx/>
              <a:buChar char="-"/>
            </a:pPr>
            <a:r>
              <a:rPr lang="es-AR" sz="1200" kern="1200" dirty="0" smtClean="0">
                <a:solidFill>
                  <a:schemeClr val="tx1"/>
                </a:solidFill>
                <a:latin typeface="+mn-lt"/>
                <a:ea typeface="+mn-ea"/>
                <a:cs typeface="+mn-cs"/>
              </a:rPr>
              <a:t>Arquitecturas orientadas a aspectos: una vez terminado el trabajo se observó que la técnica propuesta podría ser de mucha utilidad en los casos en que se decida utilizar arquitecturas orientadas a aspectos. Ya que se tiene como resultado los aspectos de entrada, cada uno junto con el atributos de calidad relacionado, el arquitecto podría diseñar un modulo de la arquitectura por aspecto y aplicar a cada módulo las tácticas arquitectónicas que satisfagan el atributo de  calidad relacionado.</a:t>
            </a:r>
          </a:p>
          <a:p>
            <a:pPr>
              <a:buFontTx/>
              <a:buChar char="-"/>
            </a:pP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30</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31</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primer tema que vamos </a:t>
            </a:r>
            <a:r>
              <a:rPr lang="es-ES_tradnl" baseline="0" dirty="0" smtClean="0"/>
              <a:t>a ver es la introducción. En este punto, se explicará el Contexto y la Problemática.</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a:t>
            </a:r>
            <a:r>
              <a:rPr lang="es-ES" dirty="0" smtClean="0"/>
              <a:t>Los atributos de calidad o QAs  son propiedades deseadas o requerimientos adicionales de un sistema.  Ejemplo de</a:t>
            </a:r>
            <a:r>
              <a:rPr lang="es-ES" baseline="0" dirty="0" smtClean="0"/>
              <a:t> atributos de calidad son</a:t>
            </a:r>
            <a:r>
              <a:rPr lang="es-ES" dirty="0" smtClean="0"/>
              <a:t>: performance, seguridad, disponibilidad, modificabilidad, usabilidad, etc. </a:t>
            </a:r>
            <a:r>
              <a:rPr lang="es-AR" sz="1200" kern="1200" dirty="0" smtClean="0">
                <a:solidFill>
                  <a:schemeClr val="tx1"/>
                </a:solidFill>
                <a:latin typeface="+mn-lt"/>
                <a:ea typeface="+mn-ea"/>
                <a:cs typeface="+mn-cs"/>
              </a:rPr>
              <a:t>Estas propiedades son requerimientos adicionales del sistema que hacen referencia a características o restricciones que el</a:t>
            </a:r>
            <a:r>
              <a:rPr lang="es-AR" sz="1200" kern="1200" baseline="0" dirty="0" smtClean="0">
                <a:solidFill>
                  <a:schemeClr val="tx1"/>
                </a:solidFill>
                <a:latin typeface="+mn-lt"/>
                <a:ea typeface="+mn-ea"/>
                <a:cs typeface="+mn-cs"/>
              </a:rPr>
              <a:t> sistema de</a:t>
            </a:r>
            <a:r>
              <a:rPr lang="es-AR" sz="1200" kern="1200" dirty="0" smtClean="0">
                <a:solidFill>
                  <a:schemeClr val="tx1"/>
                </a:solidFill>
                <a:latin typeface="+mn-lt"/>
                <a:ea typeface="+mn-ea"/>
                <a:cs typeface="+mn-cs"/>
              </a:rPr>
              <a:t>be satisfacer.</a:t>
            </a:r>
            <a:r>
              <a:rPr lang="es-AR" sz="1200" kern="1200" baseline="0" dirty="0" smtClean="0">
                <a:solidFill>
                  <a:schemeClr val="tx1"/>
                </a:solidFill>
                <a:latin typeface="+mn-lt"/>
                <a:ea typeface="+mn-ea"/>
                <a:cs typeface="+mn-cs"/>
              </a:rPr>
              <a:t> Los QAs </a:t>
            </a:r>
            <a:r>
              <a:rPr lang="es-AR" sz="1200" kern="1200" dirty="0" smtClean="0">
                <a:solidFill>
                  <a:schemeClr val="tx1"/>
                </a:solidFill>
                <a:latin typeface="+mn-lt"/>
                <a:ea typeface="+mn-ea"/>
                <a:cs typeface="+mn-cs"/>
              </a:rPr>
              <a:t>complementan los requerimientos funcionales del sistema.</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Es</a:t>
            </a:r>
            <a:r>
              <a:rPr lang="es-AR" sz="1200" kern="1200" baseline="0" dirty="0" smtClean="0">
                <a:solidFill>
                  <a:schemeClr val="tx1"/>
                </a:solidFill>
                <a:latin typeface="+mn-lt"/>
                <a:ea typeface="+mn-ea"/>
                <a:cs typeface="+mn-cs"/>
              </a:rPr>
              <a:t> necesario identificar tempranamente los Qas del sistema para que estos sean tenidos en cuenta desde las primeras decisiones de diseño, por ejemplo en la arquitectura del sistema, ya que estas decisiones impactaran significativamente en las etapas posteriores.</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 Una incorrecta identificación, ya sea por Qas faltantes o Qas erróneamente identificados, pueden producir costos elevados de re trabajo si éstos son detectados en etapas avanzadas del desarrollo.</a:t>
            </a:r>
            <a:r>
              <a:rPr lang="es-AR" sz="1200" kern="1200" dirty="0" smtClean="0">
                <a:solidFill>
                  <a:schemeClr val="tx1"/>
                </a:solidFill>
                <a:latin typeface="+mn-lt"/>
                <a:ea typeface="+mn-ea"/>
                <a:cs typeface="+mn-cs"/>
              </a:rPr>
              <a:t> En este contexto, la correcta identificación y comprensión de los QAs de un sistema es comúnmente señalada como un factor clave de éxito en la construcción de software de calidad.</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-Por lo general, los QAs de un sistema provienen de distintas fuentes, como por ejemplo los objetivos de negocio, entrevistas con los clientes y las especificaciones de requerimientos.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este último caso, cuando se definen los requerimientos funcionales (por ejemplo, en casos de uso), muchos stakeholders introducen aspectos de calidad relacionados con funcionalidades especificas del sistema. Algunos QAs quedan “ocultos” entre los requerimientos que especifican la funcionalidad y, por ello, podrían ser ignorados por los analistas. </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 En las primeras etapas de desarrollo, los concerns de interés central son los requerimientos. Una especificación de requerimientos bien escrita está caracterizada por el hecho de que cada requerimiento representa un solo concern. Sin embargo, algunos</a:t>
            </a:r>
            <a:r>
              <a:rPr lang="es-ES" sz="1200" kern="1200" baseline="0" dirty="0" smtClean="0">
                <a:solidFill>
                  <a:schemeClr val="tx1"/>
                </a:solidFill>
                <a:latin typeface="+mn-lt"/>
                <a:ea typeface="+mn-ea"/>
                <a:cs typeface="+mn-cs"/>
              </a:rPr>
              <a:t> concerns no pueden ser modularizados en un solo requerimiento y se encuentran presentes en varios, a estos se los denominan “Aspectos Tempranos”.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17/11/2010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17/11/2010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17/11/2010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17/11/2010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83042" cy="15161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2"/>
            <a:r>
              <a:rPr lang="es-ES" dirty="0" smtClean="0"/>
              <a:t>Propuesta</a:t>
            </a:r>
          </a:p>
          <a:p>
            <a:pPr lvl="2"/>
            <a:r>
              <a:rPr lang="es-ES" dirty="0" smtClean="0"/>
              <a:t>Proceso</a:t>
            </a:r>
          </a:p>
          <a:p>
            <a:pPr lvl="2"/>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679284"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8" name="7 Rectángulo redondeado"/>
          <p:cNvSpPr/>
          <p:nvPr/>
        </p:nvSpPr>
        <p:spPr>
          <a:xfrm>
            <a:off x="2240898" y="1257300"/>
            <a:ext cx="6203015"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en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646505" y="2774785"/>
            <a:ext cx="3866589" cy="1476373"/>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Generation</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727157" y="4312354"/>
            <a:ext cx="3043247"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6" name="5 Rectángulo redondeado"/>
          <p:cNvSpPr/>
          <p:nvPr/>
        </p:nvSpPr>
        <p:spPr>
          <a:xfrm>
            <a:off x="2711115" y="2908669"/>
            <a:ext cx="3067309"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6" name="Picture 2"/>
          <p:cNvPicPr>
            <a:picLocks noChangeAspect="1" noChangeArrowheads="1"/>
          </p:cNvPicPr>
          <p:nvPr/>
        </p:nvPicPr>
        <p:blipFill>
          <a:blip r:embed="rId4" cstate="print"/>
          <a:srcRect/>
          <a:stretch>
            <a:fillRect/>
          </a:stretch>
        </p:blipFill>
        <p:spPr bwMode="auto">
          <a:xfrm>
            <a:off x="2717357" y="1366084"/>
            <a:ext cx="3330491" cy="48525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3"/>
                                        </p:tgtEl>
                                        <p:attrNameLst>
                                          <p:attrName>style.opacity</p:attrName>
                                        </p:attrNameLst>
                                      </p:cBhvr>
                                      <p:to>
                                        <p:strVal val="0.5"/>
                                      </p:to>
                                    </p:set>
                                    <p:animEffect filter="image" prLst="opacity: 0.5">
                                      <p:cBhvr rctx="IE">
                                        <p:cTn id="20" dur="indefinite"/>
                                        <p:tgtEl>
                                          <p:spTgt spid="3"/>
                                        </p:tgtEl>
                                      </p:cBhvr>
                                    </p:animEffect>
                                  </p:childTnLst>
                                </p:cTn>
                              </p:par>
                              <p:par>
                                <p:cTn id="21" presetID="31" presetClass="entr" presetSubtype="0" fill="hold" nodeType="withEffect">
                                  <p:stCondLst>
                                    <p:cond delay="0"/>
                                  </p:stCondLst>
                                  <p:iterate type="lt">
                                    <p:tmPct val="5000"/>
                                  </p:iterate>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519864" y="4561223"/>
            <a:ext cx="4153651" cy="137160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2112311" y="4171950"/>
            <a:ext cx="4759978"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propuesta utiliza a la ontología definida como fuente de 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Tokens 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481263" y="2679032"/>
            <a:ext cx="4899110" cy="101065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Aspect Extractor Tool</a:t>
            </a:r>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Grado de </a:t>
            </a:r>
            <a:r>
              <a:rPr lang="es-ES_tradnl" dirty="0" smtClean="0"/>
              <a:t>combinación de las listas</a:t>
            </a:r>
            <a:endParaRPr lang="es-ES" dirty="0" smtClean="0"/>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2050" name="Picture 2" descr="C:\Documents and Settings\Administrador\Escritorio\Capturas\Snap_2010.11.17 12.04.05_001.jpg"/>
          <p:cNvPicPr>
            <a:picLocks noChangeAspect="1" noChangeArrowheads="1"/>
          </p:cNvPicPr>
          <p:nvPr/>
        </p:nvPicPr>
        <p:blipFill>
          <a:blip r:embed="rId3" cstate="print"/>
          <a:srcRect/>
          <a:stretch>
            <a:fillRect/>
          </a:stretch>
        </p:blipFill>
        <p:spPr bwMode="auto">
          <a:xfrm>
            <a:off x="0" y="1347790"/>
            <a:ext cx="8903368" cy="40595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23" presetClass="entr" presetSubtype="16"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 calcmode="lin" valueType="num">
                                      <p:cBhvr>
                                        <p:cTn id="28" dur="500" fill="hold"/>
                                        <p:tgtEl>
                                          <p:spTgt spid="2050"/>
                                        </p:tgtEl>
                                        <p:attrNameLst>
                                          <p:attrName>ppt_w</p:attrName>
                                        </p:attrNameLst>
                                      </p:cBhvr>
                                      <p:tavLst>
                                        <p:tav tm="0">
                                          <p:val>
                                            <p:fltVal val="0"/>
                                          </p:val>
                                        </p:tav>
                                        <p:tav tm="100000">
                                          <p:val>
                                            <p:strVal val="#ppt_w"/>
                                          </p:val>
                                        </p:tav>
                                      </p:tavLst>
                                    </p:anim>
                                    <p:anim calcmode="lin" valueType="num">
                                      <p:cBhvr>
                                        <p:cTn id="29"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2708920"/>
            <a:ext cx="3302351" cy="1558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2"/>
            <a:r>
              <a:rPr lang="es-ES" dirty="0" smtClean="0"/>
              <a:t>Métricas</a:t>
            </a:r>
          </a:p>
          <a:p>
            <a:pPr lvl="2"/>
            <a:r>
              <a:rPr lang="es-ES" dirty="0" smtClean="0"/>
              <a:t>Caso de Estudio HWS</a:t>
            </a:r>
          </a:p>
          <a:p>
            <a:pPr lvl="2"/>
            <a:r>
              <a:rPr lang="es-ES" dirty="0" smtClean="0"/>
              <a:t>Caso de Estudio CRS</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67108" y="3402473"/>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07468" y="3402473"/>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sistema</a:t>
            </a:r>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571999"/>
          <a:ext cx="2786573" cy="1604213"/>
        </p:xfrm>
        <a:graphic>
          <a:graphicData uri="http://schemas.openxmlformats.org/drawingml/2006/table">
            <a:tbl>
              <a:tblPr/>
              <a:tblGrid>
                <a:gridCol w="1885005"/>
                <a:gridCol w="901568"/>
              </a:tblGrid>
              <a:tr h="374259">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HWS</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4259">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81436">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3</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3" cstate="print"/>
          <a:srcRect/>
          <a:stretch>
            <a:fillRect/>
          </a:stretch>
        </p:blipFill>
        <p:spPr bwMode="auto">
          <a:xfrm>
            <a:off x="451501" y="1268396"/>
            <a:ext cx="7992888" cy="2966719"/>
          </a:xfrm>
          <a:prstGeom prst="rect">
            <a:avLst/>
          </a:prstGeom>
          <a:noFill/>
          <a:ln w="9525">
            <a:noFill/>
            <a:miter lim="800000"/>
            <a:headEnd/>
            <a:tailEnd/>
          </a:ln>
        </p:spPr>
      </p:pic>
      <p:pic>
        <p:nvPicPr>
          <p:cNvPr id="25602"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348500"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10" name="9 Rectángulo redondeado"/>
          <p:cNvSpPr/>
          <p:nvPr/>
        </p:nvSpPr>
        <p:spPr>
          <a:xfrm>
            <a:off x="456879" y="1252568"/>
            <a:ext cx="1810833" cy="295367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1" name="10 Rectángulo redondeado"/>
          <p:cNvSpPr/>
          <p:nvPr/>
        </p:nvSpPr>
        <p:spPr>
          <a:xfrm>
            <a:off x="2267391" y="1246472"/>
            <a:ext cx="2219265" cy="29780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2" name="11 Rectángulo redondeado"/>
          <p:cNvSpPr/>
          <p:nvPr/>
        </p:nvSpPr>
        <p:spPr>
          <a:xfrm>
            <a:off x="4455855" y="3203288"/>
            <a:ext cx="2639889" cy="99076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3" name="12 Rectángulo redondeado"/>
          <p:cNvSpPr/>
          <p:nvPr/>
        </p:nvSpPr>
        <p:spPr>
          <a:xfrm>
            <a:off x="450783" y="2279904"/>
            <a:ext cx="1048833" cy="41452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4" name="13 Rectángulo redondeado"/>
          <p:cNvSpPr/>
          <p:nvPr/>
        </p:nvSpPr>
        <p:spPr>
          <a:xfrm>
            <a:off x="2261295" y="2045048"/>
            <a:ext cx="1262193" cy="84445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5" name="14 Rectángulo redondeado"/>
          <p:cNvSpPr/>
          <p:nvPr/>
        </p:nvSpPr>
        <p:spPr>
          <a:xfrm>
            <a:off x="4583871" y="1280160"/>
            <a:ext cx="2475297" cy="1853184"/>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6" name="15 Rectángulo redondeado"/>
          <p:cNvSpPr/>
          <p:nvPr/>
        </p:nvSpPr>
        <p:spPr>
          <a:xfrm>
            <a:off x="7089327" y="1304544"/>
            <a:ext cx="1371921" cy="218236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17" name="16 Rectángulo redondeado"/>
          <p:cNvSpPr/>
          <p:nvPr/>
        </p:nvSpPr>
        <p:spPr>
          <a:xfrm>
            <a:off x="5102031" y="187756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18" name="17 Rectángulo redondeado"/>
          <p:cNvSpPr/>
          <p:nvPr/>
        </p:nvSpPr>
        <p:spPr>
          <a:xfrm>
            <a:off x="5108127" y="2474976"/>
            <a:ext cx="1365825" cy="54864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endParaRPr>
          </a:p>
        </p:txBody>
      </p:sp>
      <p:sp>
        <p:nvSpPr>
          <p:cNvPr id="19" name="18 Rectángulo redondeado"/>
          <p:cNvSpPr/>
          <p:nvPr/>
        </p:nvSpPr>
        <p:spPr>
          <a:xfrm>
            <a:off x="914079" y="4974336"/>
            <a:ext cx="2316801" cy="268224"/>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0" name="19 Rectángulo redondeado"/>
          <p:cNvSpPr/>
          <p:nvPr/>
        </p:nvSpPr>
        <p:spPr>
          <a:xfrm>
            <a:off x="932367" y="5352288"/>
            <a:ext cx="2316801" cy="26212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2" name="21 Rectángulo redondeado"/>
          <p:cNvSpPr/>
          <p:nvPr/>
        </p:nvSpPr>
        <p:spPr>
          <a:xfrm>
            <a:off x="5144703" y="2151888"/>
            <a:ext cx="1323153" cy="304800"/>
          </a:xfrm>
          <a:prstGeom prst="roundRect">
            <a:avLst/>
          </a:prstGeom>
          <a:solidFill>
            <a:schemeClr val="accent3">
              <a:lumMod val="20000"/>
              <a:lumOff val="80000"/>
              <a:alpha val="12157"/>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solidFill>
                <a:schemeClr val="accent3">
                  <a:lumMod val="20000"/>
                  <a:lumOff val="80000"/>
                </a:schemeClr>
              </a:solidFill>
            </a:endParaRPr>
          </a:p>
        </p:txBody>
      </p:sp>
      <p:sp>
        <p:nvSpPr>
          <p:cNvPr id="23" name="22 Rectángulo redondeado"/>
          <p:cNvSpPr/>
          <p:nvPr/>
        </p:nvSpPr>
        <p:spPr>
          <a:xfrm>
            <a:off x="5175183" y="3681984"/>
            <a:ext cx="1323153" cy="4876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4" name="23 Rectángulo redondeado"/>
          <p:cNvSpPr/>
          <p:nvPr/>
        </p:nvSpPr>
        <p:spPr>
          <a:xfrm>
            <a:off x="914079" y="5718048"/>
            <a:ext cx="2316801" cy="292608"/>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5" name="24 Rectángulo redondeado"/>
          <p:cNvSpPr/>
          <p:nvPr/>
        </p:nvSpPr>
        <p:spPr>
          <a:xfrm>
            <a:off x="7260015" y="2292096"/>
            <a:ext cx="1091505" cy="499872"/>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
        <p:nvSpPr>
          <p:cNvPr id="26" name="25 Rectángulo redondeado"/>
          <p:cNvSpPr/>
          <p:nvPr/>
        </p:nvSpPr>
        <p:spPr>
          <a:xfrm>
            <a:off x="7241727" y="3041904"/>
            <a:ext cx="1085409" cy="335280"/>
          </a:xfrm>
          <a:prstGeom prst="roundRect">
            <a:avLst/>
          </a:prstGeom>
          <a:solidFill>
            <a:schemeClr val="accent3">
              <a:lumMod val="20000"/>
              <a:lumOff val="80000"/>
              <a:alpha val="12157"/>
            </a:schemeClr>
          </a:solidFill>
          <a:ln>
            <a:solidFill>
              <a:srgbClr val="FFFF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ln>
                <a:solidFill>
                  <a:srgbClr val="FFFF00"/>
                </a:solidFill>
              </a:ln>
              <a:solidFill>
                <a:schemeClr val="accent3">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1" nodeType="clickEffect">
                                  <p:stCondLst>
                                    <p:cond delay="0"/>
                                  </p:stCondLst>
                                  <p:childTnLst>
                                    <p:animEffect transition="out" filter="box(i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i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4"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1" nodeType="clickEffect">
                                  <p:stCondLst>
                                    <p:cond delay="0"/>
                                  </p:stCondLst>
                                  <p:childTnLst>
                                    <p:animEffect transition="out" filter="box(in)">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4" presetClass="entr" presetSubtype="16"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ox(in)">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xit" presetSubtype="16" fill="hold" grpId="1" nodeType="clickEffect">
                                  <p:stCondLst>
                                    <p:cond delay="0"/>
                                  </p:stCondLst>
                                  <p:childTnLst>
                                    <p:animEffect transition="out" filter="box(in)">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4" presetClass="entr" presetSubtype="16"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in)">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ox(in)">
                                      <p:cBhvr>
                                        <p:cTn id="68" dur="500"/>
                                        <p:tgtEl>
                                          <p:spTgt spid="17"/>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ox(in)">
                                      <p:cBhvr>
                                        <p:cTn id="71" dur="500"/>
                                        <p:tgtEl>
                                          <p:spTgt spid="18"/>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ox(in)">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4" presetClass="exit" presetSubtype="16" fill="hold" grpId="1" nodeType="withEffect">
                                  <p:stCondLst>
                                    <p:cond delay="0"/>
                                  </p:stCondLst>
                                  <p:childTnLst>
                                    <p:animEffect transition="out" filter="box(in)">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4" presetClass="exit" presetSubtype="16" fill="hold" grpId="1" nodeType="withEffect">
                                  <p:stCondLst>
                                    <p:cond delay="0"/>
                                  </p:stCondLst>
                                  <p:childTnLst>
                                    <p:animEffect transition="out" filter="box(in)">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ox(in)">
                                      <p:cBhvr>
                                        <p:cTn id="90" dur="500"/>
                                        <p:tgtEl>
                                          <p:spTgt spid="20"/>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ox(in)">
                                      <p:cBhvr>
                                        <p:cTn id="93" dur="500"/>
                                        <p:tgtEl>
                                          <p:spTgt spid="22"/>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ox(in)">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xit" presetSubtype="16" fill="hold" grpId="1" nodeType="clickEffect">
                                  <p:stCondLst>
                                    <p:cond delay="0"/>
                                  </p:stCondLst>
                                  <p:childTnLst>
                                    <p:animEffect transition="out" filter="box(in)">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4" presetClass="exit" presetSubtype="16" fill="hold" grpId="1" nodeType="withEffect">
                                  <p:stCondLst>
                                    <p:cond delay="0"/>
                                  </p:stCondLst>
                                  <p:childTnLst>
                                    <p:animEffect transition="out" filter="box(in)">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4" presetClass="exit" presetSubtype="16" fill="hold" grpId="1" nodeType="withEffect">
                                  <p:stCondLst>
                                    <p:cond delay="0"/>
                                  </p:stCondLst>
                                  <p:childTnLst>
                                    <p:animEffect transition="out" filter="box(in)">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box(in)">
                                      <p:cBhvr>
                                        <p:cTn id="112" dur="500"/>
                                        <p:tgtEl>
                                          <p:spTgt spid="24"/>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box(in)">
                                      <p:cBhvr>
                                        <p:cTn id="115" dur="500"/>
                                        <p:tgtEl>
                                          <p:spTgt spid="25"/>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box(in)">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xit" presetSubtype="16" fill="hold" grpId="1" nodeType="clickEffect">
                                  <p:stCondLst>
                                    <p:cond delay="0"/>
                                  </p:stCondLst>
                                  <p:childTnLst>
                                    <p:animEffect transition="out" filter="box(in)">
                                      <p:cBhvr>
                                        <p:cTn id="122" dur="500"/>
                                        <p:tgtEl>
                                          <p:spTgt spid="24"/>
                                        </p:tgtEl>
                                      </p:cBhvr>
                                    </p:animEffect>
                                    <p:set>
                                      <p:cBhvr>
                                        <p:cTn id="123" dur="1" fill="hold">
                                          <p:stCondLst>
                                            <p:cond delay="499"/>
                                          </p:stCondLst>
                                        </p:cTn>
                                        <p:tgtEl>
                                          <p:spTgt spid="24"/>
                                        </p:tgtEl>
                                        <p:attrNameLst>
                                          <p:attrName>style.visibility</p:attrName>
                                        </p:attrNameLst>
                                      </p:cBhvr>
                                      <p:to>
                                        <p:strVal val="hidden"/>
                                      </p:to>
                                    </p:set>
                                  </p:childTnLst>
                                </p:cTn>
                              </p:par>
                              <p:par>
                                <p:cTn id="124" presetID="4" presetClass="exit" presetSubtype="16" fill="hold" grpId="1" nodeType="withEffect">
                                  <p:stCondLst>
                                    <p:cond delay="0"/>
                                  </p:stCondLst>
                                  <p:childTnLst>
                                    <p:animEffect transition="out" filter="box(in)">
                                      <p:cBhvr>
                                        <p:cTn id="125" dur="500"/>
                                        <p:tgtEl>
                                          <p:spTgt spid="25"/>
                                        </p:tgtEl>
                                      </p:cBhvr>
                                    </p:animEffect>
                                    <p:set>
                                      <p:cBhvr>
                                        <p:cTn id="126" dur="1" fill="hold">
                                          <p:stCondLst>
                                            <p:cond delay="499"/>
                                          </p:stCondLst>
                                        </p:cTn>
                                        <p:tgtEl>
                                          <p:spTgt spid="25"/>
                                        </p:tgtEl>
                                        <p:attrNameLst>
                                          <p:attrName>style.visibility</p:attrName>
                                        </p:attrNameLst>
                                      </p:cBhvr>
                                      <p:to>
                                        <p:strVal val="hidden"/>
                                      </p:to>
                                    </p:set>
                                  </p:childTnLst>
                                </p:cTn>
                              </p:par>
                              <p:par>
                                <p:cTn id="127" presetID="4" presetClass="exit" presetSubtype="16" fill="hold" grpId="1" nodeType="withEffect">
                                  <p:stCondLst>
                                    <p:cond delay="0"/>
                                  </p:stCondLst>
                                  <p:childTnLst>
                                    <p:animEffect transition="out" filter="box(in)">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par>
                                <p:cTn id="130" presetID="4" presetClass="entr" presetSubtype="16" fill="hold" nodeType="withEffect">
                                  <p:stCondLst>
                                    <p:cond delay="0"/>
                                  </p:stCondLst>
                                  <p:childTnLst>
                                    <p:set>
                                      <p:cBhvr>
                                        <p:cTn id="131" dur="1" fill="hold">
                                          <p:stCondLst>
                                            <p:cond delay="0"/>
                                          </p:stCondLst>
                                        </p:cTn>
                                        <p:tgtEl>
                                          <p:spTgt spid="25602"/>
                                        </p:tgtEl>
                                        <p:attrNameLst>
                                          <p:attrName>style.visibility</p:attrName>
                                        </p:attrNameLst>
                                      </p:cBhvr>
                                      <p:to>
                                        <p:strVal val="visible"/>
                                      </p:to>
                                    </p:set>
                                    <p:animEffect transition="in" filter="box(in)">
                                      <p:cBhvr>
                                        <p:cTn id="132" dur="500"/>
                                        <p:tgtEl>
                                          <p:spTgt spid="25602"/>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nodeType="clickEffect">
                                  <p:stCondLst>
                                    <p:cond delay="0"/>
                                  </p:stCondLst>
                                  <p:childTnLst>
                                    <p:set>
                                      <p:cBhvr>
                                        <p:cTn id="136" dur="1" fill="hold">
                                          <p:stCondLst>
                                            <p:cond delay="0"/>
                                          </p:stCondLst>
                                        </p:cTn>
                                        <p:tgtEl>
                                          <p:spTgt spid="25601"/>
                                        </p:tgtEl>
                                        <p:attrNameLst>
                                          <p:attrName>style.visibility</p:attrName>
                                        </p:attrNameLst>
                                      </p:cBhvr>
                                      <p:to>
                                        <p:strVal val="visible"/>
                                      </p:to>
                                    </p:set>
                                    <p:animEffect transition="in" filter="box(in)">
                                      <p:cBhvr>
                                        <p:cTn id="13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3" cstate="print"/>
          <a:srcRect/>
          <a:stretch>
            <a:fillRect/>
          </a:stretch>
        </p:blipFill>
        <p:spPr bwMode="auto">
          <a:xfrm>
            <a:off x="673768" y="1235241"/>
            <a:ext cx="7728826" cy="3064043"/>
          </a:xfrm>
          <a:prstGeom prst="rect">
            <a:avLst/>
          </a:prstGeom>
          <a:noFill/>
          <a:ln w="9525">
            <a:noFill/>
            <a:miter lim="800000"/>
            <a:headEnd/>
            <a:tailEnd/>
          </a:ln>
        </p:spPr>
      </p:pic>
      <p:pic>
        <p:nvPicPr>
          <p:cNvPr id="522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00882" y="4541456"/>
            <a:ext cx="3968178" cy="583996"/>
          </a:xfrm>
          <a:prstGeom prst="rect">
            <a:avLst/>
          </a:prstGeom>
          <a:noFill/>
        </p:spPr>
      </p:pic>
      <p:pic>
        <p:nvPicPr>
          <p:cNvPr id="522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404746" y="5384272"/>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graphicFrame>
        <p:nvGraphicFramePr>
          <p:cNvPr id="10" name="9 Tabla"/>
          <p:cNvGraphicFramePr>
            <a:graphicFrameLocks noGrp="1"/>
          </p:cNvGraphicFramePr>
          <p:nvPr/>
        </p:nvGraphicFramePr>
        <p:xfrm>
          <a:off x="598311" y="4491788"/>
          <a:ext cx="2786573" cy="1684423"/>
        </p:xfrm>
        <a:graphic>
          <a:graphicData uri="http://schemas.openxmlformats.org/drawingml/2006/table">
            <a:tbl>
              <a:tblPr/>
              <a:tblGrid>
                <a:gridCol w="1885005"/>
                <a:gridCol w="901568"/>
              </a:tblGrid>
              <a:tr h="392972">
                <a:tc>
                  <a:txBody>
                    <a:bodyPr/>
                    <a:lstStyle/>
                    <a:p>
                      <a:pPr algn="ctr">
                        <a:lnSpc>
                          <a:spcPct val="115000"/>
                        </a:lnSpc>
                        <a:spcAft>
                          <a:spcPts val="0"/>
                        </a:spcAft>
                      </a:pPr>
                      <a:r>
                        <a:rPr kumimoji="0" lang="es-AR" sz="1800" b="0" kern="1200" dirty="0">
                          <a:solidFill>
                            <a:schemeClr val="bg1"/>
                          </a:solidFill>
                          <a:latin typeface="Calibri"/>
                          <a:ea typeface="Calibri"/>
                          <a:cs typeface="Times New Roman"/>
                        </a:rPr>
                        <a:t>Caso de Estudio</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kumimoji="0" lang="es-AR" sz="1800" b="0" kern="1200" dirty="0" smtClean="0">
                          <a:solidFill>
                            <a:schemeClr val="bg1"/>
                          </a:solidFill>
                          <a:latin typeface="Calibri"/>
                          <a:ea typeface="Calibri"/>
                          <a:cs typeface="Times New Roman"/>
                        </a:rPr>
                        <a:t>CRS</a:t>
                      </a:r>
                      <a:endParaRPr kumimoji="0" lang="es-AR" sz="1800" b="0" kern="1200" dirty="0">
                        <a:solidFill>
                          <a:schemeClr val="bg1"/>
                        </a:solidFill>
                        <a:latin typeface="Calibri"/>
                        <a:ea typeface="Calibri"/>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QVP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5</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972">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QFP</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2</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05507">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QFN</a:t>
                      </a: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kumimoji="0" lang="es-AR" sz="1800" b="0" kern="1200" dirty="0">
                          <a:solidFill>
                            <a:schemeClr val="tx1"/>
                          </a:solidFill>
                          <a:latin typeface="Calibri"/>
                          <a:ea typeface="Calibri"/>
                          <a:cs typeface="Times New Roman"/>
                        </a:rPr>
                        <a:t>0</a:t>
                      </a: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3"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74133" y="3212976"/>
            <a:ext cx="3330223" cy="1155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2"/>
            <a:r>
              <a:rPr lang="es-ES" dirty="0" smtClean="0"/>
              <a:t>Ventajas y desventajas</a:t>
            </a:r>
          </a:p>
          <a:p>
            <a:pPr lvl="2"/>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3"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524012" cy="1165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2"/>
            <a:r>
              <a:rPr lang="es-ES" dirty="0" smtClean="0"/>
              <a:t>Contexto </a:t>
            </a:r>
          </a:p>
          <a:p>
            <a:pPr lvl="2"/>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3"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dor\Escritorio\gracias.jpg"/>
          <p:cNvPicPr>
            <a:picLocks noChangeAspect="1" noChangeArrowheads="1"/>
          </p:cNvPicPr>
          <p:nvPr/>
        </p:nvPicPr>
        <p:blipFill>
          <a:blip r:embed="rId2" cstate="print"/>
          <a:srcRect/>
          <a:stretch>
            <a:fillRect/>
          </a:stretch>
        </p:blipFill>
        <p:spPr bwMode="auto">
          <a:xfrm>
            <a:off x="2060750" y="1891419"/>
            <a:ext cx="5314951" cy="34861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sistema </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a:t>
            </a:r>
            <a:r>
              <a:rPr lang="es-ES" dirty="0" smtClean="0"/>
              <a:t>dificultosa</a:t>
            </a:r>
            <a:r>
              <a:rPr lang="es-ES" dirty="0" smtClean="0"/>
              <a:t>:</a:t>
            </a:r>
          </a:p>
          <a:p>
            <a:pPr lvl="1"/>
            <a:r>
              <a:rPr lang="es-ES" dirty="0" smtClean="0"/>
              <a:t>Utilización de lenguaje natural, sin estructurar los </a:t>
            </a:r>
            <a:r>
              <a:rPr lang="es-ES" dirty="0" err="1" smtClean="0"/>
              <a:t>QAs</a:t>
            </a:r>
            <a:r>
              <a:rPr lang="es-ES" dirty="0" smtClean="0"/>
              <a:t> formalmente</a:t>
            </a:r>
          </a:p>
          <a:p>
            <a:pPr lvl="1"/>
            <a:r>
              <a:rPr lang="es-ES" dirty="0" smtClean="0"/>
              <a:t>Varios casos de uso de gran extensión</a:t>
            </a:r>
          </a:p>
          <a:p>
            <a:pPr lvl="1"/>
            <a:endParaRPr lang="es-ES" dirty="0" smtClean="0"/>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5710984" y="3015916"/>
            <a:ext cx="2940571" cy="32456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1844824"/>
            <a:ext cx="6204189" cy="11015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23088" cy="4924693"/>
          </a:xfrm>
        </p:spPr>
        <p:txBody>
          <a:bodyPr>
            <a:normAutofit/>
          </a:bodyPr>
          <a:lstStyle/>
          <a:p>
            <a:r>
              <a:rPr lang="es-ES" dirty="0" smtClean="0"/>
              <a:t>Introducción</a:t>
            </a:r>
          </a:p>
          <a:p>
            <a:r>
              <a:rPr lang="es-ES" dirty="0" smtClean="0"/>
              <a:t>Atributos de calidad y aspectos tempranos</a:t>
            </a:r>
          </a:p>
          <a:p>
            <a:pPr lvl="2"/>
            <a:r>
              <a:rPr lang="es-ES" dirty="0" smtClean="0"/>
              <a:t>Aspectos tempranos</a:t>
            </a:r>
          </a:p>
          <a:p>
            <a:pPr lvl="2"/>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Por ejemplo:  autorización,  distribución,  etc.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usuario        Usabilidad</a:t>
            </a:r>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2147</TotalTime>
  <Words>3295</Words>
  <Application>Microsoft Office PowerPoint</Application>
  <PresentationFormat>Presentación en pantalla (4:3)</PresentationFormat>
  <Paragraphs>278</Paragraphs>
  <Slides>33</Slides>
  <Notes>26</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Tokens Generation</vt:lpstr>
      <vt:lpstr>Proceso</vt:lpstr>
      <vt:lpstr>Tokens Analysis</vt:lpstr>
      <vt:lpstr>Ontología</vt:lpstr>
      <vt:lpstr>Tokens Analysis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Diapositiva 33</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villamdp</cp:lastModifiedBy>
  <cp:revision>190</cp:revision>
  <dcterms:created xsi:type="dcterms:W3CDTF">2010-11-08T21:41:28Z</dcterms:created>
  <dcterms:modified xsi:type="dcterms:W3CDTF">2010-11-18T00:53:43Z</dcterms:modified>
</cp:coreProperties>
</file>