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4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300" r:id="rId13"/>
    <p:sldId id="299" r:id="rId14"/>
    <p:sldId id="301" r:id="rId15"/>
    <p:sldId id="302" r:id="rId16"/>
    <p:sldId id="303" r:id="rId17"/>
    <p:sldId id="304" r:id="rId18"/>
    <p:sldId id="268" r:id="rId19"/>
    <p:sldId id="293" r:id="rId20"/>
    <p:sldId id="269" r:id="rId21"/>
    <p:sldId id="270" r:id="rId22"/>
    <p:sldId id="277" r:id="rId23"/>
    <p:sldId id="271" r:id="rId24"/>
    <p:sldId id="278" r:id="rId25"/>
    <p:sldId id="272" r:id="rId26"/>
    <p:sldId id="294" r:id="rId27"/>
    <p:sldId id="296" r:id="rId28"/>
    <p:sldId id="273" r:id="rId29"/>
    <p:sldId id="295" r:id="rId30"/>
    <p:sldId id="275" r:id="rId31"/>
    <p:sldId id="276" r:id="rId32"/>
    <p:sldId id="298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784" autoAdjust="0"/>
    <p:restoredTop sz="83977" autoAdjust="0"/>
  </p:normalViewPr>
  <p:slideViewPr>
    <p:cSldViewPr snapToGrid="0">
      <p:cViewPr varScale="1">
        <p:scale>
          <a:sx n="51" d="100"/>
          <a:sy n="51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12/11/2010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analista: QA Miner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28680" name="Visio" r:id="rId3" imgW="5536846" imgH="3445815" progId="">
              <p:embed/>
            </p:oleObj>
          </a:graphicData>
        </a:graphic>
      </p:graphicFrame>
      <p:sp>
        <p:nvSpPr>
          <p:cNvPr id="8" name="7 Rectángulo redondeado"/>
          <p:cNvSpPr/>
          <p:nvPr/>
        </p:nvSpPr>
        <p:spPr>
          <a:xfrm>
            <a:off x="2376823" y="1062681"/>
            <a:ext cx="6309978" cy="1519881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La datos de entrada son tomados por el </a:t>
            </a:r>
            <a:r>
              <a:rPr lang="es-ES_tradnl" dirty="0" err="1" smtClean="0"/>
              <a:t>Aspect</a:t>
            </a:r>
            <a:r>
              <a:rPr lang="es-ES_tradnl" dirty="0" smtClean="0"/>
              <a:t> Extractor </a:t>
            </a:r>
            <a:r>
              <a:rPr lang="es-ES_tradnl" dirty="0" err="1" smtClean="0"/>
              <a:t>Tool</a:t>
            </a:r>
            <a:r>
              <a:rPr lang="es-ES_tradnl" dirty="0" smtClean="0"/>
              <a:t> (AET) </a:t>
            </a:r>
          </a:p>
          <a:p>
            <a:r>
              <a:rPr lang="es-ES_tradnl" dirty="0" smtClean="0"/>
              <a:t> AET: </a:t>
            </a:r>
            <a:r>
              <a:rPr lang="es-AR" dirty="0" smtClean="0"/>
              <a:t>Herramientas </a:t>
            </a:r>
            <a:r>
              <a:rPr lang="es-AR" dirty="0" err="1" smtClean="0"/>
              <a:t>semi</a:t>
            </a:r>
            <a:r>
              <a:rPr lang="es-AR" dirty="0" smtClean="0"/>
              <a:t>-automatizadas para identificar </a:t>
            </a:r>
            <a:r>
              <a:rPr lang="es-AR" dirty="0" smtClean="0"/>
              <a:t>aspectos tempranos desde </a:t>
            </a:r>
            <a:r>
              <a:rPr lang="es-AR" dirty="0" smtClean="0"/>
              <a:t>los </a:t>
            </a:r>
            <a:r>
              <a:rPr lang="es-AR" dirty="0" smtClean="0"/>
              <a:t>requerimientos.</a:t>
            </a:r>
            <a:endParaRPr lang="es-AR" dirty="0" smtClean="0"/>
          </a:p>
          <a:p>
            <a:pPr lvl="1"/>
            <a:r>
              <a:rPr lang="es-AR" dirty="0" smtClean="0"/>
              <a:t>Aspectos tempranos</a:t>
            </a:r>
          </a:p>
          <a:p>
            <a:pPr lvl="1"/>
            <a:r>
              <a:rPr lang="es-AR" dirty="0" smtClean="0"/>
              <a:t>Casos de uso “atravesados” por </a:t>
            </a:r>
            <a:r>
              <a:rPr lang="es-AR" dirty="0" err="1" smtClean="0"/>
              <a:t>por</a:t>
            </a:r>
            <a:r>
              <a:rPr lang="es-AR" dirty="0" smtClean="0"/>
              <a:t> el aspecto temprano.</a:t>
            </a:r>
          </a:p>
          <a:p>
            <a:r>
              <a:rPr lang="es-AR" dirty="0" smtClean="0"/>
              <a:t>EL EAT especifica un aspecto temprano mediante un nombre y un conjunto de pares de palabras &lt;verbo, objeto&gt;.  Ejemplo:  </a:t>
            </a:r>
            <a:r>
              <a:rPr lang="es-AR" dirty="0" err="1" smtClean="0"/>
              <a:t>Validate</a:t>
            </a:r>
            <a:r>
              <a:rPr lang="es-AR" dirty="0" smtClean="0"/>
              <a:t> = (&lt;</a:t>
            </a:r>
            <a:r>
              <a:rPr lang="es-AR" dirty="0" err="1" smtClean="0"/>
              <a:t>validates</a:t>
            </a:r>
            <a:r>
              <a:rPr lang="es-AR" dirty="0" smtClean="0"/>
              <a:t>, </a:t>
            </a:r>
            <a:r>
              <a:rPr lang="es-AR" dirty="0" err="1" smtClean="0"/>
              <a:t>password</a:t>
            </a:r>
            <a:r>
              <a:rPr lang="es-AR" dirty="0" smtClean="0"/>
              <a:t>&gt;; &lt;</a:t>
            </a:r>
            <a:r>
              <a:rPr lang="es-AR" dirty="0" err="1" smtClean="0"/>
              <a:t>validate</a:t>
            </a:r>
            <a:r>
              <a:rPr lang="es-AR" dirty="0" smtClean="0"/>
              <a:t>, </a:t>
            </a:r>
            <a:r>
              <a:rPr lang="es-AR" dirty="0" err="1" smtClean="0"/>
              <a:t>employee</a:t>
            </a:r>
            <a:r>
              <a:rPr lang="es-AR" dirty="0" smtClean="0"/>
              <a:t>&gt;;  &lt;</a:t>
            </a:r>
            <a:r>
              <a:rPr lang="es-AR" dirty="0" err="1" smtClean="0"/>
              <a:t>validated</a:t>
            </a:r>
            <a:r>
              <a:rPr lang="es-AR" dirty="0" smtClean="0"/>
              <a:t>, </a:t>
            </a:r>
            <a:r>
              <a:rPr lang="es-AR" dirty="0" err="1" smtClean="0"/>
              <a:t>system</a:t>
            </a:r>
            <a:r>
              <a:rPr lang="es-AR" dirty="0" smtClean="0"/>
              <a:t>&gt; )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6082" name="Visio" r:id="rId3" imgW="5536846" imgH="3445815" progId="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331659" y="2638862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Generación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57345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8252" y="1176691"/>
            <a:ext cx="6438123" cy="512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7106" name="Visio" r:id="rId3" imgW="5536846" imgH="3445815" progId="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492297" y="4467661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9285" y="1455576"/>
            <a:ext cx="7884154" cy="46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Entrada en XML formada por casos de uso y salida de </a:t>
            </a:r>
            <a:r>
              <a:rPr lang="es-ES" dirty="0" err="1" smtClean="0"/>
              <a:t>Aspect</a:t>
            </a:r>
            <a:r>
              <a:rPr lang="es-ES" dirty="0" smtClean="0"/>
              <a:t> Extractor </a:t>
            </a:r>
            <a:r>
              <a:rPr lang="es-ES" dirty="0" err="1" smtClean="0"/>
              <a:t>Tool</a:t>
            </a:r>
            <a:endParaRPr lang="es-ES" dirty="0" smtClean="0"/>
          </a:p>
          <a:p>
            <a:r>
              <a:rPr lang="es-ES" dirty="0" smtClean="0"/>
              <a:t>Puntos de configuración</a:t>
            </a:r>
          </a:p>
          <a:p>
            <a:pPr lvl="1"/>
            <a:r>
              <a:rPr lang="es-ES" dirty="0" smtClean="0"/>
              <a:t>Peso de las secciones de los casos de uso</a:t>
            </a:r>
          </a:p>
          <a:p>
            <a:pPr lvl="1"/>
            <a:r>
              <a:rPr lang="es-ES" dirty="0" smtClean="0"/>
              <a:t>Lista de Stop Words</a:t>
            </a:r>
          </a:p>
          <a:p>
            <a:pPr lvl="1"/>
            <a:r>
              <a:rPr lang="es-ES" dirty="0" smtClean="0"/>
              <a:t>Importancia de la entrada (aspectos tempranos vs. casos de uso)</a:t>
            </a:r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smtClean="0"/>
              <a:t>Tiempo </a:t>
            </a:r>
            <a:r>
              <a:rPr lang="es-AR" dirty="0" smtClean="0"/>
              <a:t>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6984776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43608" y="4365104"/>
          <a:ext cx="2376264" cy="1512170"/>
        </p:xfrm>
        <a:graphic>
          <a:graphicData uri="http://schemas.openxmlformats.org/drawingml/2006/table">
            <a:tbl>
              <a:tblPr/>
              <a:tblGrid>
                <a:gridCol w="1607447"/>
                <a:gridCol w="768817"/>
              </a:tblGrid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4581128"/>
            <a:ext cx="2524125" cy="371475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5373216"/>
            <a:ext cx="2124075" cy="371475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En ambos casos se contabiliza la suma de los tiempos del </a:t>
            </a:r>
          </a:p>
          <a:p>
            <a:pPr>
              <a:buNone/>
            </a:pPr>
            <a:r>
              <a:rPr lang="es-ES" dirty="0" smtClean="0"/>
              <a:t>análisis de cada aspecto temprano.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HWS</a:t>
            </a:r>
          </a:p>
          <a:p>
            <a:pPr lvl="1"/>
            <a:r>
              <a:rPr lang="es-ES" dirty="0" smtClean="0"/>
              <a:t>7.2 segundos aproximadamente</a:t>
            </a:r>
          </a:p>
          <a:p>
            <a:r>
              <a:rPr lang="es-ES" dirty="0" smtClean="0"/>
              <a:t>CRS</a:t>
            </a:r>
          </a:p>
          <a:p>
            <a:pPr lvl="1"/>
            <a:r>
              <a:rPr lang="es-ES" dirty="0" smtClean="0"/>
              <a:t>4.9 segundos aproximadamente</a:t>
            </a:r>
          </a:p>
          <a:p>
            <a:pPr lvl="1"/>
            <a:endParaRPr lang="es-ES" dirty="0" smtClean="0"/>
          </a:p>
        </p:txBody>
      </p:sp>
      <p:pic>
        <p:nvPicPr>
          <p:cNvPr id="4" name="3 Imagen" descr="cronomet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39" y="2556587"/>
            <a:ext cx="1868181" cy="254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  <p:pic>
        <p:nvPicPr>
          <p:cNvPr id="4" name="3 Imagen" descr="carita+feliz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04" y="1822774"/>
            <a:ext cx="1047750" cy="1047750"/>
          </a:xfrm>
          <a:prstGeom prst="rect">
            <a:avLst/>
          </a:prstGeom>
        </p:spPr>
      </p:pic>
      <p:pic>
        <p:nvPicPr>
          <p:cNvPr id="5" name="4 Imagen" descr="beask_carita_tris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927" y="4691096"/>
            <a:ext cx="765629" cy="773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Trabajos relacionados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 de </a:t>
            </a:r>
            <a:r>
              <a:rPr lang="es-ES" dirty="0" err="1" smtClean="0"/>
              <a:t>elicitación</a:t>
            </a:r>
            <a:endParaRPr lang="es-ES" dirty="0" smtClean="0"/>
          </a:p>
          <a:p>
            <a:pPr lvl="1"/>
            <a:r>
              <a:rPr lang="es-ES" dirty="0" err="1" smtClean="0"/>
              <a:t>Checklists</a:t>
            </a:r>
            <a:endParaRPr lang="es-ES" dirty="0" smtClean="0"/>
          </a:p>
          <a:p>
            <a:pPr lvl="1"/>
            <a:r>
              <a:rPr lang="es-ES" dirty="0" err="1" smtClean="0"/>
              <a:t>Templates</a:t>
            </a:r>
            <a:endParaRPr lang="es-ES" dirty="0" smtClean="0"/>
          </a:p>
          <a:p>
            <a:pPr lvl="1"/>
            <a:r>
              <a:rPr lang="es-ES" dirty="0" smtClean="0"/>
              <a:t>Cuestionarios</a:t>
            </a:r>
          </a:p>
          <a:p>
            <a:r>
              <a:rPr lang="es-ES" dirty="0" smtClean="0"/>
              <a:t>Herramientas semiautomáticas</a:t>
            </a:r>
          </a:p>
          <a:p>
            <a:pPr lvl="1"/>
            <a:r>
              <a:rPr lang="es-ES" dirty="0" smtClean="0"/>
              <a:t>Comúnmente basadas en técnicas de IR o NLP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Generalmente,  estos enfoques no utilizan información </a:t>
            </a:r>
            <a:r>
              <a:rPr lang="es-ES_tradnl" dirty="0" smtClean="0"/>
              <a:t>proveniente </a:t>
            </a:r>
            <a:r>
              <a:rPr lang="es-ES" dirty="0" smtClean="0"/>
              <a:t>de los aspectos tempranos.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  Ejemplo: performance, seguridad, disponibilidad, </a:t>
            </a:r>
            <a:r>
              <a:rPr lang="es-ES" dirty="0" err="1" smtClean="0"/>
              <a:t>etc</a:t>
            </a:r>
            <a:endParaRPr lang="es-ES" dirty="0" smtClean="0"/>
          </a:p>
          <a:p>
            <a:r>
              <a:rPr lang="es-ES" dirty="0" smtClean="0"/>
              <a:t>Es necesario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faltantes..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sistema. Por ejemplo: autorización, distribución, etc. </a:t>
            </a:r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“pistas”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=&gt; seguridad</a:t>
            </a:r>
          </a:p>
          <a:p>
            <a:pPr lvl="1"/>
            <a:r>
              <a:rPr lang="es-ES" dirty="0" smtClean="0"/>
              <a:t>Interfaz de usuario </a:t>
            </a:r>
            <a:r>
              <a:rPr lang="es-ES_tradnl" dirty="0" smtClean="0"/>
              <a:t>=&gt;</a:t>
            </a:r>
            <a:r>
              <a:rPr lang="es-ES" dirty="0" smtClean="0"/>
              <a:t> usabilidad</a:t>
            </a:r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1256</TotalTime>
  <Words>834</Words>
  <Application>Microsoft Office PowerPoint</Application>
  <PresentationFormat>Presentación en pantalla (4:3)</PresentationFormat>
  <Paragraphs>200</Paragraphs>
  <Slides>32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Origen</vt:lpstr>
      <vt:lpstr>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Entrada</vt:lpstr>
      <vt:lpstr>Proceso</vt:lpstr>
      <vt:lpstr>Generación de tokens</vt:lpstr>
      <vt:lpstr>Proceso</vt:lpstr>
      <vt:lpstr>Análisis de tokens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Tiempos de ejecución</vt:lpstr>
      <vt:lpstr>Agenda</vt:lpstr>
      <vt:lpstr>Ventajas y Desventajas</vt:lpstr>
      <vt:lpstr>Trabajos Futuros</vt:lpstr>
      <vt:lpstr>Agenda</vt:lpstr>
      <vt:lpstr>Preguntas</vt:lpstr>
      <vt:lpstr>GRACIAS!!!!</vt:lpstr>
      <vt:lpstr>Trabajos relacionados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92</cp:revision>
  <dcterms:created xsi:type="dcterms:W3CDTF">2010-11-08T21:41:28Z</dcterms:created>
  <dcterms:modified xsi:type="dcterms:W3CDTF">2010-11-12T14:41:28Z</dcterms:modified>
</cp:coreProperties>
</file>