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4"/>
  </p:notesMasterIdLst>
  <p:sldIdLst>
    <p:sldId id="256" r:id="rId2"/>
    <p:sldId id="289" r:id="rId3"/>
    <p:sldId id="290" r:id="rId4"/>
    <p:sldId id="259" r:id="rId5"/>
    <p:sldId id="260" r:id="rId6"/>
    <p:sldId id="291" r:id="rId7"/>
    <p:sldId id="265" r:id="rId8"/>
    <p:sldId id="266" r:id="rId9"/>
    <p:sldId id="263" r:id="rId10"/>
    <p:sldId id="292" r:id="rId11"/>
    <p:sldId id="264" r:id="rId12"/>
    <p:sldId id="300" r:id="rId13"/>
    <p:sldId id="299" r:id="rId14"/>
    <p:sldId id="301" r:id="rId15"/>
    <p:sldId id="302" r:id="rId16"/>
    <p:sldId id="303" r:id="rId17"/>
    <p:sldId id="304" r:id="rId18"/>
    <p:sldId id="268" r:id="rId19"/>
    <p:sldId id="293" r:id="rId20"/>
    <p:sldId id="269" r:id="rId21"/>
    <p:sldId id="270" r:id="rId22"/>
    <p:sldId id="277" r:id="rId23"/>
    <p:sldId id="271" r:id="rId24"/>
    <p:sldId id="278" r:id="rId25"/>
    <p:sldId id="272" r:id="rId26"/>
    <p:sldId id="294" r:id="rId27"/>
    <p:sldId id="296" r:id="rId28"/>
    <p:sldId id="273" r:id="rId29"/>
    <p:sldId id="295" r:id="rId30"/>
    <p:sldId id="275" r:id="rId31"/>
    <p:sldId id="276" r:id="rId32"/>
    <p:sldId id="298"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uE"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784" autoAdjust="0"/>
    <p:restoredTop sz="91273" autoAdjust="0"/>
  </p:normalViewPr>
  <p:slideViewPr>
    <p:cSldViewPr snapToGrid="0">
      <p:cViewPr varScale="1">
        <p:scale>
          <a:sx n="84" d="100"/>
          <a:sy n="84" d="100"/>
        </p:scale>
        <p:origin x="-2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63BFC-F4BA-48C9-8576-4CE39202FED6}" type="datetimeFigureOut">
              <a:rPr lang="es-ES" smtClean="0"/>
              <a:pPr/>
              <a:t>14/11/2010</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2ED1A-74B4-42AE-A5BF-D7540D1CC6CA}" type="slidenum">
              <a:rPr lang="es-ES" smtClean="0"/>
              <a:pPr/>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Presentación</a:t>
            </a:r>
            <a:r>
              <a:rPr lang="es-ES_tradnl" baseline="0" dirty="0" smtClean="0"/>
              <a:t>: </a:t>
            </a:r>
          </a:p>
          <a:p>
            <a:pPr lvl="1">
              <a:buFontTx/>
              <a:buChar char="-"/>
            </a:pPr>
            <a:r>
              <a:rPr lang="es-ES_tradnl" baseline="0" dirty="0" smtClean="0"/>
              <a:t>Nosotros</a:t>
            </a:r>
          </a:p>
          <a:p>
            <a:pPr lvl="1">
              <a:buFontTx/>
              <a:buChar char="-"/>
            </a:pPr>
            <a:r>
              <a:rPr lang="es-ES_tradnl" baseline="0" dirty="0" smtClean="0"/>
              <a:t>Tesis</a:t>
            </a:r>
          </a:p>
          <a:p>
            <a:pPr lvl="1">
              <a:buFontTx/>
              <a:buChar char="-"/>
            </a:pPr>
            <a:r>
              <a:rPr lang="es-ES_tradnl" baseline="0" dirty="0" smtClean="0"/>
              <a:t> Directores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Los actores principales son: el analista, que es el encargado de definir los casos de uso del sistema y, además, quien se beneficia de la salida del proceso; y el experto en el dominio, cuya responsabilidad es desarrollar la ontología para que pueda ser utilizada durante la etapa de análisis.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12</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Las entradas del proceso son los casos de uso</a:t>
            </a:r>
            <a:r>
              <a:rPr lang="es-ES_tradnl" sz="1200" kern="1200" dirty="0" smtClean="0">
                <a:solidFill>
                  <a:schemeClr val="tx1"/>
                </a:solidFill>
                <a:latin typeface="+mn-lt"/>
                <a:ea typeface="+mn-ea"/>
                <a:cs typeface="+mn-cs"/>
              </a:rPr>
              <a:t> y el aspecto temprano que los relaciona. Se asume que el aspecto temprano ha sido previamente identificado por medio de algún </a:t>
            </a:r>
            <a:r>
              <a:rPr lang="es-ES_tradnl" sz="1200" kern="1200" dirty="0" err="1" smtClean="0">
                <a:solidFill>
                  <a:schemeClr val="tx1"/>
                </a:solidFill>
                <a:latin typeface="+mn-lt"/>
                <a:ea typeface="+mn-ea"/>
                <a:cs typeface="+mn-cs"/>
              </a:rPr>
              <a:t>tool</a:t>
            </a:r>
            <a:r>
              <a:rPr lang="es-ES_tradnl" sz="1200" kern="1200" dirty="0" smtClean="0">
                <a:solidFill>
                  <a:schemeClr val="tx1"/>
                </a:solidFill>
                <a:latin typeface="+mn-lt"/>
                <a:ea typeface="+mn-ea"/>
                <a:cs typeface="+mn-cs"/>
              </a:rPr>
              <a:t> de detección de aspectos tempranos. En este trabajo, se utilizó para este propósito la herramienta </a:t>
            </a:r>
            <a:r>
              <a:rPr lang="es-AR" sz="1200" i="1" kern="1200" dirty="0" smtClean="0">
                <a:solidFill>
                  <a:schemeClr val="tx1"/>
                </a:solidFill>
                <a:latin typeface="+mn-lt"/>
                <a:ea typeface="+mn-ea"/>
                <a:cs typeface="+mn-cs"/>
              </a:rPr>
              <a:t>Aspect Extractor </a:t>
            </a:r>
            <a:r>
              <a:rPr lang="es-AR" sz="1200" i="1" kern="1200" dirty="0" err="1" smtClean="0">
                <a:solidFill>
                  <a:schemeClr val="tx1"/>
                </a:solidFill>
                <a:latin typeface="+mn-lt"/>
                <a:ea typeface="+mn-ea"/>
                <a:cs typeface="+mn-cs"/>
              </a:rPr>
              <a:t>Tool</a:t>
            </a:r>
            <a:r>
              <a:rPr lang="es-AR" sz="1200" kern="1200" dirty="0" smtClean="0">
                <a:solidFill>
                  <a:schemeClr val="tx1"/>
                </a:solidFill>
                <a:latin typeface="+mn-lt"/>
                <a:ea typeface="+mn-ea"/>
                <a:cs typeface="+mn-cs"/>
              </a:rPr>
              <a:t> [8],</a:t>
            </a:r>
            <a:r>
              <a:rPr lang="es-AR" sz="1200" i="1" kern="1200" dirty="0" smtClean="0">
                <a:solidFill>
                  <a:schemeClr val="tx1"/>
                </a:solidFill>
                <a:latin typeface="+mn-lt"/>
                <a:ea typeface="+mn-ea"/>
                <a:cs typeface="+mn-cs"/>
              </a:rPr>
              <a:t> </a:t>
            </a:r>
            <a:r>
              <a:rPr lang="es-ES_tradnl" sz="1200" kern="1200" dirty="0" smtClean="0">
                <a:solidFill>
                  <a:schemeClr val="tx1"/>
                </a:solidFill>
                <a:latin typeface="+mn-lt"/>
                <a:ea typeface="+mn-ea"/>
                <a:cs typeface="+mn-cs"/>
              </a:rPr>
              <a:t>la cual identifica un conjunto de aspectos tempranos candidatos a partir de una especificación de requerimientos</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13</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14</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15</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Como soporte a este proceso se ha desarrollado una herramienta, denominada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la cual es un </a:t>
            </a:r>
            <a:r>
              <a:rPr lang="es-AR" sz="1200" i="1" kern="1200" dirty="0" err="1" smtClean="0">
                <a:solidFill>
                  <a:schemeClr val="tx1"/>
                </a:solidFill>
                <a:latin typeface="+mn-lt"/>
                <a:ea typeface="+mn-ea"/>
                <a:cs typeface="+mn-cs"/>
              </a:rPr>
              <a:t>plugin</a:t>
            </a:r>
            <a:r>
              <a:rPr lang="es-AR" sz="1200" kern="1200" dirty="0" smtClean="0">
                <a:solidFill>
                  <a:schemeClr val="tx1"/>
                </a:solidFill>
                <a:latin typeface="+mn-lt"/>
                <a:ea typeface="+mn-ea"/>
                <a:cs typeface="+mn-cs"/>
              </a:rPr>
              <a:t> de Eclipse. Esta herramienta permite al analista seleccionar como entrada el aspecto temprano que desea analizar, junto a los casos de uso que los relaciona. Mediante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el analista podrá contar con información acerca de los atributos de calidad identificados para el conjunto de datos de entrada. Es decir, para cada aspecto temprano del sistema, se muestra un ranking de porcentajes, con un atributo de calidad cada uno, indicando el grado de relación entre ese aspecto temprano y los distintos atributos de calidad presentes en la ontología. De esta manera, el analista podrá seleccionar los atributos de calidad destacados, para tenerlos en cuenta en las etapas siguientes del ciclo de desarrollo.</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18</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Agenda</a:t>
            </a:r>
            <a:r>
              <a:rPr lang="es-ES_tradnl" baseline="0" dirty="0" smtClean="0"/>
              <a:t> que se va a seguir durante la presentación</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sz="1200" kern="1200" dirty="0" smtClean="0">
                <a:solidFill>
                  <a:schemeClr val="tx1"/>
                </a:solidFill>
                <a:latin typeface="+mn-lt"/>
                <a:ea typeface="+mn-ea"/>
                <a:cs typeface="+mn-cs"/>
              </a:rPr>
              <a:t>Durante mucho tiempo los sistemas de software han sido construidos basándose en requerimientos funcionales. Implícitamente, existía la idea de que éstos eran suficientes para construir un sistema de software exitoso. En este contexto, la </a:t>
            </a:r>
            <a:r>
              <a:rPr lang="es-AR" sz="1200" i="1" kern="1200" dirty="0" smtClean="0">
                <a:solidFill>
                  <a:schemeClr val="tx1"/>
                </a:solidFill>
                <a:latin typeface="+mn-lt"/>
                <a:ea typeface="+mn-ea"/>
                <a:cs typeface="+mn-cs"/>
              </a:rPr>
              <a:t>Arquitectura de Software</a:t>
            </a:r>
            <a:r>
              <a:rPr lang="es-AR" sz="1200" kern="1200" dirty="0" smtClean="0">
                <a:solidFill>
                  <a:schemeClr val="tx1"/>
                </a:solidFill>
                <a:latin typeface="+mn-lt"/>
                <a:ea typeface="+mn-ea"/>
                <a:cs typeface="+mn-cs"/>
              </a:rPr>
              <a:t> ha emergido como un eslabón importante en el proceso de desarrollo de software. La arquitectura de software de un programa o sistema computarizado es la estructura o estructuras del sistema, que involucra elementos de software y las propiedades externamente visibles de esos elementos </a:t>
            </a:r>
            <a:r>
              <a:rPr lang="es-ES" sz="1200" i="0" kern="1200" dirty="0" smtClean="0">
                <a:solidFill>
                  <a:schemeClr val="tx1"/>
                </a:solidFill>
                <a:latin typeface="+mn-lt"/>
                <a:ea typeface="+mn-ea"/>
                <a:cs typeface="+mn-cs"/>
              </a:rPr>
              <a:t>[1]</a:t>
            </a:r>
            <a:r>
              <a:rPr lang="es-AR" sz="1200" i="1" kern="1200" dirty="0" smtClean="0">
                <a:solidFill>
                  <a:schemeClr val="tx1"/>
                </a:solidFill>
                <a:latin typeface="+mn-lt"/>
                <a:ea typeface="+mn-ea"/>
                <a:cs typeface="+mn-cs"/>
              </a:rPr>
              <a:t>.</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el desarrollo de los sistemas actuales, la arquitectura de software constituye el primer paso hacia el diseño de un sistema que tiene un conjunto de propiedades deseadas, tales como: Performance, Disponibilidad, Portabilidad, Seguridad, Usabilidad, etc. Estas propiedades son requerimientos adicionales del sistema [2] que hacen referencia a características o restricciones que éste debe satisfacer, y complementan los requerimientos funcionales del mismo. Estas características o atributos se conocen con el nombre de “atributos de calidad” (</a:t>
            </a:r>
            <a:r>
              <a:rPr lang="es-AR" sz="1200" i="1" kern="1200" dirty="0" smtClean="0">
                <a:solidFill>
                  <a:schemeClr val="tx1"/>
                </a:solidFill>
                <a:latin typeface="+mn-lt"/>
                <a:ea typeface="+mn-ea"/>
                <a:cs typeface="+mn-cs"/>
              </a:rPr>
              <a:t>Quality </a:t>
            </a:r>
            <a:r>
              <a:rPr lang="es-AR" sz="1200" i="1" kern="1200" dirty="0" err="1" smtClean="0">
                <a:solidFill>
                  <a:schemeClr val="tx1"/>
                </a:solidFill>
                <a:latin typeface="+mn-lt"/>
                <a:ea typeface="+mn-ea"/>
                <a:cs typeface="+mn-cs"/>
              </a:rPr>
              <a:t>Attributes</a:t>
            </a:r>
            <a:r>
              <a:rPr lang="es-AR" sz="1200" i="1" kern="1200" dirty="0" smtClean="0">
                <a:solidFill>
                  <a:schemeClr val="tx1"/>
                </a:solidFill>
                <a:latin typeface="+mn-lt"/>
                <a:ea typeface="+mn-ea"/>
                <a:cs typeface="+mn-cs"/>
              </a:rPr>
              <a:t>, QAs</a:t>
            </a:r>
            <a:r>
              <a:rPr lang="es-AR" sz="1200" kern="1200" dirty="0" smtClean="0">
                <a:solidFill>
                  <a:schemeClr val="tx1"/>
                </a:solidFill>
                <a:latin typeface="+mn-lt"/>
                <a:ea typeface="+mn-ea"/>
                <a:cs typeface="+mn-cs"/>
              </a:rPr>
              <a:t>) [3].</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Existen evidencias de la relación entre QAs correctamente identificados y el éxito o fracaso de un sistema</a:t>
            </a:r>
            <a:r>
              <a:rPr lang="es-ES" sz="1200" kern="1200" dirty="0" smtClean="0">
                <a:solidFill>
                  <a:schemeClr val="tx1"/>
                </a:solidFill>
                <a:latin typeface="+mn-lt"/>
                <a:ea typeface="+mn-ea"/>
                <a:cs typeface="+mn-cs"/>
              </a:rPr>
              <a:t> [4]</a:t>
            </a:r>
            <a:r>
              <a:rPr lang="es-AR" sz="1200" kern="1200" dirty="0" smtClean="0">
                <a:solidFill>
                  <a:schemeClr val="tx1"/>
                </a:solidFill>
                <a:latin typeface="+mn-lt"/>
                <a:ea typeface="+mn-ea"/>
                <a:cs typeface="+mn-cs"/>
              </a:rPr>
              <a:t>. Por ejemplo, las consecuencias de una especificación equivocada de performance pueden incluir: relaciones dañadas con el cliente, fallas en el negocio, pérdida de ingresos, aumento del costo del proyecto debido a los costos de sumar recursos adicionales para resolver la falla, entre otras. En este contexto, la correcta identificación y comprensión de los QAs de un sistema es comúnmente señalada como un factor clave de éxito en la construcción de software de calidad</a:t>
            </a:r>
            <a:r>
              <a:rPr lang="es-ES" sz="1200" kern="1200" dirty="0" smtClean="0">
                <a:solidFill>
                  <a:schemeClr val="tx1"/>
                </a:solidFill>
                <a:latin typeface="+mn-lt"/>
                <a:ea typeface="+mn-ea"/>
                <a:cs typeface="+mn-cs"/>
              </a:rPr>
              <a:t> [5]</a:t>
            </a:r>
            <a:r>
              <a:rPr lang="es-AR" sz="1200" kern="1200" dirty="0" smtClean="0">
                <a:solidFill>
                  <a:schemeClr val="tx1"/>
                </a:solidFill>
                <a:latin typeface="+mn-lt"/>
                <a:ea typeface="+mn-ea"/>
                <a:cs typeface="+mn-cs"/>
              </a:rPr>
              <a:t>.</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Dado el rol que los QAs juegan en el diseño de la arquitectura, la elicitación de QAs es importante para tomarlos en consideración desde las primeras etapas del ciclo de vida de un sistema. </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lo general, los QAs de un sistema provienen de distintas fuentes, como por ejemplo los objetivos de negocio, las entrevistas con los stakeholders y/o las especificaciones de requerimientos. En este último caso, cuando se </a:t>
            </a:r>
            <a:r>
              <a:rPr lang="es-AR" sz="1200" kern="1200" dirty="0" err="1" smtClean="0">
                <a:solidFill>
                  <a:schemeClr val="tx1"/>
                </a:solidFill>
                <a:latin typeface="+mn-lt"/>
                <a:ea typeface="+mn-ea"/>
                <a:cs typeface="+mn-cs"/>
              </a:rPr>
              <a:t>elicitan</a:t>
            </a:r>
            <a:r>
              <a:rPr lang="es-AR" sz="1200" kern="1200" dirty="0" smtClean="0">
                <a:solidFill>
                  <a:schemeClr val="tx1"/>
                </a:solidFill>
                <a:latin typeface="+mn-lt"/>
                <a:ea typeface="+mn-ea"/>
                <a:cs typeface="+mn-cs"/>
              </a:rPr>
              <a:t> los requerimientos funcionales (por ejemplo, en casos de uso), muchos stakeholders introducen aspectos de calidad relacionados con funcionalidades especificas del sistema. Algunos investigadores han señalado que, en determinadas ocasiones, ciertos QAs están “ocultos” entre los requerimientos que especifican la funcionalidad y, por ello, podrían ser ignorados por los analistas </a:t>
            </a:r>
            <a:r>
              <a:rPr lang="es-ES_tradnl" sz="1200" kern="1200" dirty="0" smtClean="0">
                <a:solidFill>
                  <a:schemeClr val="tx1"/>
                </a:solidFill>
                <a:latin typeface="+mn-lt"/>
                <a:ea typeface="+mn-ea"/>
                <a:cs typeface="+mn-cs"/>
              </a:rPr>
              <a:t>[6]</a:t>
            </a:r>
            <a:r>
              <a:rPr lang="es-AR" sz="1200" kern="1200" dirty="0" smtClean="0">
                <a:solidFill>
                  <a:schemeClr val="tx1"/>
                </a:solidFill>
                <a:latin typeface="+mn-lt"/>
                <a:ea typeface="+mn-ea"/>
                <a:cs typeface="+mn-cs"/>
              </a:rPr>
              <a:t>. </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 pesar de que podría parecer una tarea sencilla, en la práctica la identificación de QAs en casos de uso puede resultar una tarea dificultosa para el analista, insumiendo gran cantidad de tiempo y esfuerzo. Esto se debe a que, en general, los requerimientos funcionales están expresados en forma de texto plano. Esta dificultad se acrecienta en especificaciones de requerimientos de gran tamaño, debido a la dificultad del analista para analizar texto no estructurado.</a:t>
            </a:r>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esta razón, es de utilidad el desarrollo de herramientas semi-automáticas que asistan al analista en la identificación de QAs en especificaciones de requerimientos, presentando un conjunto de QAs candidatos extraídos de los casos de uso. De esta manera, se reduciría el tiempo y el esfuerzo invertido en realizar esta tarea de forma manual. </a:t>
            </a:r>
            <a:endParaRPr lang="es-ES_tradnl"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Los aspectos tempranos (EA) son intereses (</a:t>
            </a:r>
            <a:r>
              <a:rPr lang="es-AR" sz="1200" i="1" kern="1200" dirty="0" smtClean="0">
                <a:solidFill>
                  <a:schemeClr val="tx1"/>
                </a:solidFill>
                <a:latin typeface="+mn-lt"/>
                <a:ea typeface="+mn-ea"/>
                <a:cs typeface="+mn-cs"/>
              </a:rPr>
              <a:t>concerns</a:t>
            </a:r>
            <a:r>
              <a:rPr lang="es-AR" sz="1200" kern="1200" dirty="0" smtClean="0">
                <a:solidFill>
                  <a:schemeClr val="tx1"/>
                </a:solidFill>
                <a:latin typeface="+mn-lt"/>
                <a:ea typeface="+mn-ea"/>
                <a:cs typeface="+mn-cs"/>
              </a:rPr>
              <a:t>) que se encuentran mezclados y  diseminados  en  los  requerimientos  y/o  en  los artefactos  arquitectónicos del sistema.  En la actualidad, existen diversas técnicas y herramientas que tienen como objetivo identificar estos aspectos tempranos.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7</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8</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Muchos </a:t>
            </a:r>
            <a:r>
              <a:rPr lang="es-AR" sz="1200" kern="1200" dirty="0" err="1" smtClean="0">
                <a:solidFill>
                  <a:schemeClr val="tx1"/>
                </a:solidFill>
                <a:latin typeface="+mn-lt"/>
                <a:ea typeface="+mn-ea"/>
                <a:cs typeface="+mn-cs"/>
              </a:rPr>
              <a:t>EAs</a:t>
            </a:r>
            <a:r>
              <a:rPr lang="es-AR" sz="1200" kern="1200" dirty="0" smtClean="0">
                <a:solidFill>
                  <a:schemeClr val="tx1"/>
                </a:solidFill>
                <a:latin typeface="+mn-lt"/>
                <a:ea typeface="+mn-ea"/>
                <a:cs typeface="+mn-cs"/>
              </a:rPr>
              <a:t> del sistema se relacionan con atributos de calidad del mismo. Por ejemplo, los aspectos tempranos </a:t>
            </a:r>
            <a:r>
              <a:rPr lang="es-AR" sz="1200" i="1" kern="1200" dirty="0" smtClean="0">
                <a:solidFill>
                  <a:schemeClr val="tx1"/>
                </a:solidFill>
                <a:latin typeface="+mn-lt"/>
                <a:ea typeface="+mn-ea"/>
                <a:cs typeface="+mn-cs"/>
              </a:rPr>
              <a:t>GUI (</a:t>
            </a:r>
            <a:r>
              <a:rPr lang="es-AR" sz="1200" i="1" kern="1200" dirty="0" err="1" smtClean="0">
                <a:solidFill>
                  <a:schemeClr val="tx1"/>
                </a:solidFill>
                <a:latin typeface="+mn-lt"/>
                <a:ea typeface="+mn-ea"/>
                <a:cs typeface="+mn-cs"/>
              </a:rPr>
              <a:t>Graphic</a:t>
            </a:r>
            <a:r>
              <a:rPr lang="es-AR" sz="1200" i="1" kern="1200" dirty="0" smtClean="0">
                <a:solidFill>
                  <a:schemeClr val="tx1"/>
                </a:solidFill>
                <a:latin typeface="+mn-lt"/>
                <a:ea typeface="+mn-ea"/>
                <a:cs typeface="+mn-cs"/>
              </a:rPr>
              <a:t> </a:t>
            </a:r>
            <a:r>
              <a:rPr lang="es-AR" sz="1200" i="1" kern="1200" dirty="0" err="1" smtClean="0">
                <a:solidFill>
                  <a:schemeClr val="tx1"/>
                </a:solidFill>
                <a:latin typeface="+mn-lt"/>
                <a:ea typeface="+mn-ea"/>
                <a:cs typeface="+mn-cs"/>
              </a:rPr>
              <a:t>User</a:t>
            </a:r>
            <a:r>
              <a:rPr lang="es-AR" sz="1200" i="1" kern="1200" dirty="0" smtClean="0">
                <a:solidFill>
                  <a:schemeClr val="tx1"/>
                </a:solidFill>
                <a:latin typeface="+mn-lt"/>
                <a:ea typeface="+mn-ea"/>
                <a:cs typeface="+mn-cs"/>
              </a:rPr>
              <a:t> Interface) </a:t>
            </a:r>
            <a:r>
              <a:rPr lang="es-AR" sz="1200" kern="1200" dirty="0" smtClean="0">
                <a:solidFill>
                  <a:schemeClr val="tx1"/>
                </a:solidFill>
                <a:latin typeface="+mn-lt"/>
                <a:ea typeface="+mn-ea"/>
                <a:cs typeface="+mn-cs"/>
              </a:rPr>
              <a:t>o </a:t>
            </a:r>
            <a:r>
              <a:rPr lang="es-AR" sz="1200" i="1" kern="1200" dirty="0" err="1" smtClean="0">
                <a:solidFill>
                  <a:schemeClr val="tx1"/>
                </a:solidFill>
                <a:latin typeface="+mn-lt"/>
                <a:ea typeface="+mn-ea"/>
                <a:cs typeface="+mn-cs"/>
              </a:rPr>
              <a:t>Authentication</a:t>
            </a:r>
            <a:r>
              <a:rPr lang="es-AR" sz="1200" kern="1200" dirty="0" smtClean="0">
                <a:solidFill>
                  <a:schemeClr val="tx1"/>
                </a:solidFill>
                <a:latin typeface="+mn-lt"/>
                <a:ea typeface="+mn-ea"/>
                <a:cs typeface="+mn-cs"/>
              </a:rPr>
              <a:t> que usualmente se detectan en las especificaciones de requerimientos, se pueden relacionar de forma directa con los atributos de calidad </a:t>
            </a:r>
            <a:r>
              <a:rPr lang="es-AR" sz="1200" i="1" kern="1200" dirty="0" smtClean="0">
                <a:solidFill>
                  <a:schemeClr val="tx1"/>
                </a:solidFill>
                <a:latin typeface="+mn-lt"/>
                <a:ea typeface="+mn-ea"/>
                <a:cs typeface="+mn-cs"/>
              </a:rPr>
              <a:t>Usabilidad y Seguridad</a:t>
            </a:r>
            <a:r>
              <a:rPr lang="es-AR" sz="1200" kern="1200" dirty="0" smtClean="0">
                <a:solidFill>
                  <a:schemeClr val="tx1"/>
                </a:solidFill>
                <a:latin typeface="+mn-lt"/>
                <a:ea typeface="+mn-ea"/>
                <a:cs typeface="+mn-cs"/>
              </a:rPr>
              <a:t>, respectivamente</a:t>
            </a:r>
            <a:r>
              <a:rPr lang="es-AR" sz="1200" i="1" kern="1200" dirty="0" smtClean="0">
                <a:solidFill>
                  <a:schemeClr val="tx1"/>
                </a:solidFill>
                <a:latin typeface="+mn-lt"/>
                <a:ea typeface="+mn-ea"/>
                <a:cs typeface="+mn-cs"/>
              </a:rPr>
              <a:t>.</a:t>
            </a:r>
            <a:r>
              <a:rPr lang="es-AR" sz="1200" kern="1200" dirty="0" smtClean="0">
                <a:solidFill>
                  <a:schemeClr val="tx1"/>
                </a:solidFill>
                <a:latin typeface="+mn-lt"/>
                <a:ea typeface="+mn-ea"/>
                <a:cs typeface="+mn-cs"/>
              </a:rPr>
              <a:t> Tanto el descubrimiento de los aspectos tempranos como de los atributos de calidad tiene una significativa importancia a la hora de diseñar la arquitectura. En particular, el descubrimiento de los primeros puede proporcionar información importante para identificar atributos de calidad. Es decir, dado un aspecto temprano puede ser posible realizar un razonamiento acerca de los potenciales atributos de calidad al que éste hace referencia.</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9</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El enfoque que se presenta en este trabajo tiene como objetivo identificar un conjunto de atributos de calidad candidatos, presentes en los casos de uso de un sistema, utilizando como soporte la información que aportan los aspectos tempranos detectados previamente. Se considera que sería beneficioso identificar primero los </a:t>
            </a:r>
            <a:r>
              <a:rPr lang="es-AR" sz="1200" kern="1200" dirty="0" err="1" smtClean="0">
                <a:solidFill>
                  <a:schemeClr val="tx1"/>
                </a:solidFill>
                <a:latin typeface="+mn-lt"/>
                <a:ea typeface="+mn-ea"/>
                <a:cs typeface="+mn-cs"/>
              </a:rPr>
              <a:t>EAs</a:t>
            </a:r>
            <a:r>
              <a:rPr lang="es-AR" sz="1200" kern="1200" dirty="0" smtClean="0">
                <a:solidFill>
                  <a:schemeClr val="tx1"/>
                </a:solidFill>
                <a:latin typeface="+mn-lt"/>
                <a:ea typeface="+mn-ea"/>
                <a:cs typeface="+mn-cs"/>
              </a:rPr>
              <a:t> del sistema, ya que podrían aportar información relevante en la identificación de los QAs presentes en la especificación de requerimientos.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11</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F7222BF2-5C0F-41D6-AF26-3ACA31A5334A}" type="datetimeFigureOut">
              <a:rPr lang="es-ES" smtClean="0"/>
              <a:pPr/>
              <a:t>14/11/2010</a:t>
            </a:fld>
            <a:endParaRPr lang="es-ES" dirty="0"/>
          </a:p>
        </p:txBody>
      </p:sp>
      <p:sp>
        <p:nvSpPr>
          <p:cNvPr id="17" name="16 Marcador de pie de página"/>
          <p:cNvSpPr>
            <a:spLocks noGrp="1"/>
          </p:cNvSpPr>
          <p:nvPr>
            <p:ph type="ftr" sz="quarter" idx="11"/>
          </p:nvPr>
        </p:nvSpPr>
        <p:spPr>
          <a:xfrm>
            <a:off x="2898648" y="6355080"/>
            <a:ext cx="3474720" cy="365760"/>
          </a:xfrm>
        </p:spPr>
        <p:txBody>
          <a:bodyPr/>
          <a:lstStyle/>
          <a:p>
            <a:endParaRPr lang="es-ES" dirty="0"/>
          </a:p>
        </p:txBody>
      </p:sp>
      <p:sp>
        <p:nvSpPr>
          <p:cNvPr id="29" name="28 Marcador de número de diapositiva"/>
          <p:cNvSpPr>
            <a:spLocks noGrp="1"/>
          </p:cNvSpPr>
          <p:nvPr>
            <p:ph type="sldNum" sz="quarter" idx="12"/>
          </p:nvPr>
        </p:nvSpPr>
        <p:spPr>
          <a:xfrm>
            <a:off x="1216152" y="6355080"/>
            <a:ext cx="1219200" cy="365760"/>
          </a:xfrm>
        </p:spPr>
        <p:txBody>
          <a:bodyPr/>
          <a:lstStyle/>
          <a:p>
            <a:fld id="{71F953D5-576F-4576-B27E-2FAC69CCFC6E}" type="slidenum">
              <a:rPr lang="es-ES" smtClean="0"/>
              <a:pPr/>
              <a:t>‹Nº›</a:t>
            </a:fld>
            <a:endParaRPr lang="es-ES" dirty="0"/>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F7222BF2-5C0F-41D6-AF26-3ACA31A5334A}" type="datetimeFigureOut">
              <a:rPr lang="es-ES" smtClean="0"/>
              <a:pPr/>
              <a:t>14/11/2010</a:t>
            </a:fld>
            <a:endParaRPr lang="es-ES" dirty="0"/>
          </a:p>
        </p:txBody>
      </p:sp>
      <p:sp>
        <p:nvSpPr>
          <p:cNvPr id="5" name="4 Marcador de pie de página"/>
          <p:cNvSpPr>
            <a:spLocks noGrp="1"/>
          </p:cNvSpPr>
          <p:nvPr>
            <p:ph type="ftr" sz="quarter" idx="11"/>
          </p:nvPr>
        </p:nvSpPr>
        <p:spPr>
          <a:xfrm>
            <a:off x="2898648" y="6355080"/>
            <a:ext cx="3474720" cy="365760"/>
          </a:xfrm>
        </p:spPr>
        <p:txBody>
          <a:bodyPr/>
          <a:lstStyle/>
          <a:p>
            <a:endParaRPr lang="es-ES" dirty="0"/>
          </a:p>
        </p:txBody>
      </p:sp>
      <p:sp>
        <p:nvSpPr>
          <p:cNvPr id="6" name="5 Marcador de número de diapositiva"/>
          <p:cNvSpPr>
            <a:spLocks noGrp="1"/>
          </p:cNvSpPr>
          <p:nvPr>
            <p:ph type="sldNum" sz="quarter" idx="12"/>
          </p:nvPr>
        </p:nvSpPr>
        <p:spPr>
          <a:xfrm>
            <a:off x="1069848" y="6355080"/>
            <a:ext cx="1520952" cy="365760"/>
          </a:xfrm>
        </p:spPr>
        <p:txBody>
          <a:bodyPr/>
          <a:lstStyle/>
          <a:p>
            <a:fld id="{71F953D5-576F-4576-B27E-2FAC69CCFC6E}" type="slidenum">
              <a:rPr lang="es-ES" smtClean="0"/>
              <a:pPr/>
              <a:t>‹Nº›</a:t>
            </a:fld>
            <a:endParaRPr lang="es-ES" dirty="0"/>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14/11/2010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7222BF2-5C0F-41D6-AF26-3ACA31A5334A}" type="datetimeFigureOut">
              <a:rPr lang="es-ES" smtClean="0"/>
              <a:pPr/>
              <a:t>14/11/2010</a:t>
            </a:fld>
            <a:endParaRPr lang="es-ES" dirty="0"/>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dirty="0"/>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1F953D5-576F-4576-B27E-2FAC69CCFC6E}" type="slidenum">
              <a:rPr lang="es-ES" smtClean="0"/>
              <a:pPr/>
              <a:t>‹Nº›</a:t>
            </a:fld>
            <a:endParaRPr lang="es-ES" dirty="0"/>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Identificación de Atributos de Calidad en Requerimientos</a:t>
            </a:r>
            <a:endParaRPr lang="es-ES" dirty="0"/>
          </a:p>
        </p:txBody>
      </p:sp>
      <p:sp>
        <p:nvSpPr>
          <p:cNvPr id="3" name="2 Subtítulo"/>
          <p:cNvSpPr>
            <a:spLocks noGrp="1"/>
          </p:cNvSpPr>
          <p:nvPr>
            <p:ph type="subTitle" idx="1"/>
          </p:nvPr>
        </p:nvSpPr>
        <p:spPr>
          <a:xfrm>
            <a:off x="1547664" y="5157192"/>
            <a:ext cx="6400800" cy="622920"/>
          </a:xfrm>
        </p:spPr>
        <p:txBody>
          <a:bodyPr>
            <a:normAutofit fontScale="25000" lnSpcReduction="20000"/>
          </a:bodyPr>
          <a:lstStyle/>
          <a:p>
            <a:r>
              <a:rPr lang="es-AR" sz="6300" dirty="0">
                <a:solidFill>
                  <a:schemeClr val="tx1"/>
                </a:solidFill>
                <a:latin typeface="+mj-lt"/>
                <a:ea typeface="+mj-ea"/>
                <a:cs typeface="+mj-cs"/>
              </a:rPr>
              <a:t>Tesis de Grado de Francisco Bertoni y Sebastián Villanueva</a:t>
            </a:r>
          </a:p>
          <a:p>
            <a:pPr lvl="0"/>
            <a:r>
              <a:rPr lang="es-AR" sz="6300" dirty="0" smtClean="0">
                <a:solidFill>
                  <a:schemeClr val="tx1"/>
                </a:solidFill>
                <a:latin typeface="+mj-lt"/>
                <a:ea typeface="+mj-ea"/>
                <a:cs typeface="+mj-cs"/>
              </a:rPr>
              <a:t>Dirigida </a:t>
            </a:r>
            <a:r>
              <a:rPr lang="es-AR" sz="6300" dirty="0">
                <a:solidFill>
                  <a:schemeClr val="tx1"/>
                </a:solidFill>
                <a:latin typeface="+mj-lt"/>
                <a:ea typeface="+mj-ea"/>
                <a:cs typeface="+mj-cs"/>
              </a:rPr>
              <a:t>por la Dra. Claudia Marcos y el Dr. Andrés Díaz Pace</a:t>
            </a:r>
          </a:p>
          <a:p>
            <a:endParaRPr lang="es-ES" dirty="0"/>
          </a:p>
        </p:txBody>
      </p:sp>
      <p:pic>
        <p:nvPicPr>
          <p:cNvPr id="4" name="3 Imagen" descr="Logo UNICEN"/>
          <p:cNvPicPr/>
          <p:nvPr/>
        </p:nvPicPr>
        <p:blipFill>
          <a:blip r:embed="rId3" cstate="print"/>
          <a:srcRect/>
          <a:stretch>
            <a:fillRect/>
          </a:stretch>
        </p:blipFill>
        <p:spPr bwMode="auto">
          <a:xfrm>
            <a:off x="7380312" y="260648"/>
            <a:ext cx="1408619" cy="12109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276872"/>
            <a:ext cx="3168352" cy="16561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pPr lvl="1"/>
            <a:r>
              <a:rPr lang="es-ES" dirty="0" smtClean="0"/>
              <a:t>Propuesta</a:t>
            </a:r>
          </a:p>
          <a:p>
            <a:pPr lvl="1"/>
            <a:r>
              <a:rPr lang="es-ES" dirty="0" smtClean="0"/>
              <a:t>Proceso</a:t>
            </a:r>
          </a:p>
          <a:p>
            <a:pPr lvl="1"/>
            <a:r>
              <a:rPr lang="es-ES" dirty="0" smtClean="0"/>
              <a:t>QA Miner</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Propuesta</a:t>
            </a:r>
            <a:endParaRPr lang="es-ES" dirty="0"/>
          </a:p>
        </p:txBody>
      </p:sp>
      <p:sp>
        <p:nvSpPr>
          <p:cNvPr id="3" name="2 Marcador de contenido"/>
          <p:cNvSpPr>
            <a:spLocks noGrp="1"/>
          </p:cNvSpPr>
          <p:nvPr>
            <p:ph sz="quarter" idx="1"/>
          </p:nvPr>
        </p:nvSpPr>
        <p:spPr/>
        <p:txBody>
          <a:bodyPr>
            <a:normAutofit/>
          </a:bodyPr>
          <a:lstStyle/>
          <a:p>
            <a:r>
              <a:rPr lang="es-ES" dirty="0" smtClean="0"/>
              <a:t>Técnica semi-automática que identifique atributos de calidad </a:t>
            </a:r>
            <a:r>
              <a:rPr lang="es-ES_tradnl" dirty="0" smtClean="0"/>
              <a:t>a partir de un conjunto de aspectos tempranos y casos de uso relacionados</a:t>
            </a:r>
          </a:p>
          <a:p>
            <a:r>
              <a:rPr lang="es-ES_tradnl" dirty="0" smtClean="0"/>
              <a:t>Desarrollo de una herramienta para soportar la técnica y asistir al analista</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Proceso</a:t>
            </a:r>
            <a:endParaRPr lang="es-ES"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28682" name="Picture 10"/>
          <p:cNvPicPr>
            <a:picLocks noChangeAspect="1" noChangeArrowheads="1"/>
          </p:cNvPicPr>
          <p:nvPr/>
        </p:nvPicPr>
        <p:blipFill>
          <a:blip r:embed="rId3" cstate="print"/>
          <a:srcRect/>
          <a:stretch>
            <a:fillRect/>
          </a:stretch>
        </p:blipFill>
        <p:spPr bwMode="auto">
          <a:xfrm>
            <a:off x="370703" y="1160505"/>
            <a:ext cx="8106032" cy="5341906"/>
          </a:xfrm>
          <a:prstGeom prst="rect">
            <a:avLst/>
          </a:prstGeom>
          <a:noFill/>
          <a:ln w="9525">
            <a:noFill/>
            <a:miter lim="800000"/>
            <a:headEnd/>
            <a:tailEnd/>
          </a:ln>
        </p:spPr>
      </p:pic>
      <p:sp>
        <p:nvSpPr>
          <p:cNvPr id="8" name="7 Rectángulo redondeado"/>
          <p:cNvSpPr/>
          <p:nvPr/>
        </p:nvSpPr>
        <p:spPr>
          <a:xfrm>
            <a:off x="2240898" y="1062681"/>
            <a:ext cx="6309978" cy="1519881"/>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Entrada</a:t>
            </a:r>
            <a:endParaRPr lang="es-ES_tradnl" dirty="0"/>
          </a:p>
        </p:txBody>
      </p:sp>
      <p:sp>
        <p:nvSpPr>
          <p:cNvPr id="3" name="2 Marcador de contenido"/>
          <p:cNvSpPr>
            <a:spLocks noGrp="1"/>
          </p:cNvSpPr>
          <p:nvPr>
            <p:ph sz="quarter" idx="1"/>
          </p:nvPr>
        </p:nvSpPr>
        <p:spPr/>
        <p:txBody>
          <a:bodyPr>
            <a:normAutofit/>
          </a:bodyPr>
          <a:lstStyle/>
          <a:p>
            <a:r>
              <a:rPr lang="es-ES_tradnl" dirty="0" smtClean="0"/>
              <a:t>La entrada esta formada por un conjunto de casos de uso y un conjunto de aspectos tempranos</a:t>
            </a:r>
          </a:p>
          <a:p>
            <a:r>
              <a:rPr lang="es-ES_tradnl" dirty="0" smtClean="0"/>
              <a:t>Los casos de uso provienen de la especificación de requerimientos</a:t>
            </a:r>
          </a:p>
          <a:p>
            <a:r>
              <a:rPr lang="es-ES_tradnl" dirty="0" smtClean="0"/>
              <a:t>Los aspectos tempranos son identificados previamente con la herramienta Aspect Extractor Tool (AET)</a:t>
            </a:r>
          </a:p>
          <a:p>
            <a:pPr lvl="1"/>
            <a:r>
              <a:rPr lang="es-ES_tradnl" dirty="0" smtClean="0"/>
              <a:t>Herramienta </a:t>
            </a:r>
            <a:r>
              <a:rPr lang="es-AR" dirty="0" smtClean="0"/>
              <a:t>semi-automatizadas para identificar aspectos tempranos desde casos de uso</a:t>
            </a:r>
          </a:p>
          <a:p>
            <a:pPr lvl="1"/>
            <a:r>
              <a:rPr lang="es-AR" dirty="0" smtClean="0"/>
              <a:t>Especifica un aspecto temprano mediante un nombre y un conjunto de pares &lt;verbo, objeto directo&gt;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3" cstate="print"/>
          <a:srcRect/>
          <a:stretch>
            <a:fillRect/>
          </a:stretch>
        </p:blipFill>
        <p:spPr bwMode="auto">
          <a:xfrm>
            <a:off x="370703" y="1160505"/>
            <a:ext cx="8106032" cy="5341906"/>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1960956" y="2774786"/>
            <a:ext cx="4628485" cy="1735429"/>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Generación de </a:t>
            </a:r>
            <a:r>
              <a:rPr lang="es-ES_tradnl" dirty="0" err="1" smtClean="0"/>
              <a:t>tokens</a:t>
            </a:r>
            <a:endParaRPr lang="es-ES_tradnl" dirty="0"/>
          </a:p>
        </p:txBody>
      </p:sp>
      <p:pic>
        <p:nvPicPr>
          <p:cNvPr id="3" name="Picture 1"/>
          <p:cNvPicPr>
            <a:picLocks noGrp="1" noChangeAspect="1" noChangeArrowheads="1"/>
          </p:cNvPicPr>
          <p:nvPr>
            <p:ph sz="quarter" idx="1"/>
          </p:nvPr>
        </p:nvPicPr>
        <p:blipFill>
          <a:blip r:embed="rId3" cstate="print"/>
          <a:srcRect/>
          <a:stretch>
            <a:fillRect/>
          </a:stretch>
        </p:blipFill>
        <p:spPr bwMode="auto">
          <a:xfrm>
            <a:off x="2140864" y="1308013"/>
            <a:ext cx="4497859" cy="5220295"/>
          </a:xfrm>
          <a:prstGeom prst="rect">
            <a:avLst/>
          </a:prstGeom>
          <a:noFill/>
          <a:ln w="9525">
            <a:noFill/>
            <a:miter lim="800000"/>
            <a:headEnd/>
            <a:tailEnd/>
          </a:ln>
        </p:spPr>
      </p:pic>
      <p:sp>
        <p:nvSpPr>
          <p:cNvPr id="7" name="6 Rectángulo redondeado"/>
          <p:cNvSpPr/>
          <p:nvPr/>
        </p:nvSpPr>
        <p:spPr>
          <a:xfrm>
            <a:off x="2683445" y="4312354"/>
            <a:ext cx="3119044"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pic>
        <p:nvPicPr>
          <p:cNvPr id="1028" name="Picture 4"/>
          <p:cNvPicPr>
            <a:picLocks noChangeAspect="1" noChangeArrowheads="1"/>
          </p:cNvPicPr>
          <p:nvPr/>
        </p:nvPicPr>
        <p:blipFill>
          <a:blip r:embed="rId4" cstate="print"/>
          <a:srcRect/>
          <a:stretch>
            <a:fillRect/>
          </a:stretch>
        </p:blipFill>
        <p:spPr bwMode="auto">
          <a:xfrm>
            <a:off x="3045354" y="1623380"/>
            <a:ext cx="2949045" cy="42967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3"/>
                                        </p:tgtEl>
                                        <p:attrNameLst>
                                          <p:attrName>style.opacity</p:attrName>
                                        </p:attrNameLst>
                                      </p:cBhvr>
                                      <p:to>
                                        <p:strVal val="0.5"/>
                                      </p:to>
                                    </p:set>
                                    <p:animEffect filter="image" prLst="opacity: 0.5">
                                      <p:cBhvr rctx="IE">
                                        <p:cTn id="12" dur="indefinite"/>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blinds(horizontal)">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2" cstate="print"/>
          <a:srcRect/>
          <a:stretch>
            <a:fillRect/>
          </a:stretch>
        </p:blipFill>
        <p:spPr bwMode="auto">
          <a:xfrm>
            <a:off x="370703" y="1160505"/>
            <a:ext cx="8106032" cy="5341906"/>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121594" y="4801294"/>
            <a:ext cx="4628485" cy="1735429"/>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Análisis de </a:t>
            </a:r>
            <a:r>
              <a:rPr lang="es-ES_tradnl" dirty="0" err="1" smtClean="0"/>
              <a:t>tokens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2" cstate="print"/>
          <a:srcRect/>
          <a:stretch>
            <a:fillRect/>
          </a:stretch>
        </p:blipFill>
        <p:spPr bwMode="auto">
          <a:xfrm>
            <a:off x="545628" y="1348431"/>
            <a:ext cx="7930558" cy="44098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QA Miner</a:t>
            </a:r>
            <a:endParaRPr lang="es-ES" dirty="0"/>
          </a:p>
        </p:txBody>
      </p:sp>
      <p:sp>
        <p:nvSpPr>
          <p:cNvPr id="3" name="2 Marcador de contenido"/>
          <p:cNvSpPr>
            <a:spLocks noGrp="1"/>
          </p:cNvSpPr>
          <p:nvPr>
            <p:ph sz="quarter" idx="1"/>
          </p:nvPr>
        </p:nvSpPr>
        <p:spPr>
          <a:xfrm>
            <a:off x="457200" y="1332554"/>
            <a:ext cx="8229600" cy="4525963"/>
          </a:xfrm>
        </p:spPr>
        <p:txBody>
          <a:bodyPr/>
          <a:lstStyle/>
          <a:p>
            <a:r>
              <a:rPr lang="es-ES" dirty="0" smtClean="0"/>
              <a:t>Plugin de Eclipse</a:t>
            </a:r>
          </a:p>
          <a:p>
            <a:r>
              <a:rPr lang="es-ES" dirty="0" smtClean="0"/>
              <a:t>Entrada en XML formada por casos de uso y salida de </a:t>
            </a:r>
            <a:r>
              <a:rPr lang="es-ES" dirty="0" err="1" smtClean="0"/>
              <a:t>Aspect</a:t>
            </a:r>
            <a:r>
              <a:rPr lang="es-ES" dirty="0" smtClean="0"/>
              <a:t> Extractor </a:t>
            </a:r>
            <a:r>
              <a:rPr lang="es-ES" dirty="0" err="1" smtClean="0"/>
              <a:t>Tool</a:t>
            </a:r>
            <a:endParaRPr lang="es-ES" dirty="0" smtClean="0"/>
          </a:p>
          <a:p>
            <a:r>
              <a:rPr lang="es-ES" dirty="0" smtClean="0"/>
              <a:t>Puntos de configuración</a:t>
            </a:r>
          </a:p>
          <a:p>
            <a:pPr lvl="1"/>
            <a:r>
              <a:rPr lang="es-ES" dirty="0" smtClean="0"/>
              <a:t>Peso de las secciones de los casos de uso</a:t>
            </a:r>
          </a:p>
          <a:p>
            <a:pPr lvl="1"/>
            <a:r>
              <a:rPr lang="es-ES" dirty="0" smtClean="0"/>
              <a:t>Lista de Stop Words</a:t>
            </a:r>
          </a:p>
          <a:p>
            <a:pPr lvl="1"/>
            <a:r>
              <a:rPr lang="es-ES" dirty="0" smtClean="0"/>
              <a:t>Importancia de la entrada (aspectos tempranos vs. casos de uso)</a:t>
            </a:r>
          </a:p>
          <a:p>
            <a:r>
              <a:rPr lang="es-ES" dirty="0" smtClean="0"/>
              <a:t>Proporciona al analista un ranking de atributos de calidad por cada conjunto de entrada &lt;aspecto, casos de uso&gt;</a:t>
            </a:r>
          </a:p>
          <a:p>
            <a:endParaRPr lang="es-ES" dirty="0" smtClean="0"/>
          </a:p>
          <a:p>
            <a:endParaRPr lang="es-ES" dirty="0" smtClean="0"/>
          </a:p>
          <a:p>
            <a:endParaRPr lang="es-ES" dirty="0"/>
          </a:p>
        </p:txBody>
      </p:sp>
      <p:pic>
        <p:nvPicPr>
          <p:cNvPr id="4" name="3 Imagen" descr="C:\Documents and Settings\Administrador\Escritorio\Capturas\Snap_2010.10.24 13.03.56_004.jpg"/>
          <p:cNvPicPr/>
          <p:nvPr/>
        </p:nvPicPr>
        <p:blipFill>
          <a:blip r:embed="rId3" cstate="print"/>
          <a:srcRect/>
          <a:stretch>
            <a:fillRect/>
          </a:stretch>
        </p:blipFill>
        <p:spPr bwMode="auto">
          <a:xfrm>
            <a:off x="161777" y="1570893"/>
            <a:ext cx="8599163" cy="35571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4"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2708920"/>
            <a:ext cx="3024336" cy="16561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pPr lvl="1"/>
            <a:r>
              <a:rPr lang="es-ES" dirty="0" smtClean="0"/>
              <a:t>Métricas</a:t>
            </a:r>
          </a:p>
          <a:p>
            <a:pPr lvl="1"/>
            <a:r>
              <a:rPr lang="es-ES" dirty="0" smtClean="0"/>
              <a:t>Caso de Estudio I</a:t>
            </a:r>
          </a:p>
          <a:p>
            <a:pPr lvl="1"/>
            <a:r>
              <a:rPr lang="es-ES" dirty="0" smtClean="0"/>
              <a:t>Caso de Estudio II</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Métricas</a:t>
            </a:r>
            <a:endParaRPr lang="es-ES" dirty="0"/>
          </a:p>
        </p:txBody>
      </p:sp>
      <p:sp>
        <p:nvSpPr>
          <p:cNvPr id="3" name="2 Marcador de contenido"/>
          <p:cNvSpPr>
            <a:spLocks noGrp="1"/>
          </p:cNvSpPr>
          <p:nvPr>
            <p:ph sz="quarter" idx="1"/>
          </p:nvPr>
        </p:nvSpPr>
        <p:spPr/>
        <p:txBody>
          <a:bodyPr/>
          <a:lstStyle/>
          <a:p>
            <a:r>
              <a:rPr lang="es-AR" dirty="0" smtClean="0"/>
              <a:t>Definiciones derivadas de IR: </a:t>
            </a:r>
          </a:p>
          <a:p>
            <a:pPr lvl="1"/>
            <a:r>
              <a:rPr lang="es-AR" sz="1600" b="1" dirty="0" smtClean="0"/>
              <a:t>QVP</a:t>
            </a:r>
            <a:r>
              <a:rPr lang="es-AR" sz="1600" dirty="0" smtClean="0"/>
              <a:t>: QAs </a:t>
            </a:r>
            <a:r>
              <a:rPr lang="es-AR" sz="1600" b="1" i="1" u="sng" dirty="0" smtClean="0"/>
              <a:t>identificados</a:t>
            </a:r>
            <a:r>
              <a:rPr lang="es-AR" sz="1600" dirty="0" smtClean="0"/>
              <a:t>, que </a:t>
            </a:r>
            <a:r>
              <a:rPr lang="es-AR" sz="1600" b="1" i="1" u="sng" dirty="0" smtClean="0"/>
              <a:t>son realmente QAs</a:t>
            </a:r>
            <a:endParaRPr lang="es-AR" sz="1600" dirty="0" smtClean="0"/>
          </a:p>
          <a:p>
            <a:pPr lvl="1"/>
            <a:r>
              <a:rPr lang="es-AR" sz="1600" b="1" dirty="0" smtClean="0"/>
              <a:t>QVN</a:t>
            </a:r>
            <a:r>
              <a:rPr lang="es-AR" sz="1600" dirty="0" smtClean="0"/>
              <a:t>: QAs </a:t>
            </a:r>
            <a:r>
              <a:rPr lang="es-AR" sz="1600" b="1" i="1" u="sng" dirty="0" smtClean="0"/>
              <a:t>no identificados</a:t>
            </a:r>
            <a:r>
              <a:rPr lang="es-AR" sz="1600" dirty="0" smtClean="0"/>
              <a:t>, que </a:t>
            </a:r>
            <a:r>
              <a:rPr lang="es-AR" sz="1600" b="1" i="1" u="sng" dirty="0" smtClean="0"/>
              <a:t>no son realmente QAs</a:t>
            </a:r>
            <a:endParaRPr lang="es-AR" sz="1600" dirty="0" smtClean="0"/>
          </a:p>
          <a:p>
            <a:pPr lvl="1"/>
            <a:r>
              <a:rPr lang="es-AR" sz="1600" b="1" dirty="0" smtClean="0"/>
              <a:t>QFP</a:t>
            </a:r>
            <a:r>
              <a:rPr lang="es-AR" sz="1600" dirty="0" smtClean="0"/>
              <a:t>: QAs </a:t>
            </a:r>
            <a:r>
              <a:rPr lang="es-AR" sz="1600" b="1" i="1" u="sng" dirty="0" smtClean="0"/>
              <a:t>identificados</a:t>
            </a:r>
            <a:r>
              <a:rPr lang="es-AR" sz="1600" dirty="0" smtClean="0"/>
              <a:t>, que </a:t>
            </a:r>
            <a:r>
              <a:rPr lang="es-AR" sz="1600" b="1" i="1" u="sng" dirty="0" smtClean="0"/>
              <a:t>no son realmente QAs </a:t>
            </a:r>
            <a:r>
              <a:rPr lang="es-AR" sz="1600" dirty="0" smtClean="0"/>
              <a:t> o que se identificaron de manera errónea a partir de los datos de entrada</a:t>
            </a:r>
          </a:p>
          <a:p>
            <a:pPr lvl="1"/>
            <a:r>
              <a:rPr lang="es-AR" sz="1600" b="1" dirty="0" smtClean="0"/>
              <a:t>QFN</a:t>
            </a:r>
            <a:r>
              <a:rPr lang="es-AR" sz="1600" dirty="0" smtClean="0"/>
              <a:t>: QAs </a:t>
            </a:r>
            <a:r>
              <a:rPr lang="es-AR" sz="1600" b="1" i="1" u="sng" dirty="0" smtClean="0"/>
              <a:t>no identificados</a:t>
            </a:r>
            <a:r>
              <a:rPr lang="es-AR" sz="1600" dirty="0" smtClean="0"/>
              <a:t>, que </a:t>
            </a:r>
            <a:r>
              <a:rPr lang="es-AR" sz="1600" b="1" i="1" u="sng" dirty="0" smtClean="0"/>
              <a:t>son realmente QAs</a:t>
            </a:r>
          </a:p>
          <a:p>
            <a:pPr lvl="1"/>
            <a:endParaRPr lang="es-AR" sz="1600" b="1" i="1" u="sng" dirty="0" smtClean="0"/>
          </a:p>
          <a:p>
            <a:pPr lvl="1">
              <a:buNone/>
            </a:pPr>
            <a:endParaRPr lang="es-AR" sz="1600" b="1" i="1" u="sng" dirty="0" smtClean="0"/>
          </a:p>
          <a:p>
            <a:pPr lvl="1"/>
            <a:endParaRPr lang="es-AR" sz="1600" b="1" i="1" u="sng" dirty="0" smtClean="0"/>
          </a:p>
          <a:p>
            <a:pPr lvl="1"/>
            <a:endParaRPr lang="es-AR" sz="1600" b="1" i="1" u="sng" dirty="0" smtClean="0"/>
          </a:p>
          <a:p>
            <a:endParaRPr lang="es-AR" dirty="0" smtClean="0"/>
          </a:p>
          <a:p>
            <a:r>
              <a:rPr lang="es-AR" dirty="0" smtClean="0"/>
              <a:t>Tiempo de ejecución</a:t>
            </a:r>
          </a:p>
        </p:txBody>
      </p:sp>
      <p:pic>
        <p:nvPicPr>
          <p:cNvPr id="24584"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31640" y="3933056"/>
            <a:ext cx="2418365" cy="577974"/>
          </a:xfrm>
          <a:prstGeom prst="rect">
            <a:avLst/>
          </a:prstGeom>
          <a:ln>
            <a:noFill/>
          </a:ln>
          <a:effectLst>
            <a:outerShdw blurRad="292100" dist="139700" dir="2700000" algn="tl" rotWithShape="0">
              <a:srgbClr val="333333">
                <a:alpha val="65000"/>
              </a:srgbClr>
            </a:outerShdw>
          </a:effectLst>
        </p:spPr>
      </p:pic>
      <p:pic>
        <p:nvPicPr>
          <p:cNvPr id="24583"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72000" y="3933056"/>
            <a:ext cx="2129378" cy="577974"/>
          </a:xfrm>
          <a:prstGeom prst="rect">
            <a:avLst/>
          </a:prstGeom>
          <a:ln>
            <a:noFill/>
          </a:ln>
          <a:effectLst>
            <a:outerShdw blurRad="292100" dist="139700" dir="2700000" algn="tl" rotWithShape="0">
              <a:srgbClr val="333333">
                <a:alpha val="65000"/>
              </a:srgbClr>
            </a:outerShdw>
          </a:effectLst>
        </p:spPr>
      </p:pic>
      <p:sp>
        <p:nvSpPr>
          <p:cNvPr id="24585"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4586" name="Rectangle 10"/>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27651" name="Picture 3" descr="C:\Documents and Settings\Administrador\Configuración local\Archivos temporales de Internet\Content.IE5\U5IY6TLH\MC900433845[1].png"/>
          <p:cNvPicPr>
            <a:picLocks noChangeAspect="1" noChangeArrowheads="1"/>
          </p:cNvPicPr>
          <p:nvPr/>
        </p:nvPicPr>
        <p:blipFill>
          <a:blip r:embed="rId4" cstate="print"/>
          <a:srcRect/>
          <a:stretch>
            <a:fillRect/>
          </a:stretch>
        </p:blipFill>
        <p:spPr bwMode="auto">
          <a:xfrm>
            <a:off x="6660232" y="404664"/>
            <a:ext cx="1656184" cy="1656184"/>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r>
              <a:rPr lang="es-ES" dirty="0" smtClean="0"/>
              <a:t>Sistema de Salud Vigía</a:t>
            </a:r>
          </a:p>
          <a:p>
            <a:r>
              <a:rPr lang="es-ES" dirty="0" smtClean="0"/>
              <a:t>9 casos de uso (aproximadamente 2300 palabras)</a:t>
            </a:r>
          </a:p>
          <a:p>
            <a:r>
              <a:rPr lang="es-ES" dirty="0" smtClean="0"/>
              <a:t>6 aspectos candidatos</a:t>
            </a:r>
          </a:p>
          <a:p>
            <a:r>
              <a:rPr lang="es-ES" dirty="0" smtClean="0"/>
              <a:t>QAs detectados a través del análisis de la arquitectura del sistema: usability, availability, performance, scalability, security, persistence</a:t>
            </a:r>
          </a:p>
          <a:p>
            <a:endParaRPr lang="es-E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endParaRPr lang="es-ES" dirty="0" smtClean="0"/>
          </a:p>
          <a:p>
            <a:endParaRPr lang="es-ES" dirty="0" smtClean="0"/>
          </a:p>
          <a:p>
            <a:endParaRPr lang="es-ES" dirty="0"/>
          </a:p>
        </p:txBody>
      </p:sp>
      <p:graphicFrame>
        <p:nvGraphicFramePr>
          <p:cNvPr id="4" name="3 Tabla"/>
          <p:cNvGraphicFramePr>
            <a:graphicFrameLocks noGrp="1"/>
          </p:cNvGraphicFramePr>
          <p:nvPr/>
        </p:nvGraphicFramePr>
        <p:xfrm>
          <a:off x="598311" y="4278489"/>
          <a:ext cx="2749553" cy="1858125"/>
        </p:xfrm>
        <a:graphic>
          <a:graphicData uri="http://schemas.openxmlformats.org/drawingml/2006/table">
            <a:tbl>
              <a:tblPr/>
              <a:tblGrid>
                <a:gridCol w="1859962"/>
                <a:gridCol w="889591"/>
              </a:tblGrid>
              <a:tr h="371625">
                <a:tc>
                  <a:txBody>
                    <a:bodyPr/>
                    <a:lstStyle/>
                    <a:p>
                      <a:pPr algn="ctr">
                        <a:lnSpc>
                          <a:spcPct val="115000"/>
                        </a:lnSpc>
                        <a:spcAft>
                          <a:spcPts val="0"/>
                        </a:spcAft>
                      </a:pPr>
                      <a:r>
                        <a:rPr lang="es-AR" sz="1100" b="1" dirty="0">
                          <a:solidFill>
                            <a:srgbClr val="FFFFFF"/>
                          </a:solidFill>
                          <a:latin typeface="Calibri"/>
                          <a:ea typeface="Calibri"/>
                          <a:cs typeface="Times New Roman"/>
                        </a:rPr>
                        <a:t>Caso de Estudio</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Times New Roman"/>
                        </a:rPr>
                        <a:t>HWS</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71625">
                <a:tc>
                  <a:txBody>
                    <a:bodyPr/>
                    <a:lstStyle/>
                    <a:p>
                      <a:pPr algn="ctr">
                        <a:lnSpc>
                          <a:spcPct val="115000"/>
                        </a:lnSpc>
                        <a:spcAft>
                          <a:spcPts val="0"/>
                        </a:spcAft>
                      </a:pPr>
                      <a:r>
                        <a:rPr lang="es-AR" sz="1100" b="1" dirty="0">
                          <a:latin typeface="Calibri"/>
                          <a:ea typeface="Calibri"/>
                          <a:cs typeface="Times New Roman"/>
                        </a:rPr>
                        <a:t>QVP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QFN</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QV</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6</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 name="4 Imagen" descr="C:\Documents and Settings\Administrador\Escritorio\hws1.JPG"/>
          <p:cNvPicPr/>
          <p:nvPr/>
        </p:nvPicPr>
        <p:blipFill>
          <a:blip r:embed="rId2" cstate="print"/>
          <a:srcRect/>
          <a:stretch>
            <a:fillRect/>
          </a:stretch>
        </p:blipFill>
        <p:spPr bwMode="auto">
          <a:xfrm>
            <a:off x="467544" y="1412776"/>
            <a:ext cx="7992888" cy="2592288"/>
          </a:xfrm>
          <a:prstGeom prst="rect">
            <a:avLst/>
          </a:prstGeom>
          <a:noFill/>
          <a:ln w="9525">
            <a:noFill/>
            <a:miter lim="800000"/>
            <a:headEnd/>
            <a:tailEnd/>
          </a:ln>
        </p:spPr>
      </p:pic>
      <p:pic>
        <p:nvPicPr>
          <p:cNvPr id="2560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67944" y="4583290"/>
            <a:ext cx="3983377" cy="588982"/>
          </a:xfrm>
          <a:prstGeom prst="rect">
            <a:avLst/>
          </a:prstGeom>
          <a:noFill/>
        </p:spPr>
      </p:pic>
      <p:pic>
        <p:nvPicPr>
          <p:cNvPr id="2560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39952" y="5445223"/>
            <a:ext cx="3590318" cy="583043"/>
          </a:xfrm>
          <a:prstGeom prst="rect">
            <a:avLst/>
          </a:prstGeom>
          <a:noFill/>
        </p:spPr>
      </p:pic>
      <p:sp>
        <p:nvSpPr>
          <p:cNvPr id="256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5604" name="Rectangle 4"/>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box(in)">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601"/>
                                        </p:tgtEl>
                                        <p:attrNameLst>
                                          <p:attrName>style.visibility</p:attrName>
                                        </p:attrNameLst>
                                      </p:cBhvr>
                                      <p:to>
                                        <p:strVal val="visible"/>
                                      </p:to>
                                    </p:set>
                                    <p:animEffect transition="in" filter="box(in)">
                                      <p:cBhvr>
                                        <p:cTn id="17" dur="500"/>
                                        <p:tgtEl>
                                          <p:spTgt spid="2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r>
              <a:rPr lang="es-ES" dirty="0" smtClean="0"/>
              <a:t>Sistema de Registro de Cursos</a:t>
            </a:r>
          </a:p>
          <a:p>
            <a:r>
              <a:rPr lang="es-ES" dirty="0" smtClean="0"/>
              <a:t>8 casos de uso (aproximadamente 3900 palabras)</a:t>
            </a:r>
          </a:p>
          <a:p>
            <a:r>
              <a:rPr lang="es-ES" dirty="0" smtClean="0"/>
              <a:t>7 aspectos candidatos</a:t>
            </a:r>
          </a:p>
          <a:p>
            <a:r>
              <a:rPr lang="es-ES" dirty="0" smtClean="0"/>
              <a:t>QAs obtenidos del análisis manual (ad-hoc) de las especificaciones de requerimientos</a:t>
            </a:r>
          </a:p>
          <a:p>
            <a:endParaRPr lang="es-ES" dirty="0" smtClean="0"/>
          </a:p>
          <a:p>
            <a:endParaRPr lang="es-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endParaRPr lang="es-ES" dirty="0" smtClean="0"/>
          </a:p>
          <a:p>
            <a:endParaRPr lang="es-ES" dirty="0"/>
          </a:p>
        </p:txBody>
      </p:sp>
      <p:pic>
        <p:nvPicPr>
          <p:cNvPr id="4" name="3 Imagen" descr="C:\Documents and Settings\Administrador\Escritorio\crs1.JPG"/>
          <p:cNvPicPr/>
          <p:nvPr/>
        </p:nvPicPr>
        <p:blipFill>
          <a:blip r:embed="rId2" cstate="print"/>
          <a:srcRect/>
          <a:stretch>
            <a:fillRect/>
          </a:stretch>
        </p:blipFill>
        <p:spPr bwMode="auto">
          <a:xfrm>
            <a:off x="850164" y="1260390"/>
            <a:ext cx="7552430" cy="2816682"/>
          </a:xfrm>
          <a:prstGeom prst="rect">
            <a:avLst/>
          </a:prstGeom>
          <a:noFill/>
          <a:ln w="9525">
            <a:noFill/>
            <a:miter lim="800000"/>
            <a:headEnd/>
            <a:tailEnd/>
          </a:ln>
        </p:spPr>
      </p:pic>
      <p:graphicFrame>
        <p:nvGraphicFramePr>
          <p:cNvPr id="5" name="4 Tabla"/>
          <p:cNvGraphicFramePr>
            <a:graphicFrameLocks noGrp="1"/>
          </p:cNvGraphicFramePr>
          <p:nvPr/>
        </p:nvGraphicFramePr>
        <p:xfrm>
          <a:off x="833542" y="4290963"/>
          <a:ext cx="2786987" cy="1763850"/>
        </p:xfrm>
        <a:graphic>
          <a:graphicData uri="http://schemas.openxmlformats.org/drawingml/2006/table">
            <a:tbl>
              <a:tblPr/>
              <a:tblGrid>
                <a:gridCol w="1885285"/>
                <a:gridCol w="901702"/>
              </a:tblGrid>
              <a:tr h="352770">
                <a:tc>
                  <a:txBody>
                    <a:bodyPr/>
                    <a:lstStyle/>
                    <a:p>
                      <a:pPr algn="ctr">
                        <a:lnSpc>
                          <a:spcPct val="115000"/>
                        </a:lnSpc>
                        <a:spcAft>
                          <a:spcPts val="0"/>
                        </a:spcAft>
                      </a:pPr>
                      <a:r>
                        <a:rPr lang="es-AR" sz="1100" b="1" dirty="0">
                          <a:solidFill>
                            <a:srgbClr val="FFFFFF"/>
                          </a:solidFill>
                          <a:latin typeface="Calibri"/>
                          <a:ea typeface="Calibri"/>
                          <a:cs typeface="Calibri"/>
                        </a:rPr>
                        <a:t>Caso de Estudio</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Calibri"/>
                        </a:rPr>
                        <a:t>CRS</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52770">
                <a:tc>
                  <a:txBody>
                    <a:bodyPr/>
                    <a:lstStyle/>
                    <a:p>
                      <a:pPr algn="ctr">
                        <a:lnSpc>
                          <a:spcPct val="115000"/>
                        </a:lnSpc>
                        <a:spcAft>
                          <a:spcPts val="0"/>
                        </a:spcAft>
                      </a:pPr>
                      <a:r>
                        <a:rPr lang="es-AR" sz="1100" b="1" dirty="0">
                          <a:latin typeface="Calibri"/>
                          <a:ea typeface="Calibri"/>
                          <a:cs typeface="Calibri"/>
                        </a:rPr>
                        <a:t>QVP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2</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QFN</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0</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QV</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222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84840" y="4445204"/>
            <a:ext cx="3968178" cy="583996"/>
          </a:xfrm>
          <a:prstGeom prst="rect">
            <a:avLst/>
          </a:prstGeom>
          <a:noFill/>
        </p:spPr>
      </p:pic>
      <p:pic>
        <p:nvPicPr>
          <p:cNvPr id="5222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44326" y="5336146"/>
            <a:ext cx="3466290" cy="606212"/>
          </a:xfrm>
          <a:prstGeom prst="rect">
            <a:avLst/>
          </a:prstGeom>
          <a:noFill/>
        </p:spPr>
      </p:pic>
      <p:sp>
        <p:nvSpPr>
          <p:cNvPr id="522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52228" name="Rectangle 4"/>
          <p:cNvSpPr>
            <a:spLocks noChangeArrowheads="1"/>
          </p:cNvSpPr>
          <p:nvPr/>
        </p:nvSpPr>
        <p:spPr bwMode="auto">
          <a:xfrm>
            <a:off x="0" y="828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2226"/>
                                        </p:tgtEl>
                                        <p:attrNameLst>
                                          <p:attrName>style.visibility</p:attrName>
                                        </p:attrNameLst>
                                      </p:cBhvr>
                                      <p:to>
                                        <p:strVal val="visible"/>
                                      </p:to>
                                    </p:set>
                                    <p:animEffect transition="in" filter="checkerboard(across)">
                                      <p:cBhvr>
                                        <p:cTn id="12" dur="500"/>
                                        <p:tgtEl>
                                          <p:spTgt spid="522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2225"/>
                                        </p:tgtEl>
                                        <p:attrNameLst>
                                          <p:attrName>style.visibility</p:attrName>
                                        </p:attrNameLst>
                                      </p:cBhvr>
                                      <p:to>
                                        <p:strVal val="visible"/>
                                      </p:to>
                                    </p:set>
                                    <p:anim calcmode="lin" valueType="num">
                                      <p:cBhvr additive="base">
                                        <p:cTn id="17" dur="500" fill="hold"/>
                                        <p:tgtEl>
                                          <p:spTgt spid="52225"/>
                                        </p:tgtEl>
                                        <p:attrNameLst>
                                          <p:attrName>ppt_x</p:attrName>
                                        </p:attrNameLst>
                                      </p:cBhvr>
                                      <p:tavLst>
                                        <p:tav tm="0">
                                          <p:val>
                                            <p:strVal val="#ppt_x"/>
                                          </p:val>
                                        </p:tav>
                                        <p:tav tm="100000">
                                          <p:val>
                                            <p:strVal val="#ppt_x"/>
                                          </p:val>
                                        </p:tav>
                                      </p:tavLst>
                                    </p:anim>
                                    <p:anim calcmode="lin" valueType="num">
                                      <p:cBhvr additive="base">
                                        <p:cTn id="18" dur="500" fill="hold"/>
                                        <p:tgtEl>
                                          <p:spTgt spid="52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Tiempos de ejecución</a:t>
            </a:r>
            <a:endParaRPr lang="es-ES" dirty="0"/>
          </a:p>
        </p:txBody>
      </p:sp>
      <p:sp>
        <p:nvSpPr>
          <p:cNvPr id="3" name="2 Marcador de contenido"/>
          <p:cNvSpPr>
            <a:spLocks noGrp="1"/>
          </p:cNvSpPr>
          <p:nvPr>
            <p:ph sz="quarter" idx="1"/>
          </p:nvPr>
        </p:nvSpPr>
        <p:spPr/>
        <p:txBody>
          <a:bodyPr>
            <a:normAutofit/>
          </a:bodyPr>
          <a:lstStyle/>
          <a:p>
            <a:pPr>
              <a:buNone/>
            </a:pPr>
            <a:r>
              <a:rPr lang="es-ES" dirty="0" smtClean="0"/>
              <a:t>En ambos casos se contabiliza la suma de los tiempos del </a:t>
            </a:r>
          </a:p>
          <a:p>
            <a:pPr>
              <a:buNone/>
            </a:pPr>
            <a:r>
              <a:rPr lang="es-ES" dirty="0" smtClean="0"/>
              <a:t>análisis de cada aspecto temprano</a:t>
            </a:r>
          </a:p>
          <a:p>
            <a:pPr>
              <a:buNone/>
            </a:pPr>
            <a:endParaRPr lang="es-ES" dirty="0" smtClean="0"/>
          </a:p>
          <a:p>
            <a:r>
              <a:rPr lang="es-ES" dirty="0" smtClean="0"/>
              <a:t>HWS</a:t>
            </a:r>
          </a:p>
          <a:p>
            <a:pPr lvl="1"/>
            <a:r>
              <a:rPr lang="es-ES" dirty="0" smtClean="0"/>
              <a:t>7.2 segundos aproximadamente</a:t>
            </a:r>
          </a:p>
          <a:p>
            <a:r>
              <a:rPr lang="es-ES" dirty="0" smtClean="0"/>
              <a:t>CRS</a:t>
            </a:r>
          </a:p>
          <a:p>
            <a:pPr lvl="1"/>
            <a:r>
              <a:rPr lang="es-ES" dirty="0" smtClean="0"/>
              <a:t>4.9 segundos aproximadamente</a:t>
            </a:r>
          </a:p>
          <a:p>
            <a:pPr lvl="1"/>
            <a:endParaRPr lang="es-ES" dirty="0" smtClean="0"/>
          </a:p>
        </p:txBody>
      </p:sp>
      <p:pic>
        <p:nvPicPr>
          <p:cNvPr id="4" name="3 Imagen" descr="cronometro.jpg"/>
          <p:cNvPicPr>
            <a:picLocks noChangeAspect="1"/>
          </p:cNvPicPr>
          <p:nvPr/>
        </p:nvPicPr>
        <p:blipFill>
          <a:blip r:embed="rId2" cstate="print"/>
          <a:stretch>
            <a:fillRect/>
          </a:stretch>
        </p:blipFill>
        <p:spPr>
          <a:xfrm>
            <a:off x="6062839" y="2556587"/>
            <a:ext cx="1868181" cy="254072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212976"/>
            <a:ext cx="3312368" cy="12961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pPr lvl="1"/>
            <a:r>
              <a:rPr lang="es-ES" dirty="0" smtClean="0"/>
              <a:t>Ventajas y desventajas</a:t>
            </a:r>
          </a:p>
          <a:p>
            <a:pPr lvl="1"/>
            <a:r>
              <a:rPr lang="es-ES" dirty="0" smtClean="0"/>
              <a:t>Trabajos futuros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Ventajas y Desventajas</a:t>
            </a:r>
            <a:endParaRPr lang="es-ES" dirty="0"/>
          </a:p>
        </p:txBody>
      </p:sp>
      <p:sp>
        <p:nvSpPr>
          <p:cNvPr id="3" name="2 Marcador de contenido"/>
          <p:cNvSpPr>
            <a:spLocks noGrp="1"/>
          </p:cNvSpPr>
          <p:nvPr>
            <p:ph sz="quarter" idx="1"/>
          </p:nvPr>
        </p:nvSpPr>
        <p:spPr/>
        <p:txBody>
          <a:bodyPr>
            <a:normAutofit lnSpcReduction="10000"/>
          </a:bodyPr>
          <a:lstStyle/>
          <a:p>
            <a:r>
              <a:rPr lang="es-ES" dirty="0" smtClean="0"/>
              <a:t>Ventajas</a:t>
            </a:r>
          </a:p>
          <a:p>
            <a:pPr lvl="1"/>
            <a:r>
              <a:rPr lang="es-ES" dirty="0" smtClean="0"/>
              <a:t>Recall</a:t>
            </a:r>
          </a:p>
          <a:p>
            <a:pPr lvl="1"/>
            <a:r>
              <a:rPr lang="es-ES" dirty="0" smtClean="0"/>
              <a:t>Tiempo de ejecución</a:t>
            </a:r>
          </a:p>
          <a:p>
            <a:pPr lvl="1"/>
            <a:r>
              <a:rPr lang="es-ES" dirty="0" smtClean="0"/>
              <a:t>Nivel de automatización</a:t>
            </a:r>
          </a:p>
          <a:p>
            <a:pPr lvl="1"/>
            <a:r>
              <a:rPr lang="es-ES" dirty="0" smtClean="0"/>
              <a:t>Extensión a otros documentos</a:t>
            </a:r>
          </a:p>
          <a:p>
            <a:pPr lvl="1"/>
            <a:r>
              <a:rPr lang="es-ES" dirty="0" smtClean="0"/>
              <a:t>Extensibilidad para la identificación de otros QAs</a:t>
            </a:r>
          </a:p>
          <a:p>
            <a:r>
              <a:rPr lang="es-ES" dirty="0" smtClean="0"/>
              <a:t>Desventajas</a:t>
            </a:r>
          </a:p>
          <a:p>
            <a:pPr lvl="1"/>
            <a:r>
              <a:rPr lang="es-ES" dirty="0" smtClean="0"/>
              <a:t>Dependencia de los aspectos encontrados</a:t>
            </a:r>
          </a:p>
          <a:p>
            <a:pPr lvl="1"/>
            <a:r>
              <a:rPr lang="es-ES" dirty="0" smtClean="0"/>
              <a:t>QAs no relacionados con aspectos</a:t>
            </a:r>
          </a:p>
          <a:p>
            <a:pPr lvl="1"/>
            <a:r>
              <a:rPr lang="es-ES" dirty="0" smtClean="0"/>
              <a:t>Definición de una ontología</a:t>
            </a:r>
          </a:p>
          <a:p>
            <a:pPr lvl="1"/>
            <a:r>
              <a:rPr lang="es-ES" dirty="0" smtClean="0"/>
              <a:t>Limitaciones del lenguaje</a:t>
            </a:r>
          </a:p>
          <a:p>
            <a:pPr lvl="1"/>
            <a:r>
              <a:rPr lang="es-ES" dirty="0" smtClean="0"/>
              <a:t>Aprendizaje</a:t>
            </a:r>
            <a:endParaRPr lang="es-ES" dirty="0"/>
          </a:p>
        </p:txBody>
      </p:sp>
      <p:pic>
        <p:nvPicPr>
          <p:cNvPr id="4" name="3 Imagen" descr="balanza.jpg"/>
          <p:cNvPicPr>
            <a:picLocks noChangeAspect="1"/>
          </p:cNvPicPr>
          <p:nvPr/>
        </p:nvPicPr>
        <p:blipFill>
          <a:blip r:embed="rId2" cstate="print"/>
          <a:stretch>
            <a:fillRect/>
          </a:stretch>
        </p:blipFill>
        <p:spPr>
          <a:xfrm>
            <a:off x="6496842" y="4139513"/>
            <a:ext cx="2143305" cy="198617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Trabajos Futuros</a:t>
            </a:r>
            <a:endParaRPr lang="es-ES" dirty="0"/>
          </a:p>
        </p:txBody>
      </p:sp>
      <p:sp>
        <p:nvSpPr>
          <p:cNvPr id="3" name="2 Marcador de contenido"/>
          <p:cNvSpPr>
            <a:spLocks noGrp="1"/>
          </p:cNvSpPr>
          <p:nvPr>
            <p:ph sz="quarter" idx="1"/>
          </p:nvPr>
        </p:nvSpPr>
        <p:spPr/>
        <p:txBody>
          <a:bodyPr/>
          <a:lstStyle/>
          <a:p>
            <a:r>
              <a:rPr lang="es-ES" dirty="0" smtClean="0"/>
              <a:t>Mejora de la ontología</a:t>
            </a:r>
          </a:p>
          <a:p>
            <a:r>
              <a:rPr lang="es-ES" dirty="0" smtClean="0"/>
              <a:t>Atributos de los tokens</a:t>
            </a:r>
          </a:p>
          <a:p>
            <a:r>
              <a:rPr lang="es-ES" dirty="0" smtClean="0"/>
              <a:t>Minar QAs desde otros documentos</a:t>
            </a:r>
          </a:p>
          <a:p>
            <a:r>
              <a:rPr lang="es-ES" dirty="0" smtClean="0"/>
              <a:t>Aprendizaje</a:t>
            </a:r>
          </a:p>
          <a:p>
            <a:r>
              <a:rPr lang="es-ES" dirty="0" smtClean="0"/>
              <a:t>Arquitecturas orientadas a aspectos</a:t>
            </a:r>
            <a:endParaRPr lang="es-ES" dirty="0"/>
          </a:p>
        </p:txBody>
      </p:sp>
      <p:pic>
        <p:nvPicPr>
          <p:cNvPr id="30725" name="Picture 5" descr="C:\Documents and Settings\Administrador\Configuración local\Archivos temporales de Internet\Content.IE5\5WQ1CSKL\MC900312584[1].wmf"/>
          <p:cNvPicPr>
            <a:picLocks noChangeAspect="1" noChangeArrowheads="1"/>
          </p:cNvPicPr>
          <p:nvPr/>
        </p:nvPicPr>
        <p:blipFill>
          <a:blip r:embed="rId2" cstate="print"/>
          <a:srcRect/>
          <a:stretch>
            <a:fillRect/>
          </a:stretch>
        </p:blipFill>
        <p:spPr bwMode="auto">
          <a:xfrm>
            <a:off x="3635896" y="4293096"/>
            <a:ext cx="1868119" cy="1522476"/>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645024"/>
            <a:ext cx="1872208" cy="4821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340768"/>
            <a:ext cx="2448272" cy="12961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pPr lvl="1"/>
            <a:r>
              <a:rPr lang="es-ES" dirty="0" smtClean="0"/>
              <a:t>Contexto </a:t>
            </a:r>
          </a:p>
          <a:p>
            <a:pPr lvl="1"/>
            <a:r>
              <a:rPr lang="es-ES" dirty="0" smtClean="0"/>
              <a:t>Problemática</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Preguntas</a:t>
            </a:r>
            <a:endParaRPr lang="es-ES" dirty="0"/>
          </a:p>
        </p:txBody>
      </p:sp>
      <p:pic>
        <p:nvPicPr>
          <p:cNvPr id="14" name="13 Marcador de contenido" descr="preguntas (1).jpg"/>
          <p:cNvPicPr>
            <a:picLocks noGrp="1" noChangeAspect="1"/>
          </p:cNvPicPr>
          <p:nvPr>
            <p:ph sz="quarter" idx="1"/>
          </p:nvPr>
        </p:nvPicPr>
        <p:blipFill>
          <a:blip r:embed="rId2" cstate="print"/>
          <a:stretch>
            <a:fillRect/>
          </a:stretch>
        </p:blipFill>
        <p:spPr>
          <a:xfrm>
            <a:off x="1079500" y="1782762"/>
            <a:ext cx="6985000" cy="38100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GRACIAS!!!!</a:t>
            </a:r>
            <a:endParaRPr lang="es-E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Trabajos relacionados</a:t>
            </a:r>
            <a:endParaRPr lang="es-ES" dirty="0"/>
          </a:p>
        </p:txBody>
      </p:sp>
      <p:sp>
        <p:nvSpPr>
          <p:cNvPr id="3" name="2 Marcador de contenido"/>
          <p:cNvSpPr>
            <a:spLocks noGrp="1"/>
          </p:cNvSpPr>
          <p:nvPr>
            <p:ph sz="quarter" idx="1"/>
          </p:nvPr>
        </p:nvSpPr>
        <p:spPr/>
        <p:txBody>
          <a:bodyPr>
            <a:normAutofit/>
          </a:bodyPr>
          <a:lstStyle/>
          <a:p>
            <a:r>
              <a:rPr lang="es-ES" dirty="0" smtClean="0"/>
              <a:t>Método de </a:t>
            </a:r>
            <a:r>
              <a:rPr lang="es-ES" dirty="0" err="1" smtClean="0"/>
              <a:t>elicitación</a:t>
            </a:r>
            <a:endParaRPr lang="es-ES" dirty="0" smtClean="0"/>
          </a:p>
          <a:p>
            <a:pPr lvl="1"/>
            <a:r>
              <a:rPr lang="es-ES" dirty="0" err="1" smtClean="0"/>
              <a:t>Checklists</a:t>
            </a:r>
            <a:endParaRPr lang="es-ES" dirty="0" smtClean="0"/>
          </a:p>
          <a:p>
            <a:pPr lvl="1"/>
            <a:r>
              <a:rPr lang="es-ES" dirty="0" err="1" smtClean="0"/>
              <a:t>Templates</a:t>
            </a:r>
            <a:endParaRPr lang="es-ES" dirty="0" smtClean="0"/>
          </a:p>
          <a:p>
            <a:pPr lvl="1"/>
            <a:r>
              <a:rPr lang="es-ES" dirty="0" smtClean="0"/>
              <a:t>Cuestionarios</a:t>
            </a:r>
          </a:p>
          <a:p>
            <a:r>
              <a:rPr lang="es-ES" dirty="0" smtClean="0"/>
              <a:t>Herramientas semiautomáticas</a:t>
            </a:r>
          </a:p>
          <a:p>
            <a:pPr lvl="1"/>
            <a:r>
              <a:rPr lang="es-ES" dirty="0" smtClean="0"/>
              <a:t>Comúnmente basadas en técnicas de IR o NLP</a:t>
            </a:r>
          </a:p>
          <a:p>
            <a:pPr lvl="1"/>
            <a:endParaRPr lang="es-ES" dirty="0" smtClean="0"/>
          </a:p>
          <a:p>
            <a:r>
              <a:rPr lang="es-ES" dirty="0" smtClean="0"/>
              <a:t>Generalmente,  estos enfoques no utilizan información </a:t>
            </a:r>
            <a:r>
              <a:rPr lang="es-ES_tradnl" dirty="0" smtClean="0"/>
              <a:t>proveniente </a:t>
            </a:r>
            <a:r>
              <a:rPr lang="es-ES" dirty="0" smtClean="0"/>
              <a:t>de los aspectos tempranos.</a:t>
            </a:r>
          </a:p>
          <a:p>
            <a:pPr lvl="1">
              <a:buNone/>
            </a:pPr>
            <a:endParaRPr lang="es-ES" dirty="0" smtClean="0"/>
          </a:p>
          <a:p>
            <a:pPr lvl="1">
              <a:buNone/>
            </a:pPr>
            <a:endParaRPr lang="es-E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Contexto</a:t>
            </a:r>
            <a:endParaRPr lang="es-ES" dirty="0"/>
          </a:p>
        </p:txBody>
      </p:sp>
      <p:sp>
        <p:nvSpPr>
          <p:cNvPr id="3" name="2 Marcador de contenido"/>
          <p:cNvSpPr>
            <a:spLocks noGrp="1"/>
          </p:cNvSpPr>
          <p:nvPr>
            <p:ph sz="quarter" idx="1"/>
          </p:nvPr>
        </p:nvSpPr>
        <p:spPr>
          <a:xfrm>
            <a:off x="457200" y="1600200"/>
            <a:ext cx="8363272" cy="4525963"/>
          </a:xfrm>
        </p:spPr>
        <p:txBody>
          <a:bodyPr>
            <a:normAutofit/>
          </a:bodyPr>
          <a:lstStyle/>
          <a:p>
            <a:r>
              <a:rPr lang="es-ES" dirty="0" smtClean="0"/>
              <a:t>Los atributos de calidad (QAs) son propiedades deseadas o requerimientos adicionales de un sistema.  Ejemplo: performance, seguridad, disponibilidad,  etc.</a:t>
            </a:r>
          </a:p>
          <a:p>
            <a:r>
              <a:rPr lang="es-ES" dirty="0" smtClean="0"/>
              <a:t>Es necesario identificar los QAs de un sistema en etapas tempranas de desarrollo</a:t>
            </a:r>
          </a:p>
          <a:p>
            <a:r>
              <a:rPr lang="es-ES" dirty="0" smtClean="0"/>
              <a:t>Una incorrecta identificación podría llevar al fracaso del sistema debido a los elevados costos de </a:t>
            </a:r>
            <a:r>
              <a:rPr lang="es-ES" dirty="0" err="1" smtClean="0"/>
              <a:t>retrabajo</a:t>
            </a:r>
            <a:r>
              <a:rPr lang="es-ES" dirty="0" smtClean="0"/>
              <a:t> para que el sistema posea los atributos faltantes</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Problemática</a:t>
            </a:r>
            <a:endParaRPr lang="es-ES" dirty="0"/>
          </a:p>
        </p:txBody>
      </p:sp>
      <p:sp>
        <p:nvSpPr>
          <p:cNvPr id="3" name="2 Marcador de contenido"/>
          <p:cNvSpPr>
            <a:spLocks noGrp="1"/>
          </p:cNvSpPr>
          <p:nvPr>
            <p:ph sz="quarter" idx="1"/>
          </p:nvPr>
        </p:nvSpPr>
        <p:spPr/>
        <p:txBody>
          <a:bodyPr/>
          <a:lstStyle/>
          <a:p>
            <a:r>
              <a:rPr lang="es-ES" dirty="0" smtClean="0"/>
              <a:t>Identificar QAs en requerimientos puede llegar a ser una tarea muy dificultosa:</a:t>
            </a:r>
          </a:p>
          <a:p>
            <a:pPr lvl="1"/>
            <a:r>
              <a:rPr lang="es-ES" dirty="0" smtClean="0"/>
              <a:t>Varios casos de uso de gran extensión</a:t>
            </a:r>
          </a:p>
          <a:p>
            <a:pPr lvl="1"/>
            <a:r>
              <a:rPr lang="es-ES" dirty="0" smtClean="0"/>
              <a:t>Utilización de lenguaje natural, sin estructurar los QAs formalmente</a:t>
            </a:r>
          </a:p>
          <a:p>
            <a:pPr lvl="1">
              <a:buNone/>
            </a:pPr>
            <a:endParaRPr lang="es-ES" dirty="0" smtClean="0"/>
          </a:p>
        </p:txBody>
      </p:sp>
      <p:pic>
        <p:nvPicPr>
          <p:cNvPr id="8195" name="Picture 3" descr="C:\Documents and Settings\Administrador\Escritorio\amproduc.jpg"/>
          <p:cNvPicPr>
            <a:picLocks noChangeAspect="1" noChangeArrowheads="1"/>
          </p:cNvPicPr>
          <p:nvPr/>
        </p:nvPicPr>
        <p:blipFill>
          <a:blip r:embed="rId3" cstate="print"/>
          <a:srcRect/>
          <a:stretch>
            <a:fillRect/>
          </a:stretch>
        </p:blipFill>
        <p:spPr bwMode="auto">
          <a:xfrm>
            <a:off x="4788024" y="3068960"/>
            <a:ext cx="2997263" cy="309634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844824"/>
            <a:ext cx="6192688" cy="12241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pPr lvl="1"/>
            <a:r>
              <a:rPr lang="es-ES" dirty="0" smtClean="0"/>
              <a:t>Aspectos tempranos</a:t>
            </a:r>
          </a:p>
          <a:p>
            <a:pPr lvl="1"/>
            <a:r>
              <a:rPr lang="es-ES" dirty="0" smtClean="0"/>
              <a:t>Relación entre QAs y EAs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3" name="2 Marcador de contenido"/>
          <p:cNvSpPr>
            <a:spLocks noGrp="1"/>
          </p:cNvSpPr>
          <p:nvPr>
            <p:ph sz="quarter" idx="1"/>
          </p:nvPr>
        </p:nvSpPr>
        <p:spPr>
          <a:xfrm>
            <a:off x="323528" y="1600200"/>
            <a:ext cx="8363272" cy="4525963"/>
          </a:xfrm>
        </p:spPr>
        <p:txBody>
          <a:bodyPr/>
          <a:lstStyle/>
          <a:p>
            <a:r>
              <a:rPr lang="es-ES" dirty="0" smtClean="0"/>
              <a:t>Un concern es cualquier asunto de interés en un sistema de software</a:t>
            </a:r>
          </a:p>
          <a:p>
            <a:r>
              <a:rPr lang="es-ES" i="1" dirty="0" smtClean="0"/>
              <a:t>Los </a:t>
            </a:r>
            <a:r>
              <a:rPr lang="es-AR" b="1" i="1" dirty="0" smtClean="0"/>
              <a:t>Aspectos Tempranos</a:t>
            </a:r>
            <a:r>
              <a:rPr lang="es-AR" dirty="0" smtClean="0"/>
              <a:t> (Early Aspects, EA) son concerns que se encuentran mezclados en los requerimientos y/o artefactos arquitectónicos del sistema. Por ejemplo: autorización, distribución, etc. </a:t>
            </a:r>
          </a:p>
          <a:p>
            <a:r>
              <a:rPr lang="es-AR" dirty="0" smtClean="0"/>
              <a:t>Ocurren en etapas iniciales del desarrollo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3" name="Picture 2"/>
          <p:cNvPicPr>
            <a:picLocks noChangeAspect="1" noChangeArrowheads="1"/>
          </p:cNvPicPr>
          <p:nvPr/>
        </p:nvPicPr>
        <p:blipFill>
          <a:blip r:embed="rId3" cstate="print"/>
          <a:srcRect/>
          <a:stretch>
            <a:fillRect/>
          </a:stretch>
        </p:blipFill>
        <p:spPr bwMode="auto">
          <a:xfrm>
            <a:off x="1043608" y="1340768"/>
            <a:ext cx="7344816" cy="3601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2699792" y="5085184"/>
            <a:ext cx="3430910" cy="108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Relación entre QAs y EAs</a:t>
            </a:r>
            <a:endParaRPr lang="es-ES" dirty="0"/>
          </a:p>
        </p:txBody>
      </p:sp>
      <p:sp>
        <p:nvSpPr>
          <p:cNvPr id="3" name="2 Marcador de contenido"/>
          <p:cNvSpPr>
            <a:spLocks noGrp="1"/>
          </p:cNvSpPr>
          <p:nvPr>
            <p:ph sz="quarter" idx="1"/>
          </p:nvPr>
        </p:nvSpPr>
        <p:spPr/>
        <p:txBody>
          <a:bodyPr/>
          <a:lstStyle/>
          <a:p>
            <a:r>
              <a:rPr lang="es-ES" dirty="0" smtClean="0"/>
              <a:t>Varios atributos de calidad se relacionan con aspectos tempranos del sistema</a:t>
            </a:r>
          </a:p>
          <a:p>
            <a:r>
              <a:rPr lang="es-ES" dirty="0" smtClean="0"/>
              <a:t>Un aspecto temprano podría proporcionar “pistas” para el descubrimiento de QAs</a:t>
            </a:r>
          </a:p>
          <a:p>
            <a:r>
              <a:rPr lang="es-ES" dirty="0" smtClean="0"/>
              <a:t>Ejemplos</a:t>
            </a:r>
          </a:p>
          <a:p>
            <a:pPr lvl="1"/>
            <a:r>
              <a:rPr lang="es-ES" dirty="0" smtClean="0"/>
              <a:t>Autentificación         Seguridad</a:t>
            </a:r>
          </a:p>
          <a:p>
            <a:pPr lvl="1"/>
            <a:r>
              <a:rPr lang="es-ES" dirty="0" smtClean="0"/>
              <a:t>Interfaz de </a:t>
            </a:r>
            <a:r>
              <a:rPr lang="es-ES" smtClean="0"/>
              <a:t>usuario        Usabilidad</a:t>
            </a:r>
            <a:endParaRPr lang="es-ES" dirty="0" smtClean="0"/>
          </a:p>
          <a:p>
            <a:endParaRPr lang="es-ES" dirty="0"/>
          </a:p>
        </p:txBody>
      </p:sp>
      <p:pic>
        <p:nvPicPr>
          <p:cNvPr id="25601" name="Picture 1" descr="C:\Documents and Settings\Administrador\Configuración local\Archivos temporales de Internet\Content.IE5\ZTJ0KIAI\MC900078843[1].wmf"/>
          <p:cNvPicPr>
            <a:picLocks noChangeAspect="1" noChangeArrowheads="1"/>
          </p:cNvPicPr>
          <p:nvPr/>
        </p:nvPicPr>
        <p:blipFill>
          <a:blip r:embed="rId3" cstate="print"/>
          <a:srcRect/>
          <a:stretch>
            <a:fillRect/>
          </a:stretch>
        </p:blipFill>
        <p:spPr bwMode="auto">
          <a:xfrm>
            <a:off x="5796136" y="4077072"/>
            <a:ext cx="2790974" cy="2178230"/>
          </a:xfrm>
          <a:prstGeom prst="rect">
            <a:avLst/>
          </a:prstGeom>
          <a:noFill/>
        </p:spPr>
      </p:pic>
      <p:sp>
        <p:nvSpPr>
          <p:cNvPr id="5" name="4 Flecha derecha"/>
          <p:cNvSpPr/>
          <p:nvPr/>
        </p:nvSpPr>
        <p:spPr>
          <a:xfrm>
            <a:off x="2990334" y="3571104"/>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5 Flecha derecha"/>
          <p:cNvSpPr/>
          <p:nvPr/>
        </p:nvSpPr>
        <p:spPr>
          <a:xfrm>
            <a:off x="3389874" y="3983001"/>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1358</TotalTime>
  <Words>1932</Words>
  <Application>Microsoft Office PowerPoint</Application>
  <PresentationFormat>Presentación en pantalla (4:3)</PresentationFormat>
  <Paragraphs>231</Paragraphs>
  <Slides>32</Slides>
  <Notes>14</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Origen</vt:lpstr>
      <vt:lpstr>Identificación de Atributos de Calidad en Requerimientos</vt:lpstr>
      <vt:lpstr>Agenda</vt:lpstr>
      <vt:lpstr>Agenda</vt:lpstr>
      <vt:lpstr>Contexto</vt:lpstr>
      <vt:lpstr>Problemática</vt:lpstr>
      <vt:lpstr>Agenda</vt:lpstr>
      <vt:lpstr>Aspectos tempranos</vt:lpstr>
      <vt:lpstr>Aspectos tempranos</vt:lpstr>
      <vt:lpstr>Relación entre QAs y EAs</vt:lpstr>
      <vt:lpstr>Agenda</vt:lpstr>
      <vt:lpstr>Propuesta</vt:lpstr>
      <vt:lpstr>Proceso</vt:lpstr>
      <vt:lpstr>Entrada</vt:lpstr>
      <vt:lpstr>Proceso</vt:lpstr>
      <vt:lpstr>Generación de tokens</vt:lpstr>
      <vt:lpstr>Proceso</vt:lpstr>
      <vt:lpstr>Análisis de tokens</vt:lpstr>
      <vt:lpstr>QA Miner</vt:lpstr>
      <vt:lpstr>Agenda</vt:lpstr>
      <vt:lpstr>Métricas</vt:lpstr>
      <vt:lpstr>Caso de estudio HWS</vt:lpstr>
      <vt:lpstr>Caso de estudio HWS</vt:lpstr>
      <vt:lpstr>Caso de estudio CRS</vt:lpstr>
      <vt:lpstr>Caso de estudio CRS</vt:lpstr>
      <vt:lpstr>Tiempos de ejecución</vt:lpstr>
      <vt:lpstr>Agenda</vt:lpstr>
      <vt:lpstr>Ventajas y Desventajas</vt:lpstr>
      <vt:lpstr>Trabajos Futuros</vt:lpstr>
      <vt:lpstr>Agenda</vt:lpstr>
      <vt:lpstr>Preguntas</vt:lpstr>
      <vt:lpstr>GRACIAS!!!!</vt:lpstr>
      <vt:lpstr>Trabajos relacionados</vt:lpstr>
    </vt:vector>
  </TitlesOfParts>
  <Company>Warner Brothers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Identificacion de Atriburtos de Calidad en Requerimientos</dc:title>
  <dc:creator>Francisco</dc:creator>
  <cp:lastModifiedBy>WinuE</cp:lastModifiedBy>
  <cp:revision>106</cp:revision>
  <dcterms:created xsi:type="dcterms:W3CDTF">2010-11-08T21:41:28Z</dcterms:created>
  <dcterms:modified xsi:type="dcterms:W3CDTF">2010-11-14T18:43:24Z</dcterms:modified>
</cp:coreProperties>
</file>