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27"/>
  </p:notesMasterIdLst>
  <p:sldIdLst>
    <p:sldId id="256" r:id="rId2"/>
    <p:sldId id="289" r:id="rId3"/>
    <p:sldId id="290" r:id="rId4"/>
    <p:sldId id="259" r:id="rId5"/>
    <p:sldId id="260" r:id="rId6"/>
    <p:sldId id="291" r:id="rId7"/>
    <p:sldId id="265" r:id="rId8"/>
    <p:sldId id="266" r:id="rId9"/>
    <p:sldId id="263" r:id="rId10"/>
    <p:sldId id="292" r:id="rId11"/>
    <p:sldId id="264" r:id="rId12"/>
    <p:sldId id="267" r:id="rId13"/>
    <p:sldId id="268" r:id="rId14"/>
    <p:sldId id="293" r:id="rId15"/>
    <p:sldId id="269" r:id="rId16"/>
    <p:sldId id="270" r:id="rId17"/>
    <p:sldId id="277" r:id="rId18"/>
    <p:sldId id="271" r:id="rId19"/>
    <p:sldId id="278" r:id="rId20"/>
    <p:sldId id="294" r:id="rId21"/>
    <p:sldId id="272" r:id="rId22"/>
    <p:sldId id="273" r:id="rId23"/>
    <p:sldId id="295" r:id="rId24"/>
    <p:sldId id="275" r:id="rId25"/>
    <p:sldId id="276" r:id="rId2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uE" initials="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4784" autoAdjust="0"/>
    <p:restoredTop sz="94660"/>
  </p:normalViewPr>
  <p:slideViewPr>
    <p:cSldViewPr>
      <p:cViewPr varScale="1">
        <p:scale>
          <a:sx n="57" d="100"/>
          <a:sy n="57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63BFC-F4BA-48C9-8576-4CE39202FED6}" type="datetimeFigureOut">
              <a:rPr lang="es-ES" smtClean="0"/>
              <a:pPr/>
              <a:t>11/11/2010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2ED1A-74B4-42AE-A5BF-D7540D1CC6CA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2ED1A-74B4-42AE-A5BF-D7540D1CC6CA}" type="slidenum">
              <a:rPr lang="es-ES" smtClean="0"/>
              <a:pPr/>
              <a:t>5</a:t>
            </a:fld>
            <a:endParaRPr lang="es-E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7222BF2-5C0F-41D6-AF26-3ACA31A5334A}" type="datetimeFigureOut">
              <a:rPr lang="es-ES" smtClean="0"/>
              <a:pPr/>
              <a:t>11/11/2010</a:t>
            </a:fld>
            <a:endParaRPr lang="es-ES" dirty="0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32 Rectángulo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31 Rectángulo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11/11/2010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11/11/2010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11/11/2010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7222BF2-5C0F-41D6-AF26-3ACA31A5334A}" type="datetimeFigureOut">
              <a:rPr lang="es-ES" smtClean="0"/>
              <a:pPr/>
              <a:t>11/11/2010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7 Rectángulo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11/11/2010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11/11/2010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11/11/2010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11/11/2010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11/11/2010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 dirty="0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11/11/2010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9 Rectángulo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7222BF2-5C0F-41D6-AF26-3ACA31A5334A}" type="datetimeFigureOut">
              <a:rPr lang="es-ES" smtClean="0"/>
              <a:pPr/>
              <a:t>11/11/2010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Identificación de Atributos de Calidad en Requerimientos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47664" y="5157192"/>
            <a:ext cx="6400800" cy="622920"/>
          </a:xfrm>
        </p:spPr>
        <p:txBody>
          <a:bodyPr>
            <a:normAutofit fontScale="25000" lnSpcReduction="20000"/>
          </a:bodyPr>
          <a:lstStyle/>
          <a:p>
            <a:r>
              <a:rPr lang="es-AR" sz="63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Tesis de Grado de Francisco Bertoni y Sebastián Villanueva</a:t>
            </a:r>
          </a:p>
          <a:p>
            <a:pPr lvl="0"/>
            <a:r>
              <a:rPr lang="es-AR" sz="63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Dirigida </a:t>
            </a:r>
            <a:r>
              <a:rPr lang="es-AR" sz="63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por la Dra. Claudia Marcos y el Dr. Andrés Díaz Pace</a:t>
            </a:r>
          </a:p>
          <a:p>
            <a:endParaRPr lang="es-ES" dirty="0"/>
          </a:p>
        </p:txBody>
      </p:sp>
      <p:pic>
        <p:nvPicPr>
          <p:cNvPr id="4" name="3 Imagen" descr="Logo UNIC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260648"/>
            <a:ext cx="1408619" cy="1210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276872"/>
            <a:ext cx="3168352" cy="16561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507288" cy="5472608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Atributos de calidad y aspectos tempranos</a:t>
            </a:r>
          </a:p>
          <a:p>
            <a:r>
              <a:rPr lang="es-ES" dirty="0" smtClean="0"/>
              <a:t>Enfoque propuesto</a:t>
            </a:r>
          </a:p>
          <a:p>
            <a:pPr lvl="1"/>
            <a:r>
              <a:rPr lang="es-ES" dirty="0" smtClean="0"/>
              <a:t>Propuesta</a:t>
            </a:r>
          </a:p>
          <a:p>
            <a:pPr lvl="1"/>
            <a:r>
              <a:rPr lang="es-ES" dirty="0" smtClean="0"/>
              <a:t>Proceso</a:t>
            </a:r>
          </a:p>
          <a:p>
            <a:pPr lvl="1"/>
            <a:r>
              <a:rPr lang="es-ES" dirty="0" smtClean="0"/>
              <a:t>QA Miner</a:t>
            </a:r>
          </a:p>
          <a:p>
            <a:r>
              <a:rPr lang="es-ES" dirty="0" smtClean="0"/>
              <a:t>Evaluación</a:t>
            </a:r>
          </a:p>
          <a:p>
            <a:r>
              <a:rPr lang="es-ES" dirty="0" smtClean="0"/>
              <a:t>Conclusiones</a:t>
            </a:r>
          </a:p>
          <a:p>
            <a:r>
              <a:rPr lang="es-ES" dirty="0" smtClean="0"/>
              <a:t>Preguntas</a:t>
            </a:r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pic>
        <p:nvPicPr>
          <p:cNvPr id="9217" name="Picture 1" descr="C:\Documents and Settings\Administrador\Configuración local\Archivos temporales de Internet\Content.IE5\5WQ1CSKL\MP90040539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73016"/>
            <a:ext cx="3130545" cy="22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Propuesta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Técnica semi-automática que identifique atributos de calidad </a:t>
            </a:r>
            <a:r>
              <a:rPr lang="es-ES_tradnl" dirty="0" smtClean="0"/>
              <a:t>a partir de un conjunto de aspectos tempranos y casos de uso relacionados</a:t>
            </a:r>
          </a:p>
          <a:p>
            <a:r>
              <a:rPr lang="es-ES_tradnl" dirty="0" smtClean="0"/>
              <a:t>Desarrollo de una herramienta para soportar la técnica y asistir al analista: QA Miner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 redondeado"/>
          <p:cNvSpPr/>
          <p:nvPr/>
        </p:nvSpPr>
        <p:spPr>
          <a:xfrm>
            <a:off x="2195736" y="2132856"/>
            <a:ext cx="3168352" cy="187220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8" name="7 Rectángulo redondeado"/>
          <p:cNvSpPr/>
          <p:nvPr/>
        </p:nvSpPr>
        <p:spPr>
          <a:xfrm>
            <a:off x="2339752" y="1124744"/>
            <a:ext cx="2088232" cy="100811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Proceso</a:t>
            </a:r>
            <a:endParaRPr lang="es-ES" dirty="0"/>
          </a:p>
        </p:txBody>
      </p:sp>
      <p:sp>
        <p:nvSpPr>
          <p:cNvPr id="10" name="9 Rectángulo redondeado"/>
          <p:cNvSpPr/>
          <p:nvPr/>
        </p:nvSpPr>
        <p:spPr>
          <a:xfrm>
            <a:off x="1331640" y="4005064"/>
            <a:ext cx="5256584" cy="187220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ph sz="quarter" idx="1"/>
          </p:nvPr>
        </p:nvGraphicFramePr>
        <p:xfrm>
          <a:off x="1296988" y="1219200"/>
          <a:ext cx="6550025" cy="4937125"/>
        </p:xfrm>
        <a:graphic>
          <a:graphicData uri="http://schemas.openxmlformats.org/presentationml/2006/ole">
            <p:oleObj spid="_x0000_s1026" name="Visio" r:id="rId3" imgW="6961529" imgH="5247359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8" grpId="0" animBg="1"/>
      <p:bldP spid="8" grpId="1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QA Miner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s-ES" dirty="0" smtClean="0"/>
              <a:t>Plugin de Eclipse</a:t>
            </a:r>
          </a:p>
          <a:p>
            <a:r>
              <a:rPr lang="es-ES" dirty="0" smtClean="0"/>
              <a:t>Puntos de </a:t>
            </a:r>
            <a:r>
              <a:rPr lang="es-ES" dirty="0" smtClean="0"/>
              <a:t>configuración, como por ejemplo: la importancia de las secciones de los casos de uso analizados ó la importancia de las palabras provenientes de los aspectos tempranos en comparación con las provenientes de los casos de uso.</a:t>
            </a:r>
            <a:endParaRPr lang="es-ES" dirty="0" smtClean="0"/>
          </a:p>
          <a:p>
            <a:r>
              <a:rPr lang="es-ES" dirty="0" smtClean="0"/>
              <a:t>Proporciona al analista un ranking de atributos de calidad por cada conjunto de entrada &lt;aspecto, casos de uso&gt;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467544" y="2708920"/>
            <a:ext cx="3024336" cy="16561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507288" cy="5472608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Atributos de calidad y aspectos tempranos</a:t>
            </a:r>
          </a:p>
          <a:p>
            <a:r>
              <a:rPr lang="es-ES" dirty="0" smtClean="0"/>
              <a:t>Enfoque propuesto</a:t>
            </a:r>
          </a:p>
          <a:p>
            <a:r>
              <a:rPr lang="es-ES" dirty="0" smtClean="0"/>
              <a:t>Evaluación</a:t>
            </a:r>
          </a:p>
          <a:p>
            <a:pPr lvl="1"/>
            <a:r>
              <a:rPr lang="es-ES" dirty="0" smtClean="0"/>
              <a:t>Métricas</a:t>
            </a:r>
          </a:p>
          <a:p>
            <a:pPr lvl="1"/>
            <a:r>
              <a:rPr lang="es-ES" dirty="0" smtClean="0"/>
              <a:t>Caso de Estudio I</a:t>
            </a:r>
          </a:p>
          <a:p>
            <a:pPr lvl="1"/>
            <a:r>
              <a:rPr lang="es-ES" dirty="0" smtClean="0"/>
              <a:t>Caso de Estudio II</a:t>
            </a:r>
          </a:p>
          <a:p>
            <a:r>
              <a:rPr lang="es-ES" dirty="0" smtClean="0"/>
              <a:t>Conclusiones</a:t>
            </a:r>
          </a:p>
          <a:p>
            <a:r>
              <a:rPr lang="es-ES" dirty="0" smtClean="0"/>
              <a:t>Preguntas</a:t>
            </a:r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pic>
        <p:nvPicPr>
          <p:cNvPr id="9217" name="Picture 1" descr="C:\Documents and Settings\Administrador\Configuración local\Archivos temporales de Internet\Content.IE5\5WQ1CSKL\MP90040539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73016"/>
            <a:ext cx="3130545" cy="22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Métricas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Definiciones derivadas de IR: </a:t>
            </a:r>
          </a:p>
          <a:p>
            <a:pPr lvl="1"/>
            <a:r>
              <a:rPr lang="es-AR" sz="1600" b="1" dirty="0" smtClean="0"/>
              <a:t>QVP</a:t>
            </a:r>
            <a:r>
              <a:rPr lang="es-AR" sz="1600" dirty="0" smtClean="0"/>
              <a:t>: QAs </a:t>
            </a:r>
            <a:r>
              <a:rPr lang="es-AR" sz="1600" b="1" i="1" u="sng" dirty="0" smtClean="0"/>
              <a:t>identificados</a:t>
            </a:r>
            <a:r>
              <a:rPr lang="es-AR" sz="1600" dirty="0" smtClean="0"/>
              <a:t>, que </a:t>
            </a:r>
            <a:r>
              <a:rPr lang="es-AR" sz="1600" b="1" i="1" u="sng" dirty="0" smtClean="0"/>
              <a:t>son realmente QAs.</a:t>
            </a:r>
            <a:endParaRPr lang="es-AR" sz="1600" dirty="0" smtClean="0"/>
          </a:p>
          <a:p>
            <a:pPr lvl="1"/>
            <a:r>
              <a:rPr lang="es-AR" sz="1600" b="1" dirty="0" smtClean="0"/>
              <a:t>QVN</a:t>
            </a:r>
            <a:r>
              <a:rPr lang="es-AR" sz="1600" dirty="0" smtClean="0"/>
              <a:t>: QAs </a:t>
            </a:r>
            <a:r>
              <a:rPr lang="es-AR" sz="1600" b="1" i="1" u="sng" dirty="0" smtClean="0"/>
              <a:t>no identificados</a:t>
            </a:r>
            <a:r>
              <a:rPr lang="es-AR" sz="1600" dirty="0" smtClean="0"/>
              <a:t>, que </a:t>
            </a:r>
            <a:r>
              <a:rPr lang="es-AR" sz="1600" b="1" i="1" u="sng" dirty="0" smtClean="0"/>
              <a:t>no son realmente QAs.</a:t>
            </a:r>
            <a:endParaRPr lang="es-AR" sz="1600" dirty="0" smtClean="0"/>
          </a:p>
          <a:p>
            <a:pPr lvl="1"/>
            <a:r>
              <a:rPr lang="es-AR" sz="1600" b="1" dirty="0" smtClean="0"/>
              <a:t>QFP</a:t>
            </a:r>
            <a:r>
              <a:rPr lang="es-AR" sz="1600" dirty="0" smtClean="0"/>
              <a:t>: QAs </a:t>
            </a:r>
            <a:r>
              <a:rPr lang="es-AR" sz="1600" b="1" i="1" u="sng" dirty="0" smtClean="0"/>
              <a:t>identificados</a:t>
            </a:r>
            <a:r>
              <a:rPr lang="es-AR" sz="1600" dirty="0" smtClean="0"/>
              <a:t>, que </a:t>
            </a:r>
            <a:r>
              <a:rPr lang="es-AR" sz="1600" b="1" i="1" u="sng" dirty="0" smtClean="0"/>
              <a:t>no son realmente QAs </a:t>
            </a:r>
            <a:r>
              <a:rPr lang="es-AR" sz="1600" dirty="0" smtClean="0"/>
              <a:t> o que se identificaron de manera errónea a partir de los datos de entrada.</a:t>
            </a:r>
          </a:p>
          <a:p>
            <a:pPr lvl="1"/>
            <a:r>
              <a:rPr lang="es-AR" sz="1600" b="1" dirty="0" smtClean="0"/>
              <a:t>QFN</a:t>
            </a:r>
            <a:r>
              <a:rPr lang="es-AR" sz="1600" dirty="0" smtClean="0"/>
              <a:t>: QAs </a:t>
            </a:r>
            <a:r>
              <a:rPr lang="es-AR" sz="1600" b="1" i="1" u="sng" dirty="0" smtClean="0"/>
              <a:t>no identificados</a:t>
            </a:r>
            <a:r>
              <a:rPr lang="es-AR" sz="1600" dirty="0" smtClean="0"/>
              <a:t>, que </a:t>
            </a:r>
            <a:r>
              <a:rPr lang="es-AR" sz="1600" b="1" i="1" u="sng" dirty="0" smtClean="0"/>
              <a:t>son realmente QAs.</a:t>
            </a:r>
          </a:p>
          <a:p>
            <a:pPr lvl="1"/>
            <a:endParaRPr lang="es-AR" sz="1600" b="1" i="1" u="sng" dirty="0" smtClean="0"/>
          </a:p>
          <a:p>
            <a:pPr lvl="1">
              <a:buNone/>
            </a:pPr>
            <a:endParaRPr lang="es-AR" sz="1600" b="1" i="1" u="sng" dirty="0" smtClean="0"/>
          </a:p>
          <a:p>
            <a:pPr lvl="1"/>
            <a:endParaRPr lang="es-AR" sz="1600" b="1" i="1" u="sng" dirty="0" smtClean="0"/>
          </a:p>
          <a:p>
            <a:pPr lvl="1"/>
            <a:endParaRPr lang="es-AR" sz="1600" b="1" i="1" u="sng" dirty="0" smtClean="0"/>
          </a:p>
          <a:p>
            <a:endParaRPr lang="es-AR" dirty="0" smtClean="0"/>
          </a:p>
          <a:p>
            <a:r>
              <a:rPr lang="es-AR" smtClean="0"/>
              <a:t>Tiempo </a:t>
            </a:r>
            <a:r>
              <a:rPr lang="es-AR" dirty="0" smtClean="0"/>
              <a:t>de ejecución</a:t>
            </a:r>
          </a:p>
        </p:txBody>
      </p:sp>
      <p:pic>
        <p:nvPicPr>
          <p:cNvPr id="24584" name="Picture 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31640" y="3933056"/>
            <a:ext cx="2418365" cy="577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0" y="3933056"/>
            <a:ext cx="2129378" cy="577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dirty="0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0" y="8191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dirty="0"/>
          </a:p>
        </p:txBody>
      </p:sp>
      <p:pic>
        <p:nvPicPr>
          <p:cNvPr id="27651" name="Picture 3" descr="C:\Documents and Settings\Administrador\Configuración local\Archivos temporales de Internet\Content.IE5\U5IY6TLH\MC900433845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0232" y="404664"/>
            <a:ext cx="1656184" cy="16561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Caso de estudio HWS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Sistema de Salud Vigía</a:t>
            </a:r>
          </a:p>
          <a:p>
            <a:r>
              <a:rPr lang="es-ES" dirty="0" smtClean="0"/>
              <a:t>9 casos de uso (aproximadamente 2300 palabras)</a:t>
            </a:r>
          </a:p>
          <a:p>
            <a:r>
              <a:rPr lang="es-ES" dirty="0" smtClean="0"/>
              <a:t>6 aspectos candidatos</a:t>
            </a:r>
          </a:p>
          <a:p>
            <a:r>
              <a:rPr lang="es-ES" dirty="0" smtClean="0"/>
              <a:t>QAs detectados a través del análisis de la arquitectura del sistema: usability, availability, performance, scalability, security, persistence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Caso de estudio HWS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827584" y="4365104"/>
          <a:ext cx="2520280" cy="1771510"/>
        </p:xfrm>
        <a:graphic>
          <a:graphicData uri="http://schemas.openxmlformats.org/drawingml/2006/table">
            <a:tbl>
              <a:tblPr/>
              <a:tblGrid>
                <a:gridCol w="1704868"/>
                <a:gridCol w="815412"/>
              </a:tblGrid>
              <a:tr h="3543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Caso de Estudio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HWS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543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Times New Roman"/>
                        </a:rPr>
                        <a:t>QVP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3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Times New Roman"/>
                        </a:rPr>
                        <a:t>QFP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3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Times New Roman"/>
                        </a:rPr>
                        <a:t>QFN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3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Times New Roman"/>
                        </a:rPr>
                        <a:t>QV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4 Imagen" descr="C:\Documents and Settings\Administrador\Escritorio\hws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12776"/>
            <a:ext cx="7992888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67944" y="4653136"/>
            <a:ext cx="3510991" cy="519135"/>
          </a:xfrm>
          <a:prstGeom prst="rect">
            <a:avLst/>
          </a:prstGeom>
          <a:noFill/>
        </p:spPr>
      </p:pic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39952" y="5445224"/>
            <a:ext cx="3103924" cy="504056"/>
          </a:xfrm>
          <a:prstGeom prst="rect">
            <a:avLst/>
          </a:prstGeom>
          <a:noFill/>
        </p:spPr>
      </p:pic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dirty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8191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5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Caso de estudio CRS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Sistema de Registro de Cursos</a:t>
            </a:r>
          </a:p>
          <a:p>
            <a:r>
              <a:rPr lang="es-ES" dirty="0" smtClean="0"/>
              <a:t>8 casos de uso (aproximadamente 3900 palabras)</a:t>
            </a:r>
          </a:p>
          <a:p>
            <a:r>
              <a:rPr lang="es-ES" dirty="0" smtClean="0"/>
              <a:t>7 aspectos candidatos</a:t>
            </a:r>
          </a:p>
          <a:p>
            <a:r>
              <a:rPr lang="es-ES" dirty="0" smtClean="0"/>
              <a:t>QAs obtenidos del análisis manual (ad-hoc) de las especificaciones de requerimientos</a:t>
            </a:r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Caso de estudio CRS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/>
          </a:p>
        </p:txBody>
      </p:sp>
      <p:pic>
        <p:nvPicPr>
          <p:cNvPr id="4" name="3 Imagen" descr="C:\Documents and Settings\Administrador\Escritorio\crs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340768"/>
            <a:ext cx="6984776" cy="2736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043608" y="4365104"/>
          <a:ext cx="2376264" cy="1512170"/>
        </p:xfrm>
        <a:graphic>
          <a:graphicData uri="http://schemas.openxmlformats.org/drawingml/2006/table">
            <a:tbl>
              <a:tblPr/>
              <a:tblGrid>
                <a:gridCol w="1607447"/>
                <a:gridCol w="768817"/>
              </a:tblGrid>
              <a:tr h="3024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</a:rPr>
                        <a:t>Caso de Estudio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</a:rPr>
                        <a:t>CRS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Calibri"/>
                        </a:rPr>
                        <a:t>QVP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Calibri"/>
                        </a:rPr>
                        <a:t>5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Calibri"/>
                        </a:rPr>
                        <a:t>QFP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Calibri"/>
                        </a:rPr>
                        <a:t>QFN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Calibri"/>
                        </a:rPr>
                        <a:t>0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Calibri"/>
                        </a:rPr>
                        <a:t>QV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Calibri"/>
                        </a:rPr>
                        <a:t>5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99992" y="4581128"/>
            <a:ext cx="2524125" cy="371475"/>
          </a:xfrm>
          <a:prstGeom prst="rect">
            <a:avLst/>
          </a:prstGeom>
          <a:noFill/>
        </p:spPr>
      </p:pic>
      <p:pic>
        <p:nvPicPr>
          <p:cNvPr id="52225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88024" y="5373216"/>
            <a:ext cx="2124075" cy="371475"/>
          </a:xfrm>
          <a:prstGeom prst="rect">
            <a:avLst/>
          </a:prstGeom>
          <a:noFill/>
        </p:spPr>
      </p:pic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 dirty="0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8286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507288" cy="5472608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Atributos de calidad y aspectos tempranos</a:t>
            </a:r>
          </a:p>
          <a:p>
            <a:r>
              <a:rPr lang="es-ES" dirty="0" smtClean="0"/>
              <a:t>Enfoque propuesto</a:t>
            </a:r>
          </a:p>
          <a:p>
            <a:r>
              <a:rPr lang="es-ES" dirty="0" smtClean="0"/>
              <a:t>Evaluación</a:t>
            </a:r>
          </a:p>
          <a:p>
            <a:r>
              <a:rPr lang="es-ES" dirty="0" smtClean="0"/>
              <a:t>Conclusiones</a:t>
            </a:r>
          </a:p>
          <a:p>
            <a:r>
              <a:rPr lang="es-ES" dirty="0" smtClean="0"/>
              <a:t>Preguntas</a:t>
            </a:r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pic>
        <p:nvPicPr>
          <p:cNvPr id="9217" name="Picture 1" descr="C:\Documents and Settings\Administrador\Configuración local\Archivos temporales de Internet\Content.IE5\5WQ1CSKL\MP90040539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73016"/>
            <a:ext cx="3130545" cy="2236104"/>
          </a:xfrm>
          <a:prstGeom prst="rect">
            <a:avLst/>
          </a:prstGeom>
          <a:noFill/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467544" y="3212976"/>
            <a:ext cx="3312368" cy="129614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507288" cy="4968552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Atributos de calidad y aspectos tempranos</a:t>
            </a:r>
          </a:p>
          <a:p>
            <a:r>
              <a:rPr lang="es-ES" dirty="0" smtClean="0"/>
              <a:t>Enfoque propuesto</a:t>
            </a:r>
          </a:p>
          <a:p>
            <a:r>
              <a:rPr lang="es-ES" dirty="0" smtClean="0"/>
              <a:t>Evaluación</a:t>
            </a:r>
          </a:p>
          <a:p>
            <a:r>
              <a:rPr lang="es-ES" dirty="0" smtClean="0"/>
              <a:t>Conclusiones</a:t>
            </a:r>
          </a:p>
          <a:p>
            <a:pPr lvl="1"/>
            <a:r>
              <a:rPr lang="es-ES" dirty="0" smtClean="0"/>
              <a:t>Ventajas y desventajas</a:t>
            </a:r>
          </a:p>
          <a:p>
            <a:pPr lvl="1"/>
            <a:r>
              <a:rPr lang="es-ES" dirty="0" smtClean="0"/>
              <a:t>Trabajos futuros</a:t>
            </a:r>
          </a:p>
          <a:p>
            <a:r>
              <a:rPr lang="es-ES" dirty="0" smtClean="0"/>
              <a:t>Preguntas</a:t>
            </a:r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pic>
        <p:nvPicPr>
          <p:cNvPr id="9217" name="Picture 1" descr="C:\Documents and Settings\Administrador\Configuración local\Archivos temporales de Internet\Content.IE5\5WQ1CSKL\MP90040539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73016"/>
            <a:ext cx="3130545" cy="22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Ventajas y Desventajas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Ventajas</a:t>
            </a:r>
          </a:p>
          <a:p>
            <a:pPr lvl="1"/>
            <a:r>
              <a:rPr lang="es-ES" dirty="0" smtClean="0"/>
              <a:t>Recall</a:t>
            </a:r>
          </a:p>
          <a:p>
            <a:pPr lvl="1"/>
            <a:r>
              <a:rPr lang="es-ES" dirty="0" smtClean="0"/>
              <a:t>Tiempo de ejecución</a:t>
            </a:r>
          </a:p>
          <a:p>
            <a:pPr lvl="1"/>
            <a:r>
              <a:rPr lang="es-ES" dirty="0" smtClean="0"/>
              <a:t>Nivel de automatización</a:t>
            </a:r>
          </a:p>
          <a:p>
            <a:pPr lvl="1"/>
            <a:r>
              <a:rPr lang="es-ES" dirty="0" smtClean="0"/>
              <a:t>Extensión a otros documentos</a:t>
            </a:r>
          </a:p>
          <a:p>
            <a:pPr lvl="1"/>
            <a:r>
              <a:rPr lang="es-ES" dirty="0" smtClean="0"/>
              <a:t>Extensibilidad para la identificación de otros QAs</a:t>
            </a:r>
          </a:p>
          <a:p>
            <a:r>
              <a:rPr lang="es-ES" dirty="0" smtClean="0"/>
              <a:t>Desventajas</a:t>
            </a:r>
          </a:p>
          <a:p>
            <a:pPr lvl="1"/>
            <a:r>
              <a:rPr lang="es-ES" dirty="0" smtClean="0"/>
              <a:t>Dependencia de los aspectos encontrados</a:t>
            </a:r>
          </a:p>
          <a:p>
            <a:pPr lvl="1"/>
            <a:r>
              <a:rPr lang="es-ES" dirty="0" smtClean="0"/>
              <a:t>QAs no relacionados con aspectos</a:t>
            </a:r>
          </a:p>
          <a:p>
            <a:pPr lvl="1"/>
            <a:r>
              <a:rPr lang="es-ES" dirty="0" smtClean="0"/>
              <a:t>Definición de una ontología</a:t>
            </a:r>
          </a:p>
          <a:p>
            <a:pPr lvl="1"/>
            <a:r>
              <a:rPr lang="es-ES" dirty="0" smtClean="0"/>
              <a:t>Limitaciones del lenguaje</a:t>
            </a:r>
          </a:p>
          <a:p>
            <a:pPr lvl="1"/>
            <a:r>
              <a:rPr lang="es-ES" dirty="0" smtClean="0"/>
              <a:t>Aprendizaje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Trabajos Futuros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Mejora de la ontología</a:t>
            </a:r>
          </a:p>
          <a:p>
            <a:r>
              <a:rPr lang="es-ES" dirty="0" smtClean="0"/>
              <a:t>Atributos de los tokens</a:t>
            </a:r>
          </a:p>
          <a:p>
            <a:r>
              <a:rPr lang="es-ES" dirty="0" smtClean="0"/>
              <a:t>Minar QAs desde otros documentos</a:t>
            </a:r>
          </a:p>
          <a:p>
            <a:r>
              <a:rPr lang="es-ES" dirty="0" smtClean="0"/>
              <a:t>Aprendizaje</a:t>
            </a:r>
          </a:p>
          <a:p>
            <a:r>
              <a:rPr lang="es-ES" dirty="0" smtClean="0"/>
              <a:t>Arquitecturas orientadas a aspectos</a:t>
            </a:r>
            <a:endParaRPr lang="es-ES" dirty="0"/>
          </a:p>
        </p:txBody>
      </p:sp>
      <p:pic>
        <p:nvPicPr>
          <p:cNvPr id="30725" name="Picture 5" descr="C:\Documents and Settings\Administrador\Configuración local\Archivos temporales de Internet\Content.IE5\5WQ1CSKL\MC900312584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4293096"/>
            <a:ext cx="1868119" cy="1522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467544" y="3645024"/>
            <a:ext cx="1872208" cy="5760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507288" cy="4968552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Atributos de calidad y aspectos tempranos</a:t>
            </a:r>
          </a:p>
          <a:p>
            <a:r>
              <a:rPr lang="es-ES" dirty="0" smtClean="0"/>
              <a:t>Enfoque propuesto</a:t>
            </a:r>
          </a:p>
          <a:p>
            <a:r>
              <a:rPr lang="es-ES" dirty="0" smtClean="0"/>
              <a:t>Evaluación</a:t>
            </a:r>
          </a:p>
          <a:p>
            <a:r>
              <a:rPr lang="es-ES" dirty="0" smtClean="0"/>
              <a:t>Conclusiones</a:t>
            </a:r>
          </a:p>
          <a:p>
            <a:r>
              <a:rPr lang="es-ES" dirty="0" smtClean="0"/>
              <a:t>Preguntas</a:t>
            </a:r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pic>
        <p:nvPicPr>
          <p:cNvPr id="9217" name="Picture 1" descr="C:\Documents and Settings\Administrador\Configuración local\Archivos temporales de Internet\Content.IE5\5WQ1CSKL\MP90040539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73016"/>
            <a:ext cx="3130545" cy="22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Preguntas</a:t>
            </a:r>
            <a:endParaRPr lang="es-ES" dirty="0"/>
          </a:p>
        </p:txBody>
      </p:sp>
      <p:pic>
        <p:nvPicPr>
          <p:cNvPr id="14" name="13 Marcador de contenido" descr="preguntas (1)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79500" y="1782762"/>
            <a:ext cx="6985000" cy="3810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GRACIAS!!!!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467544" y="1340768"/>
            <a:ext cx="2448272" cy="129614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507288" cy="5472608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pPr lvl="1"/>
            <a:r>
              <a:rPr lang="es-ES" dirty="0" smtClean="0"/>
              <a:t>Contexto </a:t>
            </a:r>
          </a:p>
          <a:p>
            <a:pPr lvl="1"/>
            <a:r>
              <a:rPr lang="es-ES" dirty="0" smtClean="0"/>
              <a:t>Problemática</a:t>
            </a:r>
          </a:p>
          <a:p>
            <a:r>
              <a:rPr lang="es-ES" dirty="0" smtClean="0"/>
              <a:t>Atributos de calidad y aspectos tempranos</a:t>
            </a:r>
          </a:p>
          <a:p>
            <a:r>
              <a:rPr lang="es-ES" dirty="0" smtClean="0"/>
              <a:t>Enfoque propuesto</a:t>
            </a:r>
          </a:p>
          <a:p>
            <a:r>
              <a:rPr lang="es-ES" dirty="0" smtClean="0"/>
              <a:t>Evaluación</a:t>
            </a:r>
          </a:p>
          <a:p>
            <a:r>
              <a:rPr lang="es-ES" dirty="0" smtClean="0"/>
              <a:t>Conclusiones</a:t>
            </a:r>
          </a:p>
          <a:p>
            <a:r>
              <a:rPr lang="es-ES" dirty="0" smtClean="0"/>
              <a:t>Preguntas</a:t>
            </a:r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pic>
        <p:nvPicPr>
          <p:cNvPr id="9217" name="Picture 1" descr="C:\Documents and Settings\Administrador\Configuración local\Archivos temporales de Internet\Content.IE5\5WQ1CSKL\MP90040539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73016"/>
            <a:ext cx="3130545" cy="22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Contexto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es-ES" dirty="0" smtClean="0"/>
              <a:t>Los atributos de calidad (QAs) son propiedades deseadas o requerimientos adicionales de un </a:t>
            </a:r>
            <a:r>
              <a:rPr lang="es-ES" dirty="0" smtClean="0"/>
              <a:t>sistema.  Ejemplo: performance, seguridad, disponibilidad, </a:t>
            </a:r>
            <a:r>
              <a:rPr lang="es-ES" dirty="0" err="1" smtClean="0"/>
              <a:t>etc</a:t>
            </a:r>
            <a:endParaRPr lang="es-ES" dirty="0" smtClean="0"/>
          </a:p>
          <a:p>
            <a:r>
              <a:rPr lang="es-ES" dirty="0" smtClean="0"/>
              <a:t>Necesidad de identificar los QAs de un sistema en etapas tempranas de desarrollo</a:t>
            </a:r>
          </a:p>
          <a:p>
            <a:r>
              <a:rPr lang="es-ES" dirty="0" smtClean="0"/>
              <a:t>Una incorrecta identificación podría llevar al fracaso del </a:t>
            </a:r>
            <a:r>
              <a:rPr lang="es-ES" dirty="0" smtClean="0"/>
              <a:t>sistema debido a los elevados costos de </a:t>
            </a:r>
            <a:r>
              <a:rPr lang="es-ES" dirty="0" err="1" smtClean="0"/>
              <a:t>retrabajo</a:t>
            </a:r>
            <a:r>
              <a:rPr lang="es-ES" dirty="0" smtClean="0"/>
              <a:t> para que el sistema posea los atributos faltantes.. </a:t>
            </a:r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Problemática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Identificar QAs en requerimientos puede llegar a ser una tarea muy dificultosa:</a:t>
            </a:r>
          </a:p>
          <a:p>
            <a:pPr lvl="1"/>
            <a:r>
              <a:rPr lang="es-ES" dirty="0" smtClean="0"/>
              <a:t>Varios casos de uso de gran extensión</a:t>
            </a:r>
          </a:p>
          <a:p>
            <a:pPr lvl="1"/>
            <a:r>
              <a:rPr lang="es-ES" dirty="0" smtClean="0"/>
              <a:t>Utilización de lenguaje natural, sin estructurar los QAs formalmente</a:t>
            </a:r>
          </a:p>
          <a:p>
            <a:pPr lvl="1">
              <a:buNone/>
            </a:pPr>
            <a:endParaRPr lang="es-ES" dirty="0" smtClean="0"/>
          </a:p>
        </p:txBody>
      </p:sp>
      <p:pic>
        <p:nvPicPr>
          <p:cNvPr id="8195" name="Picture 3" descr="C:\Documents and Settings\Administrador\Escritorio\amprodu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3068960"/>
            <a:ext cx="2997263" cy="30963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467544" y="1844824"/>
            <a:ext cx="6192688" cy="122413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507288" cy="5472608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Atributos de calidad y aspectos tempranos</a:t>
            </a:r>
          </a:p>
          <a:p>
            <a:pPr lvl="1"/>
            <a:r>
              <a:rPr lang="es-ES" dirty="0" smtClean="0"/>
              <a:t>Aspectos tempranos</a:t>
            </a:r>
          </a:p>
          <a:p>
            <a:pPr lvl="1"/>
            <a:r>
              <a:rPr lang="es-ES" dirty="0" smtClean="0"/>
              <a:t>Relación entre QAs y EAs</a:t>
            </a:r>
          </a:p>
          <a:p>
            <a:r>
              <a:rPr lang="es-ES" dirty="0" smtClean="0"/>
              <a:t>Enfoque propuesto</a:t>
            </a:r>
          </a:p>
          <a:p>
            <a:r>
              <a:rPr lang="es-ES" dirty="0" smtClean="0"/>
              <a:t>Evaluación</a:t>
            </a:r>
          </a:p>
          <a:p>
            <a:r>
              <a:rPr lang="es-ES" dirty="0" smtClean="0"/>
              <a:t>Conclusiones</a:t>
            </a:r>
          </a:p>
          <a:p>
            <a:r>
              <a:rPr lang="es-ES" dirty="0" smtClean="0"/>
              <a:t>Preguntas</a:t>
            </a:r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pic>
        <p:nvPicPr>
          <p:cNvPr id="9217" name="Picture 1" descr="C:\Documents and Settings\Administrador\Configuración local\Archivos temporales de Internet\Content.IE5\5WQ1CSKL\MP90040539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73016"/>
            <a:ext cx="3130545" cy="22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Aspectos tempranos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363272" cy="4525963"/>
          </a:xfrm>
        </p:spPr>
        <p:txBody>
          <a:bodyPr/>
          <a:lstStyle/>
          <a:p>
            <a:r>
              <a:rPr lang="es-ES" dirty="0" smtClean="0"/>
              <a:t>Un concern es cualquier asunto de interés en un sistema de software</a:t>
            </a:r>
          </a:p>
          <a:p>
            <a:r>
              <a:rPr lang="es-ES" i="1" dirty="0" smtClean="0"/>
              <a:t>Los </a:t>
            </a:r>
            <a:r>
              <a:rPr lang="es-AR" b="1" i="1" dirty="0" smtClean="0"/>
              <a:t>Aspectos Tempranos</a:t>
            </a:r>
            <a:r>
              <a:rPr lang="es-AR" dirty="0" smtClean="0"/>
              <a:t> (Early Aspects, EA) son concerns que se encuentran mezclados en los requerimientos y/o artefactos arquitectónicos del </a:t>
            </a:r>
            <a:r>
              <a:rPr lang="es-AR" dirty="0" smtClean="0"/>
              <a:t>sistema. Por ejemplo: autorización, distribución, etc. </a:t>
            </a:r>
            <a:endParaRPr lang="es-AR" dirty="0" smtClean="0"/>
          </a:p>
          <a:p>
            <a:r>
              <a:rPr lang="es-AR" dirty="0" smtClean="0"/>
              <a:t>Ocurren en etapas iniciales del desarrollo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Aspectos tempranos</a:t>
            </a:r>
            <a:endParaRPr lang="es-ES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340768"/>
            <a:ext cx="7344816" cy="360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5085184"/>
            <a:ext cx="3430910" cy="1086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Relación entre QAs y EAs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Varios atributos de calidad se relacionan con aspectos tempranos del sistema</a:t>
            </a:r>
          </a:p>
          <a:p>
            <a:r>
              <a:rPr lang="es-ES" dirty="0" smtClean="0"/>
              <a:t>Un aspecto temprano podría proporcionar pistas para el descubrimiento de QAs</a:t>
            </a:r>
          </a:p>
          <a:p>
            <a:r>
              <a:rPr lang="es-ES" dirty="0" smtClean="0"/>
              <a:t>Ejemplos</a:t>
            </a:r>
          </a:p>
          <a:p>
            <a:pPr lvl="1"/>
            <a:r>
              <a:rPr lang="es-ES" dirty="0" smtClean="0"/>
              <a:t>Autentificación =&gt; seguridad</a:t>
            </a:r>
          </a:p>
          <a:p>
            <a:pPr lvl="1"/>
            <a:r>
              <a:rPr lang="es-ES" dirty="0" smtClean="0"/>
              <a:t>Interfaz de usuario </a:t>
            </a:r>
            <a:r>
              <a:rPr lang="es-ES_tradnl" dirty="0" smtClean="0"/>
              <a:t>=&gt;</a:t>
            </a:r>
            <a:r>
              <a:rPr lang="es-ES" dirty="0" smtClean="0"/>
              <a:t> usabilidad</a:t>
            </a:r>
          </a:p>
          <a:p>
            <a:endParaRPr lang="es-ES" dirty="0"/>
          </a:p>
        </p:txBody>
      </p:sp>
      <p:pic>
        <p:nvPicPr>
          <p:cNvPr id="25601" name="Picture 1" descr="C:\Documents and Settings\Administrador\Configuración local\Archivos temporales de Internet\Content.IE5\ZTJ0KIAI\MC90007884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4077072"/>
            <a:ext cx="2790974" cy="21782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1055</TotalTime>
  <Words>680</Words>
  <Application>Microsoft Office PowerPoint</Application>
  <PresentationFormat>Presentación en pantalla (4:3)</PresentationFormat>
  <Paragraphs>169</Paragraphs>
  <Slides>25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7" baseType="lpstr">
      <vt:lpstr>Origen</vt:lpstr>
      <vt:lpstr>Visio</vt:lpstr>
      <vt:lpstr>Identificación de Atributos de Calidad en Requerimientos</vt:lpstr>
      <vt:lpstr>Agenda</vt:lpstr>
      <vt:lpstr>Agenda</vt:lpstr>
      <vt:lpstr>Contexto</vt:lpstr>
      <vt:lpstr>Problemática</vt:lpstr>
      <vt:lpstr>Agenda</vt:lpstr>
      <vt:lpstr>Aspectos tempranos</vt:lpstr>
      <vt:lpstr>Aspectos tempranos</vt:lpstr>
      <vt:lpstr>Relación entre QAs y EAs</vt:lpstr>
      <vt:lpstr>Agenda</vt:lpstr>
      <vt:lpstr>Propuesta</vt:lpstr>
      <vt:lpstr>Proceso</vt:lpstr>
      <vt:lpstr>QA Miner</vt:lpstr>
      <vt:lpstr>Agenda</vt:lpstr>
      <vt:lpstr>Métricas</vt:lpstr>
      <vt:lpstr>Caso de estudio HWS</vt:lpstr>
      <vt:lpstr>Caso de estudio HWS</vt:lpstr>
      <vt:lpstr>Caso de estudio CRS</vt:lpstr>
      <vt:lpstr>Caso de estudio CRS</vt:lpstr>
      <vt:lpstr>Agenda</vt:lpstr>
      <vt:lpstr>Ventajas y Desventajas</vt:lpstr>
      <vt:lpstr>Trabajos Futuros</vt:lpstr>
      <vt:lpstr>Agenda</vt:lpstr>
      <vt:lpstr>Preguntas</vt:lpstr>
      <vt:lpstr>GRACIAS!!!!</vt:lpstr>
    </vt:vector>
  </TitlesOfParts>
  <Company>Warner Brothers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Identificacion de Atriburtos de Calidad en Requerimientos</dc:title>
  <dc:creator>Francisco</dc:creator>
  <cp:lastModifiedBy>Francisco</cp:lastModifiedBy>
  <cp:revision>72</cp:revision>
  <dcterms:created xsi:type="dcterms:W3CDTF">2010-11-08T21:41:28Z</dcterms:created>
  <dcterms:modified xsi:type="dcterms:W3CDTF">2010-11-11T17:30:16Z</dcterms:modified>
</cp:coreProperties>
</file>