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38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51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F09F8-96CC-623F-9BB3-1DF5118E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739D2-149E-651E-7844-E846E1ED7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5885DE-8241-6C92-44E9-55950CF9B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91380-ED94-1C76-A7B8-7A599CBD0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57501" y="1913653"/>
            <a:ext cx="4208977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Introducción</a:t>
            </a: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Power BI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021503" y="2311710"/>
            <a:ext cx="5602944" cy="6463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Caso </a:t>
            </a:r>
            <a:r>
              <a:rPr lang="en-US" sz="1400" b="1" dirty="0" err="1">
                <a:solidFill>
                  <a:schemeClr val="bg1"/>
                </a:solidFill>
              </a:rPr>
              <a:t>estudio</a:t>
            </a:r>
            <a:r>
              <a:rPr lang="en-US" sz="1400" b="1" dirty="0">
                <a:solidFill>
                  <a:schemeClr val="bg1"/>
                </a:solidFill>
              </a:rPr>
              <a:t>: Assessment of Water Quality in the Panama Canal Watershed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Using Multivariate Analysis of Physicochemical and</a:t>
            </a:r>
          </a:p>
          <a:p>
            <a:r>
              <a:rPr lang="es-PA" sz="1400" b="1" dirty="0" err="1">
                <a:solidFill>
                  <a:schemeClr val="bg1"/>
                </a:solidFill>
              </a:rPr>
              <a:t>Biological</a:t>
            </a:r>
            <a:r>
              <a:rPr lang="es-PA" sz="1400" b="1" dirty="0">
                <a:solidFill>
                  <a:schemeClr val="bg1"/>
                </a:solidFill>
              </a:rPr>
              <a:t> </a:t>
            </a:r>
            <a:r>
              <a:rPr lang="es-PA" sz="1400" b="1" dirty="0" err="1">
                <a:solidFill>
                  <a:schemeClr val="bg1"/>
                </a:solidFill>
              </a:rPr>
              <a:t>Parameters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3061990" y="4664869"/>
            <a:ext cx="302002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Formación introductoria de 1 hora sobre Power BI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5: Preguntas Poderosas y Análisis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Preguntas Clave para Explorar con el Dashboard</a:t>
            </a:r>
            <a:endParaRPr lang="en-US" sz="1575" dirty="0"/>
          </a:p>
        </p:txBody>
      </p:sp>
      <p:sp>
        <p:nvSpPr>
          <p:cNvPr id="5" name="Shape 2"/>
          <p:cNvSpPr/>
          <p:nvPr/>
        </p:nvSpPr>
        <p:spPr>
          <a:xfrm>
            <a:off x="285750" y="160020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6" name="Text 3"/>
          <p:cNvSpPr/>
          <p:nvPr/>
        </p:nvSpPr>
        <p:spPr>
          <a:xfrm>
            <a:off x="285750" y="160020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528638" y="1600200"/>
            <a:ext cx="39719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¿Cuáles estaciones muestran mayor contaminación fecal (E. coli &gt;100)?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28638" y="179308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Filtrar E. coli &gt;100, usar gráfico de barras por ID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285750" y="205740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0" name="Text 7"/>
          <p:cNvSpPr/>
          <p:nvPr/>
        </p:nvSpPr>
        <p:spPr>
          <a:xfrm>
            <a:off x="285750" y="205740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28638" y="2057400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¿Confirman los datos la correlación entre mineralización (Cond, Na, Cl) y pH?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28638" y="242173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Usar matriz de correlaciones, verificar r&gt;0.8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285750" y="268605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4" name="Text 11"/>
          <p:cNvSpPr/>
          <p:nvPr/>
        </p:nvSpPr>
        <p:spPr>
          <a:xfrm>
            <a:off x="285750" y="268605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28638" y="2686050"/>
            <a:ext cx="39719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¿Hay signos de eutrofización (alta P_PO4 y CHL_A) en clusters periféricos?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528638" y="287893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Filtrar por Cluster 2 (TME, HUM), analizar P_PO4 y CHL_A</a:t>
            </a:r>
            <a:endParaRPr lang="en-US" sz="942" dirty="0"/>
          </a:p>
        </p:txBody>
      </p:sp>
      <p:sp>
        <p:nvSpPr>
          <p:cNvPr id="17" name="Shape 14"/>
          <p:cNvSpPr/>
          <p:nvPr/>
        </p:nvSpPr>
        <p:spPr>
          <a:xfrm>
            <a:off x="285750" y="314325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8" name="Text 15"/>
          <p:cNvSpPr/>
          <p:nvPr/>
        </p:nvSpPr>
        <p:spPr>
          <a:xfrm>
            <a:off x="285750" y="314325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528638" y="3143250"/>
            <a:ext cx="39719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varía la turbidez con TSS y Transp?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528638" y="333613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dispersión Turb-TSS y Turb-Transp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4643438" y="160020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2" name="Text 19"/>
          <p:cNvSpPr/>
          <p:nvPr/>
        </p:nvSpPr>
        <p:spPr>
          <a:xfrm>
            <a:off x="4643438" y="160020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4886325" y="1600200"/>
            <a:ext cx="39719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parámetros reducidos predicen el 73.6% de varianza?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4886325" y="179308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Análisis PCA-like con 9 parámetros de PC1</a:t>
            </a:r>
            <a:endParaRPr lang="en-US" sz="942" dirty="0"/>
          </a:p>
        </p:txBody>
      </p:sp>
      <p:sp>
        <p:nvSpPr>
          <p:cNvPr id="25" name="Shape 22"/>
          <p:cNvSpPr/>
          <p:nvPr/>
        </p:nvSpPr>
        <p:spPr>
          <a:xfrm>
            <a:off x="4643438" y="205740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6" name="Text 23"/>
          <p:cNvSpPr/>
          <p:nvPr/>
        </p:nvSpPr>
        <p:spPr>
          <a:xfrm>
            <a:off x="4643438" y="205740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4886325" y="2057400"/>
            <a:ext cx="39719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¿Aumenta la contaminación en meses lluviosos?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4886325" y="225028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Filtrar por temporada (lluviosa/seca), comparar E. coli y Turb</a:t>
            </a:r>
            <a:endParaRPr lang="en-US" sz="942" dirty="0"/>
          </a:p>
        </p:txBody>
      </p:sp>
      <p:sp>
        <p:nvSpPr>
          <p:cNvPr id="29" name="Shape 26"/>
          <p:cNvSpPr/>
          <p:nvPr/>
        </p:nvSpPr>
        <p:spPr>
          <a:xfrm>
            <a:off x="4643438" y="251460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0" name="Text 27"/>
          <p:cNvSpPr/>
          <p:nvPr/>
        </p:nvSpPr>
        <p:spPr>
          <a:xfrm>
            <a:off x="4643438" y="251460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4886325" y="2514600"/>
            <a:ext cx="39719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¿Cumplen estaciones con límites (DO &gt;5 mg/L)?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4886325" y="2707481"/>
            <a:ext cx="39719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 alerta visual para DO &lt;5 mg/L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3572809" y="3432571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Metodología de Análisis</a:t>
            </a:r>
            <a:endParaRPr lang="en-US" sz="1575" dirty="0"/>
          </a:p>
        </p:txBody>
      </p:sp>
      <p:sp>
        <p:nvSpPr>
          <p:cNvPr id="34" name="Text 31"/>
          <p:cNvSpPr/>
          <p:nvPr/>
        </p:nvSpPr>
        <p:spPr>
          <a:xfrm>
            <a:off x="464344" y="3760675"/>
            <a:ext cx="5610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Utilizar </a:t>
            </a:r>
            <a:endParaRPr lang="en-US" sz="1238" dirty="0"/>
          </a:p>
        </p:txBody>
      </p:sp>
      <p:sp>
        <p:nvSpPr>
          <p:cNvPr id="35" name="Text 32"/>
          <p:cNvSpPr/>
          <p:nvPr/>
        </p:nvSpPr>
        <p:spPr>
          <a:xfrm>
            <a:off x="1025435" y="3760675"/>
            <a:ext cx="144652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 interactivos</a:t>
            </a:r>
            <a:endParaRPr lang="en-US" sz="1238" dirty="0"/>
          </a:p>
        </p:txBody>
      </p:sp>
      <p:sp>
        <p:nvSpPr>
          <p:cNvPr id="36" name="Text 33"/>
          <p:cNvSpPr/>
          <p:nvPr/>
        </p:nvSpPr>
        <p:spPr>
          <a:xfrm>
            <a:off x="2471961" y="3760675"/>
            <a:ext cx="449029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segmentar datos por estación, parámetro o temporada</a:t>
            </a:r>
            <a:endParaRPr lang="en-US" sz="1238" dirty="0"/>
          </a:p>
        </p:txBody>
      </p:sp>
      <p:sp>
        <p:nvSpPr>
          <p:cNvPr id="37" name="Text 34"/>
          <p:cNvSpPr/>
          <p:nvPr/>
        </p:nvSpPr>
        <p:spPr>
          <a:xfrm>
            <a:off x="464344" y="4053569"/>
            <a:ext cx="4436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 </a:t>
            </a:r>
            <a:endParaRPr lang="en-US" sz="1238" dirty="0"/>
          </a:p>
        </p:txBody>
      </p:sp>
      <p:sp>
        <p:nvSpPr>
          <p:cNvPr id="38" name="Text 35"/>
          <p:cNvSpPr/>
          <p:nvPr/>
        </p:nvSpPr>
        <p:spPr>
          <a:xfrm>
            <a:off x="908038" y="4053569"/>
            <a:ext cx="153107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medidas calculadas</a:t>
            </a:r>
            <a:endParaRPr lang="en-US" sz="1238" dirty="0"/>
          </a:p>
        </p:txBody>
      </p:sp>
      <p:sp>
        <p:nvSpPr>
          <p:cNvPr id="39" name="Text 36"/>
          <p:cNvSpPr/>
          <p:nvPr/>
        </p:nvSpPr>
        <p:spPr>
          <a:xfrm>
            <a:off x="2439116" y="4053569"/>
            <a:ext cx="44013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 DAX para análisis avanzado (ej: correlaciones, varianza)</a:t>
            </a:r>
            <a:endParaRPr lang="en-US" sz="1238" dirty="0"/>
          </a:p>
        </p:txBody>
      </p:sp>
      <p:sp>
        <p:nvSpPr>
          <p:cNvPr id="40" name="Text 37"/>
          <p:cNvSpPr/>
          <p:nvPr/>
        </p:nvSpPr>
        <p:spPr>
          <a:xfrm>
            <a:off x="464344" y="4346463"/>
            <a:ext cx="54755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Aplicar </a:t>
            </a:r>
            <a:endParaRPr lang="en-US" sz="1238" dirty="0"/>
          </a:p>
        </p:txBody>
      </p:sp>
      <p:sp>
        <p:nvSpPr>
          <p:cNvPr id="41" name="Text 38"/>
          <p:cNvSpPr/>
          <p:nvPr/>
        </p:nvSpPr>
        <p:spPr>
          <a:xfrm>
            <a:off x="1011901" y="4346463"/>
            <a:ext cx="158594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condicional</a:t>
            </a:r>
            <a:endParaRPr lang="en-US" sz="1238" dirty="0"/>
          </a:p>
        </p:txBody>
      </p:sp>
      <p:sp>
        <p:nvSpPr>
          <p:cNvPr id="42" name="Text 39"/>
          <p:cNvSpPr/>
          <p:nvPr/>
        </p:nvSpPr>
        <p:spPr>
          <a:xfrm>
            <a:off x="2597841" y="4346463"/>
            <a:ext cx="36681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destacar valores fuera de rangos aceptables</a:t>
            </a:r>
            <a:endParaRPr lang="en-US" sz="1238" dirty="0"/>
          </a:p>
        </p:txBody>
      </p:sp>
      <p:sp>
        <p:nvSpPr>
          <p:cNvPr id="43" name="Text 40"/>
          <p:cNvSpPr/>
          <p:nvPr/>
        </p:nvSpPr>
        <p:spPr>
          <a:xfrm>
            <a:off x="464344" y="4639356"/>
            <a:ext cx="38411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Usar </a:t>
            </a:r>
            <a:endParaRPr lang="en-US" sz="1238" dirty="0"/>
          </a:p>
        </p:txBody>
      </p:sp>
      <p:sp>
        <p:nvSpPr>
          <p:cNvPr id="44" name="Text 41"/>
          <p:cNvSpPr/>
          <p:nvPr/>
        </p:nvSpPr>
        <p:spPr>
          <a:xfrm>
            <a:off x="848460" y="4639356"/>
            <a:ext cx="92916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marcadores</a:t>
            </a:r>
            <a:endParaRPr lang="en-US" sz="1238" dirty="0"/>
          </a:p>
        </p:txBody>
      </p:sp>
      <p:sp>
        <p:nvSpPr>
          <p:cNvPr id="45" name="Text 42"/>
          <p:cNvSpPr/>
          <p:nvPr/>
        </p:nvSpPr>
        <p:spPr>
          <a:xfrm>
            <a:off x="1777622" y="4639356"/>
            <a:ext cx="48404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alternar entre diferentes vistas analíticas (PCA vs Clustering)</a:t>
            </a:r>
            <a:endParaRPr lang="en-US" sz="123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Conclusiones y Próximos Pasos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Insights Principales</a:t>
            </a:r>
            <a:endParaRPr lang="en-US" sz="18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1471613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3518" y="1409586"/>
            <a:ext cx="3810772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 dashboard replica el análisis multivariado del estudio original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2043113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3518" y="1981086"/>
            <a:ext cx="3420545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Identificación de estaciones con mayor contaminación (DC, TMR)</a:t>
            </a:r>
            <a:endParaRPr lang="en-US" sz="13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2614613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73518" y="2552586"/>
            <a:ext cx="3709448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Correlaciones fuertes entre parámetros de mineralización (Cond, Na, Cl)</a:t>
            </a:r>
            <a:endParaRPr lang="en-US" sz="13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3186113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73518" y="3124086"/>
            <a:ext cx="3717513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Visualización de clusters de estaciones con características similares</a:t>
            </a:r>
            <a:endParaRPr lang="en-US" sz="1350" dirty="0"/>
          </a:p>
        </p:txBody>
      </p:sp>
      <p:sp>
        <p:nvSpPr>
          <p:cNvPr id="13" name="Text 6"/>
          <p:cNvSpPr/>
          <p:nvPr/>
        </p:nvSpPr>
        <p:spPr>
          <a:xfrm>
            <a:off x="4643438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Respuestas a Preguntas Clave</a:t>
            </a:r>
            <a:endParaRPr lang="en-US" sz="18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1471613"/>
            <a:ext cx="171450" cy="17145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109511" y="1439466"/>
            <a:ext cx="10801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Variabilidad:</a:t>
            </a:r>
            <a:endParaRPr lang="en-US" sz="1350" dirty="0"/>
          </a:p>
        </p:txBody>
      </p:sp>
      <p:sp>
        <p:nvSpPr>
          <p:cNvPr id="16" name="Text 8"/>
          <p:cNvSpPr/>
          <p:nvPr/>
        </p:nvSpPr>
        <p:spPr>
          <a:xfrm>
            <a:off x="6232473" y="1459354"/>
            <a:ext cx="262577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Conductividad, cloruros y sodio explican ~45% de la varianza</a:t>
            </a:r>
            <a:endParaRPr lang="en-US" sz="13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2043113"/>
            <a:ext cx="171450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109511" y="2010966"/>
            <a:ext cx="74702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Clusters:</a:t>
            </a:r>
            <a:endParaRPr lang="en-US" sz="1350" dirty="0"/>
          </a:p>
        </p:txBody>
      </p:sp>
      <p:sp>
        <p:nvSpPr>
          <p:cNvPr id="19" name="Text 10"/>
          <p:cNvSpPr/>
          <p:nvPr/>
        </p:nvSpPr>
        <p:spPr>
          <a:xfrm>
            <a:off x="5945607" y="2030854"/>
            <a:ext cx="3102769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Identificados 3 grupos de estaciones con características homogéneas</a:t>
            </a:r>
            <a:endParaRPr lang="en-US" sz="1350" dirty="0"/>
          </a:p>
        </p:txBody>
      </p:sp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2614613"/>
            <a:ext cx="171450" cy="171450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5109511" y="2582466"/>
            <a:ext cx="135086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Contaminación:</a:t>
            </a:r>
            <a:endParaRPr lang="en-US" sz="1350" dirty="0"/>
          </a:p>
        </p:txBody>
      </p:sp>
      <p:sp>
        <p:nvSpPr>
          <p:cNvPr id="22" name="Text 12"/>
          <p:cNvSpPr/>
          <p:nvPr/>
        </p:nvSpPr>
        <p:spPr>
          <a:xfrm>
            <a:off x="5064549" y="2763739"/>
            <a:ext cx="3340345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Mayor en estaciones cercanas a esclusas y actividad humana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y Contexto del Estudio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 del Tutorial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439466"/>
            <a:ext cx="74049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 un 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026244" y="1439466"/>
            <a:ext cx="189281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interactivo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2919059" y="1439466"/>
            <a:ext cx="45572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para: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64344" y="168592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Explorar la calidad del agua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64344" y="200025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 patrones de contaminación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64344" y="231457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Visualizar variabilidad espacial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643438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Contexto del Estudio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822031" y="142875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Embalse de Gatún: clave para el Canal de Panamá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4822031" y="174307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Datos: 23 parámetros en 14 estaciones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822031" y="205740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Análisis multivariado: PCA y clustering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285750" y="2843213"/>
            <a:ext cx="8572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Preguntas Clave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64344" y="3257550"/>
            <a:ext cx="83939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parámetros explican la mayor variabilidad en la calidad del agua?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464344" y="3571875"/>
            <a:ext cx="83939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¿Existen zonas homogéneas (clusters) en el embalse?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577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es Power BI?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Definición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1428750"/>
            <a:ext cx="42148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Herramienta de Microsoft para: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1728788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7231" y="1696641"/>
            <a:ext cx="181805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Visualización de datos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4" y="2043113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07231" y="2010966"/>
            <a:ext cx="330951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ETL (Extracción, Transformación y Carga)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4" y="2357438"/>
            <a:ext cx="192881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8663" y="2325291"/>
            <a:ext cx="199260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Dashboards interactivos</a:t>
            </a:r>
            <a:endParaRPr lang="en-US" sz="13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4" y="2671763"/>
            <a:ext cx="150019" cy="17145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85800" y="2639616"/>
            <a:ext cx="305730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Compartir insights en la organización</a:t>
            </a:r>
            <a:endParaRPr lang="en-US" sz="1350" dirty="0"/>
          </a:p>
        </p:txBody>
      </p:sp>
      <p:sp>
        <p:nvSpPr>
          <p:cNvPr id="14" name="Text 7"/>
          <p:cNvSpPr/>
          <p:nvPr/>
        </p:nvSpPr>
        <p:spPr>
          <a:xfrm>
            <a:off x="4643438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Diferentes Usuarios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4643438" y="1439466"/>
            <a:ext cx="117771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Principiantes:</a:t>
            </a:r>
            <a:endParaRPr lang="en-US" sz="1350" dirty="0"/>
          </a:p>
        </p:txBody>
      </p:sp>
      <p:sp>
        <p:nvSpPr>
          <p:cNvPr id="16" name="Text 9"/>
          <p:cNvSpPr/>
          <p:nvPr/>
        </p:nvSpPr>
        <p:spPr>
          <a:xfrm>
            <a:off x="5821152" y="1439466"/>
            <a:ext cx="228784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Excel avanzado con gráficos </a:t>
            </a:r>
            <a:endParaRPr lang="en-US" sz="1350" dirty="0"/>
          </a:p>
        </p:txBody>
      </p:sp>
      <p:sp>
        <p:nvSpPr>
          <p:cNvPr id="17" name="Text 10"/>
          <p:cNvSpPr/>
          <p:nvPr/>
        </p:nvSpPr>
        <p:spPr>
          <a:xfrm>
            <a:off x="4643438" y="1696641"/>
            <a:ext cx="82451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dinámicos</a:t>
            </a:r>
            <a:endParaRPr lang="en-US" sz="1350" dirty="0"/>
          </a:p>
        </p:txBody>
      </p:sp>
      <p:sp>
        <p:nvSpPr>
          <p:cNvPr id="18" name="Text 11"/>
          <p:cNvSpPr/>
          <p:nvPr/>
        </p:nvSpPr>
        <p:spPr>
          <a:xfrm>
            <a:off x="4643438" y="1953816"/>
            <a:ext cx="79742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Expertos:</a:t>
            </a:r>
            <a:endParaRPr lang="en-US" sz="1350" dirty="0"/>
          </a:p>
        </p:txBody>
      </p:sp>
      <p:sp>
        <p:nvSpPr>
          <p:cNvPr id="19" name="Text 12"/>
          <p:cNvSpPr/>
          <p:nvPr/>
        </p:nvSpPr>
        <p:spPr>
          <a:xfrm>
            <a:off x="5440859" y="1953816"/>
            <a:ext cx="28543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 DAX, Power Query y scripts </a:t>
            </a:r>
            <a:endParaRPr lang="en-US" sz="1350" dirty="0"/>
          </a:p>
        </p:txBody>
      </p:sp>
      <p:sp>
        <p:nvSpPr>
          <p:cNvPr id="20" name="Text 13"/>
          <p:cNvSpPr/>
          <p:nvPr/>
        </p:nvSpPr>
        <p:spPr>
          <a:xfrm>
            <a:off x="4643438" y="2210991"/>
            <a:ext cx="265610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R/Python para análisis complejos</a:t>
            </a:r>
            <a:endParaRPr lang="en-US" sz="1350" dirty="0"/>
          </a:p>
        </p:txBody>
      </p:sp>
      <p:sp>
        <p:nvSpPr>
          <p:cNvPr id="21" name="Text 14"/>
          <p:cNvSpPr/>
          <p:nvPr/>
        </p:nvSpPr>
        <p:spPr>
          <a:xfrm>
            <a:off x="285750" y="3157538"/>
            <a:ext cx="8572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¿Por qué usarlo en este análisis?</a:t>
            </a:r>
            <a:endParaRPr lang="en-US" sz="1800" dirty="0"/>
          </a:p>
        </p:txBody>
      </p:sp>
      <p:sp>
        <p:nvSpPr>
          <p:cNvPr id="22" name="Text 15"/>
          <p:cNvSpPr/>
          <p:nvPr/>
        </p:nvSpPr>
        <p:spPr>
          <a:xfrm>
            <a:off x="464344" y="3571875"/>
            <a:ext cx="83939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Los datos del Excel (168 filas, 24 columnas) son ideales para explorar tendencias en calidad del agua</a:t>
            </a:r>
            <a:endParaRPr lang="en-US" sz="1350" dirty="0"/>
          </a:p>
        </p:txBody>
      </p:sp>
      <p:sp>
        <p:nvSpPr>
          <p:cNvPr id="23" name="Text 16"/>
          <p:cNvSpPr/>
          <p:nvPr/>
        </p:nvSpPr>
        <p:spPr>
          <a:xfrm>
            <a:off x="464344" y="3886200"/>
            <a:ext cx="839390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estudio menciona PCA (reduce 23 parámetros a 2 componentes); en Power BI, lo replicaremos con visualizaciones</a:t>
            </a:r>
            <a:endParaRPr lang="en-US" sz="1350" dirty="0"/>
          </a:p>
        </p:txBody>
      </p:sp>
      <p:sp>
        <p:nvSpPr>
          <p:cNvPr id="24" name="Text 17"/>
          <p:cNvSpPr/>
          <p:nvPr/>
        </p:nvSpPr>
        <p:spPr>
          <a:xfrm>
            <a:off x="464344" y="4457700"/>
            <a:ext cx="83939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crear dashboards interactivos para responder preguntas clave del estudio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720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del Embalse de Gatún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Descripción General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64344" y="1439466"/>
            <a:ext cx="114118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Archivo Excel: 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605530" y="1439466"/>
            <a:ext cx="140162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"Superficie.xlsx"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64344" y="174307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Datos mensuales de 23 parámetros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64344" y="205740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 estaciones de monitoreo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64344" y="237172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168 filas de datos (12 meses × 14 estaciones)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643438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Estructura de Datos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4822031" y="142875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Columnas: ID (estación), parámetros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822031" y="174307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Filas: Mediciones mensuales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4822031" y="205740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Hoja principal: "Superficie"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822031" y="2371725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Datos de 2022 (mensuales)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285750" y="2900363"/>
            <a:ext cx="8572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Parámetros Principales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64344" y="3325416"/>
            <a:ext cx="19357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657923" y="3325416"/>
            <a:ext cx="320921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Identificador de estación (ej. ARN, BAT)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464344" y="3639741"/>
            <a:ext cx="42845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T_Alc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892801" y="3639741"/>
            <a:ext cx="138103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Alcalinidad total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464344" y="3954066"/>
            <a:ext cx="43652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900866" y="3954066"/>
            <a:ext cx="124680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Conductividad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464344" y="4268391"/>
            <a:ext cx="26337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</a:t>
            </a:r>
            <a:endParaRPr lang="en-US" sz="1350" dirty="0"/>
          </a:p>
        </p:txBody>
      </p:sp>
      <p:sp>
        <p:nvSpPr>
          <p:cNvPr id="23" name="Text 20"/>
          <p:cNvSpPr/>
          <p:nvPr/>
        </p:nvSpPr>
        <p:spPr>
          <a:xfrm>
            <a:off x="727714" y="4268391"/>
            <a:ext cx="146008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Oxígeno disuelto</a:t>
            </a:r>
            <a:endParaRPr lang="en-US" sz="1350" dirty="0"/>
          </a:p>
        </p:txBody>
      </p:sp>
      <p:sp>
        <p:nvSpPr>
          <p:cNvPr id="24" name="Text 21"/>
          <p:cNvSpPr/>
          <p:nvPr/>
        </p:nvSpPr>
        <p:spPr>
          <a:xfrm>
            <a:off x="464344" y="4582716"/>
            <a:ext cx="38972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Turb</a:t>
            </a:r>
            <a:endParaRPr lang="en-US" sz="1350" dirty="0"/>
          </a:p>
        </p:txBody>
      </p:sp>
      <p:sp>
        <p:nvSpPr>
          <p:cNvPr id="25" name="Text 22"/>
          <p:cNvSpPr/>
          <p:nvPr/>
        </p:nvSpPr>
        <p:spPr>
          <a:xfrm>
            <a:off x="854069" y="4582716"/>
            <a:ext cx="78475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Turbidez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4768453" y="3325416"/>
            <a:ext cx="48831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E. coli</a:t>
            </a:r>
            <a:endParaRPr lang="en-US" sz="1350" dirty="0"/>
          </a:p>
        </p:txBody>
      </p:sp>
      <p:sp>
        <p:nvSpPr>
          <p:cNvPr id="27" name="Text 24"/>
          <p:cNvSpPr/>
          <p:nvPr/>
        </p:nvSpPr>
        <p:spPr>
          <a:xfrm>
            <a:off x="5256768" y="3325416"/>
            <a:ext cx="164440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Indicador biológico</a:t>
            </a:r>
            <a:endParaRPr lang="en-US" sz="1350" dirty="0"/>
          </a:p>
        </p:txBody>
      </p:sp>
      <p:sp>
        <p:nvSpPr>
          <p:cNvPr id="28" name="Text 25"/>
          <p:cNvSpPr/>
          <p:nvPr/>
        </p:nvSpPr>
        <p:spPr>
          <a:xfrm>
            <a:off x="4768453" y="3639741"/>
            <a:ext cx="52601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CHL_A</a:t>
            </a:r>
            <a:endParaRPr lang="en-US" sz="1350" dirty="0"/>
          </a:p>
        </p:txBody>
      </p:sp>
      <p:sp>
        <p:nvSpPr>
          <p:cNvPr id="29" name="Text 26"/>
          <p:cNvSpPr/>
          <p:nvPr/>
        </p:nvSpPr>
        <p:spPr>
          <a:xfrm>
            <a:off x="5294468" y="3639741"/>
            <a:ext cx="91573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Clorofila A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4768453" y="3954066"/>
            <a:ext cx="58380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N_NO3</a:t>
            </a:r>
            <a:endParaRPr lang="en-US" sz="1350" dirty="0"/>
          </a:p>
        </p:txBody>
      </p:sp>
      <p:sp>
        <p:nvSpPr>
          <p:cNvPr id="31" name="Text 28"/>
          <p:cNvSpPr/>
          <p:nvPr/>
        </p:nvSpPr>
        <p:spPr>
          <a:xfrm>
            <a:off x="5352259" y="3954066"/>
            <a:ext cx="73829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Nitratos</a:t>
            </a:r>
            <a:endParaRPr lang="en-US" sz="1350" dirty="0"/>
          </a:p>
        </p:txBody>
      </p:sp>
      <p:sp>
        <p:nvSpPr>
          <p:cNvPr id="32" name="Text 29"/>
          <p:cNvSpPr/>
          <p:nvPr/>
        </p:nvSpPr>
        <p:spPr>
          <a:xfrm>
            <a:off x="4768453" y="4268391"/>
            <a:ext cx="52037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P_PO4</a:t>
            </a:r>
            <a:endParaRPr lang="en-US" sz="1350" dirty="0"/>
          </a:p>
        </p:txBody>
      </p:sp>
      <p:sp>
        <p:nvSpPr>
          <p:cNvPr id="33" name="Text 30"/>
          <p:cNvSpPr/>
          <p:nvPr/>
        </p:nvSpPr>
        <p:spPr>
          <a:xfrm>
            <a:off x="5288831" y="4268391"/>
            <a:ext cx="76828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Fosfatos</a:t>
            </a:r>
            <a:endParaRPr lang="en-US" sz="1350" dirty="0"/>
          </a:p>
        </p:txBody>
      </p:sp>
      <p:sp>
        <p:nvSpPr>
          <p:cNvPr id="34" name="Text 31"/>
          <p:cNvSpPr/>
          <p:nvPr/>
        </p:nvSpPr>
        <p:spPr>
          <a:xfrm>
            <a:off x="4768453" y="4582716"/>
            <a:ext cx="23970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</a:t>
            </a:r>
            <a:endParaRPr lang="en-US" sz="1350" dirty="0"/>
          </a:p>
        </p:txBody>
      </p:sp>
      <p:sp>
        <p:nvSpPr>
          <p:cNvPr id="35" name="Text 32"/>
          <p:cNvSpPr/>
          <p:nvPr/>
        </p:nvSpPr>
        <p:spPr>
          <a:xfrm>
            <a:off x="5008159" y="4582716"/>
            <a:ext cx="195934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Potencial de hidrógeno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792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1: Importación y Exploración de Datos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Importar el Excel</a:t>
            </a:r>
            <a:endParaRPr lang="en-US" sz="1575" dirty="0"/>
          </a:p>
        </p:txBody>
      </p:sp>
      <p:sp>
        <p:nvSpPr>
          <p:cNvPr id="5" name="Shape 2"/>
          <p:cNvSpPr/>
          <p:nvPr/>
        </p:nvSpPr>
        <p:spPr>
          <a:xfrm>
            <a:off x="285750" y="138588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6" name="Text 3"/>
          <p:cNvSpPr/>
          <p:nvPr/>
        </p:nvSpPr>
        <p:spPr>
          <a:xfrm>
            <a:off x="285750" y="138588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528638" y="1396603"/>
            <a:ext cx="130713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Power BI, ve a </a:t>
            </a:r>
            <a:endParaRPr lang="en-US" sz="1238" dirty="0"/>
          </a:p>
        </p:txBody>
      </p:sp>
      <p:sp>
        <p:nvSpPr>
          <p:cNvPr id="8" name="Text 5"/>
          <p:cNvSpPr/>
          <p:nvPr/>
        </p:nvSpPr>
        <p:spPr>
          <a:xfrm>
            <a:off x="1835776" y="1396603"/>
            <a:ext cx="216790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"Inicio" &gt; "Obtener datos" &gt; 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528638" y="1632347"/>
            <a:ext cx="545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"Excel"</a:t>
            </a:r>
            <a:endParaRPr lang="en-US" sz="1238" dirty="0"/>
          </a:p>
        </p:txBody>
      </p:sp>
      <p:sp>
        <p:nvSpPr>
          <p:cNvPr id="10" name="Shape 7"/>
          <p:cNvSpPr/>
          <p:nvPr/>
        </p:nvSpPr>
        <p:spPr>
          <a:xfrm>
            <a:off x="285750" y="1893094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1" name="Text 8"/>
          <p:cNvSpPr/>
          <p:nvPr/>
        </p:nvSpPr>
        <p:spPr>
          <a:xfrm>
            <a:off x="285750" y="189309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12" name="Text 9"/>
          <p:cNvSpPr/>
          <p:nvPr/>
        </p:nvSpPr>
        <p:spPr>
          <a:xfrm>
            <a:off x="528638" y="1903809"/>
            <a:ext cx="81678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Selecciona 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1345425" y="1903809"/>
            <a:ext cx="128481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"Superficie.xlsx"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2630239" y="1903809"/>
            <a:ext cx="5527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&gt; Hoja </a:t>
            </a:r>
            <a:endParaRPr lang="en-US" sz="1238" dirty="0"/>
          </a:p>
        </p:txBody>
      </p:sp>
      <p:sp>
        <p:nvSpPr>
          <p:cNvPr id="15" name="Text 12"/>
          <p:cNvSpPr/>
          <p:nvPr/>
        </p:nvSpPr>
        <p:spPr>
          <a:xfrm>
            <a:off x="3182987" y="1903809"/>
            <a:ext cx="9307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"Superficie"</a:t>
            </a:r>
            <a:endParaRPr lang="en-US" sz="1238" dirty="0"/>
          </a:p>
        </p:txBody>
      </p:sp>
      <p:sp>
        <p:nvSpPr>
          <p:cNvPr id="16" name="Text 13"/>
          <p:cNvSpPr/>
          <p:nvPr/>
        </p:nvSpPr>
        <p:spPr>
          <a:xfrm>
            <a:off x="4113712" y="1903809"/>
            <a:ext cx="1307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&gt; </a:t>
            </a:r>
            <a:endParaRPr lang="en-US" sz="1238" dirty="0"/>
          </a:p>
        </p:txBody>
      </p:sp>
      <p:sp>
        <p:nvSpPr>
          <p:cNvPr id="17" name="Text 14"/>
          <p:cNvSpPr/>
          <p:nvPr/>
        </p:nvSpPr>
        <p:spPr>
          <a:xfrm>
            <a:off x="528638" y="2139553"/>
            <a:ext cx="68524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"Cargar"</a:t>
            </a:r>
            <a:endParaRPr lang="en-US" sz="1238" dirty="0"/>
          </a:p>
        </p:txBody>
      </p:sp>
      <p:sp>
        <p:nvSpPr>
          <p:cNvPr id="18" name="Shape 15"/>
          <p:cNvSpPr/>
          <p:nvPr/>
        </p:nvSpPr>
        <p:spPr>
          <a:xfrm>
            <a:off x="285750" y="240030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9" name="Text 16"/>
          <p:cNvSpPr/>
          <p:nvPr/>
        </p:nvSpPr>
        <p:spPr>
          <a:xfrm>
            <a:off x="285750" y="240030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20" name="Text 17"/>
          <p:cNvSpPr/>
          <p:nvPr/>
        </p:nvSpPr>
        <p:spPr>
          <a:xfrm>
            <a:off x="528638" y="2400300"/>
            <a:ext cx="39719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 BI importa la tabla como "Superficie"</a:t>
            </a:r>
            <a:endParaRPr lang="en-US" sz="1238" dirty="0"/>
          </a:p>
        </p:txBody>
      </p:sp>
      <p:sp>
        <p:nvSpPr>
          <p:cNvPr id="21" name="Text 18"/>
          <p:cNvSpPr/>
          <p:nvPr/>
        </p:nvSpPr>
        <p:spPr>
          <a:xfrm>
            <a:off x="285750" y="2671763"/>
            <a:ext cx="42148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principiantes: Si ves errores, verifica que la fila 1 sea encabezados: ID, T_Alc, Ca, etc. 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4643438" y="1014413"/>
            <a:ext cx="42148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Explorar en Power Query</a:t>
            </a:r>
            <a:endParaRPr lang="en-US" sz="1575" dirty="0"/>
          </a:p>
        </p:txBody>
      </p:sp>
      <p:sp>
        <p:nvSpPr>
          <p:cNvPr id="23" name="Shape 20"/>
          <p:cNvSpPr/>
          <p:nvPr/>
        </p:nvSpPr>
        <p:spPr>
          <a:xfrm>
            <a:off x="4643438" y="138588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4" name="Text 21"/>
          <p:cNvSpPr/>
          <p:nvPr/>
        </p:nvSpPr>
        <p:spPr>
          <a:xfrm>
            <a:off x="4643438" y="138588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25" name="Text 22"/>
          <p:cNvSpPr/>
          <p:nvPr/>
        </p:nvSpPr>
        <p:spPr>
          <a:xfrm>
            <a:off x="4886325" y="1396603"/>
            <a:ext cx="217451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Haz clic derecho en la tabla &gt; </a:t>
            </a:r>
            <a:endParaRPr lang="en-US" sz="1238" dirty="0"/>
          </a:p>
        </p:txBody>
      </p:sp>
      <p:sp>
        <p:nvSpPr>
          <p:cNvPr id="26" name="Text 23"/>
          <p:cNvSpPr/>
          <p:nvPr/>
        </p:nvSpPr>
        <p:spPr>
          <a:xfrm>
            <a:off x="7060843" y="1396603"/>
            <a:ext cx="13313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"Editar consulta"</a:t>
            </a:r>
            <a:endParaRPr lang="en-US" sz="1238" dirty="0"/>
          </a:p>
        </p:txBody>
      </p:sp>
      <p:sp>
        <p:nvSpPr>
          <p:cNvPr id="27" name="Shape 24"/>
          <p:cNvSpPr/>
          <p:nvPr/>
        </p:nvSpPr>
        <p:spPr>
          <a:xfrm>
            <a:off x="4643438" y="165735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8" name="Text 25"/>
          <p:cNvSpPr/>
          <p:nvPr/>
        </p:nvSpPr>
        <p:spPr>
          <a:xfrm>
            <a:off x="4643438" y="165735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29" name="Text 26"/>
          <p:cNvSpPr/>
          <p:nvPr/>
        </p:nvSpPr>
        <p:spPr>
          <a:xfrm>
            <a:off x="4886325" y="1668066"/>
            <a:ext cx="324306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 tipos de datos: Selecciona columnas </a:t>
            </a:r>
            <a:endParaRPr lang="en-US" sz="1238" dirty="0"/>
          </a:p>
        </p:txBody>
      </p:sp>
      <p:sp>
        <p:nvSpPr>
          <p:cNvPr id="30" name="Text 27"/>
          <p:cNvSpPr/>
          <p:nvPr/>
        </p:nvSpPr>
        <p:spPr>
          <a:xfrm>
            <a:off x="4886325" y="1903809"/>
            <a:ext cx="94582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numéricas &gt; </a:t>
            </a:r>
            <a:endParaRPr lang="en-US" sz="1238" dirty="0"/>
          </a:p>
        </p:txBody>
      </p:sp>
      <p:sp>
        <p:nvSpPr>
          <p:cNvPr id="31" name="Text 28"/>
          <p:cNvSpPr/>
          <p:nvPr/>
        </p:nvSpPr>
        <p:spPr>
          <a:xfrm>
            <a:off x="5832146" y="1903809"/>
            <a:ext cx="211873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"Cambiar tipo" &gt; "Decimal"</a:t>
            </a:r>
            <a:endParaRPr lang="en-US" sz="1238" dirty="0"/>
          </a:p>
        </p:txBody>
      </p:sp>
      <p:sp>
        <p:nvSpPr>
          <p:cNvPr id="32" name="Shape 29"/>
          <p:cNvSpPr/>
          <p:nvPr/>
        </p:nvSpPr>
        <p:spPr>
          <a:xfrm>
            <a:off x="4643438" y="2164556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3" name="Text 30"/>
          <p:cNvSpPr/>
          <p:nvPr/>
        </p:nvSpPr>
        <p:spPr>
          <a:xfrm>
            <a:off x="4643438" y="216455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34" name="Text 31"/>
          <p:cNvSpPr/>
          <p:nvPr/>
        </p:nvSpPr>
        <p:spPr>
          <a:xfrm>
            <a:off x="4886325" y="2175272"/>
            <a:ext cx="196361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Maneja valores nulos: Usa </a:t>
            </a:r>
            <a:endParaRPr lang="en-US" sz="1238" dirty="0"/>
          </a:p>
        </p:txBody>
      </p:sp>
      <p:sp>
        <p:nvSpPr>
          <p:cNvPr id="35" name="Text 32"/>
          <p:cNvSpPr/>
          <p:nvPr/>
        </p:nvSpPr>
        <p:spPr>
          <a:xfrm>
            <a:off x="6849935" y="2175272"/>
            <a:ext cx="168715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"Reemplazar valores"</a:t>
            </a:r>
            <a:endParaRPr lang="en-US" sz="1238" dirty="0"/>
          </a:p>
        </p:txBody>
      </p:sp>
      <p:sp>
        <p:nvSpPr>
          <p:cNvPr id="36" name="Text 33"/>
          <p:cNvSpPr/>
          <p:nvPr/>
        </p:nvSpPr>
        <p:spPr>
          <a:xfrm>
            <a:off x="8537088" y="2175272"/>
            <a:ext cx="22664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</a:t>
            </a:r>
            <a:endParaRPr lang="en-US" sz="1238" dirty="0"/>
          </a:p>
        </p:txBody>
      </p:sp>
      <p:sp>
        <p:nvSpPr>
          <p:cNvPr id="37" name="Text 34"/>
          <p:cNvSpPr/>
          <p:nvPr/>
        </p:nvSpPr>
        <p:spPr>
          <a:xfrm>
            <a:off x="4886325" y="2411016"/>
            <a:ext cx="95854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 Query</a:t>
            </a:r>
            <a:endParaRPr lang="en-US" sz="1238" dirty="0"/>
          </a:p>
        </p:txBody>
      </p:sp>
      <p:sp>
        <p:nvSpPr>
          <p:cNvPr id="38" name="Shape 35"/>
          <p:cNvSpPr/>
          <p:nvPr/>
        </p:nvSpPr>
        <p:spPr>
          <a:xfrm>
            <a:off x="4643438" y="2671763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9" name="Text 36"/>
          <p:cNvSpPr/>
          <p:nvPr/>
        </p:nvSpPr>
        <p:spPr>
          <a:xfrm>
            <a:off x="4643438" y="267176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238" dirty="0"/>
          </a:p>
        </p:txBody>
      </p:sp>
      <p:sp>
        <p:nvSpPr>
          <p:cNvPr id="40" name="Text 37"/>
          <p:cNvSpPr/>
          <p:nvPr/>
        </p:nvSpPr>
        <p:spPr>
          <a:xfrm>
            <a:off x="4886325" y="2671763"/>
            <a:ext cx="39719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Cierra y aplica cambios</a:t>
            </a:r>
            <a:endParaRPr lang="en-US" sz="1238" dirty="0"/>
          </a:p>
        </p:txBody>
      </p:sp>
      <p:sp>
        <p:nvSpPr>
          <p:cNvPr id="41" name="Text 38"/>
          <p:cNvSpPr/>
          <p:nvPr/>
        </p:nvSpPr>
        <p:spPr>
          <a:xfrm>
            <a:off x="285750" y="3314700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Poderosa Inicial</a:t>
            </a:r>
            <a:endParaRPr lang="en-US" sz="1575" dirty="0"/>
          </a:p>
        </p:txBody>
      </p:sp>
      <p:sp>
        <p:nvSpPr>
          <p:cNvPr id="42" name="Text 39"/>
          <p:cNvSpPr/>
          <p:nvPr/>
        </p:nvSpPr>
        <p:spPr>
          <a:xfrm>
            <a:off x="285750" y="3686175"/>
            <a:ext cx="8572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varía la turbidez (Turb) por estación (ID)?</a:t>
            </a:r>
            <a:endParaRPr lang="en-US" sz="1238" dirty="0"/>
          </a:p>
        </p:txBody>
      </p:sp>
      <p:sp>
        <p:nvSpPr>
          <p:cNvPr id="43" name="Text 40"/>
          <p:cNvSpPr/>
          <p:nvPr/>
        </p:nvSpPr>
        <p:spPr>
          <a:xfrm>
            <a:off x="285750" y="3957638"/>
            <a:ext cx="8572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i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Respuesta: Filtra en Power Query para ver promedios altos en DC o TMR, indicando contaminación.</a:t>
            </a:r>
            <a:endParaRPr lang="en-US" sz="1046" dirty="0"/>
          </a:p>
        </p:txBody>
      </p:sp>
      <p:sp>
        <p:nvSpPr>
          <p:cNvPr id="44" name="Text 41"/>
          <p:cNvSpPr/>
          <p:nvPr/>
        </p:nvSpPr>
        <p:spPr>
          <a:xfrm>
            <a:off x="285750" y="4386263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Consejo para Principiantes</a:t>
            </a:r>
            <a:endParaRPr lang="en-US" sz="1575" dirty="0"/>
          </a:p>
        </p:txBody>
      </p:sp>
      <p:sp>
        <p:nvSpPr>
          <p:cNvPr id="45" name="Text 42"/>
          <p:cNvSpPr/>
          <p:nvPr/>
        </p:nvSpPr>
        <p:spPr>
          <a:xfrm>
            <a:off x="285750" y="4768453"/>
            <a:ext cx="62080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panel </a:t>
            </a:r>
            <a:endParaRPr lang="en-US" sz="1238" dirty="0"/>
          </a:p>
        </p:txBody>
      </p:sp>
      <p:sp>
        <p:nvSpPr>
          <p:cNvPr id="46" name="Text 43"/>
          <p:cNvSpPr/>
          <p:nvPr/>
        </p:nvSpPr>
        <p:spPr>
          <a:xfrm>
            <a:off x="906559" y="4768453"/>
            <a:ext cx="7726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"Campos"</a:t>
            </a:r>
            <a:endParaRPr lang="en-US" sz="1238" dirty="0"/>
          </a:p>
        </p:txBody>
      </p:sp>
      <p:sp>
        <p:nvSpPr>
          <p:cNvPr id="47" name="Text 44"/>
          <p:cNvSpPr/>
          <p:nvPr/>
        </p:nvSpPr>
        <p:spPr>
          <a:xfrm>
            <a:off x="1679172" y="4768453"/>
            <a:ext cx="28554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muestra tus columnas. Arrastra una a </a:t>
            </a:r>
            <a:endParaRPr lang="en-US" sz="1238" dirty="0"/>
          </a:p>
        </p:txBody>
      </p:sp>
      <p:sp>
        <p:nvSpPr>
          <p:cNvPr id="48" name="Text 45"/>
          <p:cNvSpPr/>
          <p:nvPr/>
        </p:nvSpPr>
        <p:spPr>
          <a:xfrm>
            <a:off x="4534663" y="4768453"/>
            <a:ext cx="7878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"Informe"</a:t>
            </a:r>
            <a:endParaRPr lang="en-US" sz="1238" dirty="0"/>
          </a:p>
        </p:txBody>
      </p:sp>
      <p:sp>
        <p:nvSpPr>
          <p:cNvPr id="49" name="Text 46"/>
          <p:cNvSpPr/>
          <p:nvPr/>
        </p:nvSpPr>
        <p:spPr>
          <a:xfrm>
            <a:off x="5322540" y="4768453"/>
            <a:ext cx="1725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un gráfico rápido.</a:t>
            </a:r>
            <a:endParaRPr lang="en-US" sz="123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9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2: Limpieza y Transformación de Datos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ETL Básico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64344" y="1428750"/>
            <a:ext cx="403621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Eliminar filas innecesarias (encabezados duplicados)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64344" y="2010966"/>
            <a:ext cx="3606812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Verificar tipos de datos: columnas numéricas como 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855087" y="2246761"/>
            <a:ext cx="69283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Decimal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64344" y="2582466"/>
            <a:ext cx="311799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Manejar valores nulos o truncados con 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64344" y="2803922"/>
            <a:ext cx="1923120" cy="305395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0" name="Text 7"/>
          <p:cNvSpPr/>
          <p:nvPr/>
        </p:nvSpPr>
        <p:spPr>
          <a:xfrm>
            <a:off x="464344" y="2803922"/>
            <a:ext cx="1923120" cy="305395"/>
          </a:xfrm>
          <a:prstGeom prst="rect">
            <a:avLst/>
          </a:prstGeom>
          <a:noFill/>
          <a:ln/>
        </p:spPr>
        <p:txBody>
          <a:bodyPr wrap="none" lIns="42545" tIns="42545" rIns="42545" bIns="42545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Reemplazar valores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64344" y="3143250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Agregar columna de fecha para análisis temporal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643438" y="1014413"/>
            <a:ext cx="42148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Manejo de Outliers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822031" y="1428750"/>
            <a:ext cx="403621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 valores extremos (ej: Turb max=43.3 NTU)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822031" y="2010966"/>
            <a:ext cx="41902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Usar 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5241057" y="1975247"/>
            <a:ext cx="1408770" cy="305395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6" name="Text 13"/>
          <p:cNvSpPr/>
          <p:nvPr/>
        </p:nvSpPr>
        <p:spPr>
          <a:xfrm>
            <a:off x="5241057" y="1975247"/>
            <a:ext cx="1408770" cy="305395"/>
          </a:xfrm>
          <a:prstGeom prst="rect">
            <a:avLst/>
          </a:prstGeom>
          <a:noFill/>
          <a:ln/>
        </p:spPr>
        <p:txBody>
          <a:bodyPr wrap="none" lIns="42545" tIns="42545" rIns="42545" bIns="42545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Filtrar filas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4822031" y="2010966"/>
            <a:ext cx="3322848" cy="4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enfocarse en contaminación alta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4822031" y="2582466"/>
            <a:ext cx="255581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 categorías condicionales: </a:t>
            </a:r>
            <a:endParaRPr lang="en-US" sz="1350" dirty="0"/>
          </a:p>
        </p:txBody>
      </p:sp>
      <p:sp>
        <p:nvSpPr>
          <p:cNvPr id="19" name="Shape 16"/>
          <p:cNvSpPr/>
          <p:nvPr/>
        </p:nvSpPr>
        <p:spPr>
          <a:xfrm>
            <a:off x="4822031" y="2546747"/>
            <a:ext cx="4031726" cy="562570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0" name="Text 17"/>
          <p:cNvSpPr/>
          <p:nvPr/>
        </p:nvSpPr>
        <p:spPr>
          <a:xfrm>
            <a:off x="4822031" y="2546747"/>
            <a:ext cx="4031726" cy="562570"/>
          </a:xfrm>
          <a:prstGeom prst="rect">
            <a:avLst/>
          </a:prstGeom>
          <a:noFill/>
          <a:ln/>
        </p:spPr>
        <p:txBody>
          <a:bodyPr wrap="square" lIns="42545" tIns="42545" rIns="42545" bIns="42545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if [E. coli] &gt; 100 then "Alta" else "Baja"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285750" y="3671888"/>
            <a:ext cx="8572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Normalización para Análisis Multivariado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464344" y="4096941"/>
            <a:ext cx="230567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Estandarizar datos (z-score): </a:t>
            </a:r>
            <a:endParaRPr lang="en-US" sz="1350" dirty="0"/>
          </a:p>
        </p:txBody>
      </p:sp>
      <p:sp>
        <p:nvSpPr>
          <p:cNvPr id="23" name="Shape 20"/>
          <p:cNvSpPr/>
          <p:nvPr/>
        </p:nvSpPr>
        <p:spPr>
          <a:xfrm>
            <a:off x="2770017" y="4061222"/>
            <a:ext cx="4391983" cy="305395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4" name="Text 21"/>
          <p:cNvSpPr/>
          <p:nvPr/>
        </p:nvSpPr>
        <p:spPr>
          <a:xfrm>
            <a:off x="2770017" y="4061222"/>
            <a:ext cx="4391983" cy="305395"/>
          </a:xfrm>
          <a:prstGeom prst="rect">
            <a:avLst/>
          </a:prstGeom>
          <a:noFill/>
          <a:ln/>
        </p:spPr>
        <p:txBody>
          <a:bodyPr wrap="none" lIns="42545" tIns="42545" rIns="42545" bIns="42545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([Cond] - Average([Cond])) / StDev([Cond])</a:t>
            </a:r>
            <a:endParaRPr lang="en-US" sz="1350" dirty="0"/>
          </a:p>
        </p:txBody>
      </p:sp>
      <p:sp>
        <p:nvSpPr>
          <p:cNvPr id="25" name="Text 22"/>
          <p:cNvSpPr/>
          <p:nvPr/>
        </p:nvSpPr>
        <p:spPr>
          <a:xfrm>
            <a:off x="464344" y="4411266"/>
            <a:ext cx="363337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expertos: Integrar script R para PCA real </a:t>
            </a:r>
            <a:endParaRPr lang="en-US" sz="1350" dirty="0"/>
          </a:p>
        </p:txBody>
      </p:sp>
      <p:sp>
        <p:nvSpPr>
          <p:cNvPr id="26" name="Shape 23"/>
          <p:cNvSpPr/>
          <p:nvPr/>
        </p:nvSpPr>
        <p:spPr>
          <a:xfrm>
            <a:off x="464344" y="4657725"/>
            <a:ext cx="8393906" cy="328613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7" name="Text 24"/>
          <p:cNvSpPr/>
          <p:nvPr/>
        </p:nvSpPr>
        <p:spPr>
          <a:xfrm>
            <a:off x="464344" y="4657725"/>
            <a:ext cx="8393906" cy="328613"/>
          </a:xfrm>
          <a:prstGeom prst="rect">
            <a:avLst/>
          </a:prstGeom>
          <a:noFill/>
          <a:ln/>
        </p:spPr>
        <p:txBody>
          <a:bodyPr wrap="none" lIns="42545" tIns="42545" rIns="42545" bIns="42545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&lt;- prcomp(dataset[,c("Cond","Cl","Na","Mg","K","TDS","SO4","Hardness","pH")], scale=TRUE)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3: Modelado y Visualizaciones Básicas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978694"/>
            <a:ext cx="423267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Barras</a:t>
            </a:r>
            <a:endParaRPr lang="en-US" sz="1575" dirty="0"/>
          </a:p>
        </p:txBody>
      </p:sp>
      <p:sp>
        <p:nvSpPr>
          <p:cNvPr id="5" name="Shape 2"/>
          <p:cNvSpPr/>
          <p:nvPr/>
        </p:nvSpPr>
        <p:spPr>
          <a:xfrm>
            <a:off x="285750" y="1346597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6" name="Text 3"/>
          <p:cNvSpPr/>
          <p:nvPr/>
        </p:nvSpPr>
        <p:spPr>
          <a:xfrm>
            <a:off x="285750" y="134659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528638" y="1314450"/>
            <a:ext cx="139043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Arrastrar ID a Eje X</a:t>
            </a:r>
            <a:endParaRPr lang="en-US" sz="1238" dirty="0"/>
          </a:p>
        </p:txBody>
      </p:sp>
      <p:sp>
        <p:nvSpPr>
          <p:cNvPr id="8" name="Shape 5"/>
          <p:cNvSpPr/>
          <p:nvPr/>
        </p:nvSpPr>
        <p:spPr>
          <a:xfrm>
            <a:off x="285750" y="1618059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9" name="Text 6"/>
          <p:cNvSpPr/>
          <p:nvPr/>
        </p:nvSpPr>
        <p:spPr>
          <a:xfrm>
            <a:off x="285750" y="161805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10" name="Text 7"/>
          <p:cNvSpPr/>
          <p:nvPr/>
        </p:nvSpPr>
        <p:spPr>
          <a:xfrm>
            <a:off x="528638" y="1585913"/>
            <a:ext cx="274013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Arrastrar promedio de Turb a Valores</a:t>
            </a:r>
            <a:endParaRPr lang="en-US" sz="1238" dirty="0"/>
          </a:p>
        </p:txBody>
      </p:sp>
      <p:sp>
        <p:nvSpPr>
          <p:cNvPr id="11" name="Shape 8"/>
          <p:cNvSpPr/>
          <p:nvPr/>
        </p:nvSpPr>
        <p:spPr>
          <a:xfrm>
            <a:off x="285750" y="1889522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2" name="Text 9"/>
          <p:cNvSpPr/>
          <p:nvPr/>
        </p:nvSpPr>
        <p:spPr>
          <a:xfrm>
            <a:off x="285750" y="1889522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528638" y="1857375"/>
            <a:ext cx="30569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Identificar estaciones con mayor turbidez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4625578" y="978694"/>
            <a:ext cx="423267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</a:t>
            </a:r>
            <a:endParaRPr lang="en-US" sz="1575" dirty="0"/>
          </a:p>
        </p:txBody>
      </p:sp>
      <p:sp>
        <p:nvSpPr>
          <p:cNvPr id="15" name="Shape 12"/>
          <p:cNvSpPr/>
          <p:nvPr/>
        </p:nvSpPr>
        <p:spPr>
          <a:xfrm>
            <a:off x="4625578" y="1346597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6" name="Text 13"/>
          <p:cNvSpPr/>
          <p:nvPr/>
        </p:nvSpPr>
        <p:spPr>
          <a:xfrm>
            <a:off x="4625578" y="134659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17" name="Text 14"/>
          <p:cNvSpPr/>
          <p:nvPr/>
        </p:nvSpPr>
        <p:spPr>
          <a:xfrm>
            <a:off x="4868466" y="1314450"/>
            <a:ext cx="301896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Agregar coordenadas para cada estación</a:t>
            </a:r>
            <a:endParaRPr lang="en-US" sz="1238" dirty="0"/>
          </a:p>
        </p:txBody>
      </p:sp>
      <p:sp>
        <p:nvSpPr>
          <p:cNvPr id="18" name="Shape 15"/>
          <p:cNvSpPr/>
          <p:nvPr/>
        </p:nvSpPr>
        <p:spPr>
          <a:xfrm>
            <a:off x="4625578" y="1618059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9" name="Text 16"/>
          <p:cNvSpPr/>
          <p:nvPr/>
        </p:nvSpPr>
        <p:spPr>
          <a:xfrm>
            <a:off x="4625578" y="161805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20" name="Text 17"/>
          <p:cNvSpPr/>
          <p:nvPr/>
        </p:nvSpPr>
        <p:spPr>
          <a:xfrm>
            <a:off x="4868466" y="1585913"/>
            <a:ext cx="8056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Usar visual </a:t>
            </a:r>
            <a:endParaRPr lang="en-US" sz="1238" dirty="0"/>
          </a:p>
        </p:txBody>
      </p:sp>
      <p:sp>
        <p:nvSpPr>
          <p:cNvPr id="21" name="Text 18"/>
          <p:cNvSpPr/>
          <p:nvPr/>
        </p:nvSpPr>
        <p:spPr>
          <a:xfrm>
            <a:off x="5794293" y="1585912"/>
            <a:ext cx="4375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</a:t>
            </a:r>
            <a:endParaRPr lang="en-US" sz="1238" dirty="0"/>
          </a:p>
        </p:txBody>
      </p:sp>
      <p:sp>
        <p:nvSpPr>
          <p:cNvPr id="22" name="Shape 19"/>
          <p:cNvSpPr/>
          <p:nvPr/>
        </p:nvSpPr>
        <p:spPr>
          <a:xfrm>
            <a:off x="4625578" y="1889522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3" name="Text 20"/>
          <p:cNvSpPr/>
          <p:nvPr/>
        </p:nvSpPr>
        <p:spPr>
          <a:xfrm>
            <a:off x="4625578" y="1889522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24" name="Text 21"/>
          <p:cNvSpPr/>
          <p:nvPr/>
        </p:nvSpPr>
        <p:spPr>
          <a:xfrm>
            <a:off x="4868466" y="1857375"/>
            <a:ext cx="299459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Arrastrar Lat/Long y Cond como Tamaño</a:t>
            </a:r>
            <a:endParaRPr lang="en-US" sz="1238" dirty="0"/>
          </a:p>
        </p:txBody>
      </p:sp>
      <p:sp>
        <p:nvSpPr>
          <p:cNvPr id="25" name="Text 22"/>
          <p:cNvSpPr/>
          <p:nvPr/>
        </p:nvSpPr>
        <p:spPr>
          <a:xfrm>
            <a:off x="285750" y="2271713"/>
            <a:ext cx="423267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Matriz de Correlaciones</a:t>
            </a:r>
            <a:endParaRPr lang="en-US" sz="1575" dirty="0"/>
          </a:p>
        </p:txBody>
      </p:sp>
      <p:sp>
        <p:nvSpPr>
          <p:cNvPr id="26" name="Shape 23"/>
          <p:cNvSpPr/>
          <p:nvPr/>
        </p:nvSpPr>
        <p:spPr>
          <a:xfrm>
            <a:off x="285750" y="2639616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7" name="Text 24"/>
          <p:cNvSpPr/>
          <p:nvPr/>
        </p:nvSpPr>
        <p:spPr>
          <a:xfrm>
            <a:off x="285750" y="263961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28" name="Text 25"/>
          <p:cNvSpPr/>
          <p:nvPr/>
        </p:nvSpPr>
        <p:spPr>
          <a:xfrm>
            <a:off x="528638" y="2607469"/>
            <a:ext cx="8056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Usar visual </a:t>
            </a:r>
            <a:endParaRPr lang="en-US" sz="1238" dirty="0"/>
          </a:p>
        </p:txBody>
      </p:sp>
      <p:sp>
        <p:nvSpPr>
          <p:cNvPr id="29" name="Text 26"/>
          <p:cNvSpPr/>
          <p:nvPr/>
        </p:nvSpPr>
        <p:spPr>
          <a:xfrm>
            <a:off x="1334263" y="2607469"/>
            <a:ext cx="5073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Matriz</a:t>
            </a:r>
            <a:endParaRPr lang="en-US" sz="1238" dirty="0"/>
          </a:p>
        </p:txBody>
      </p:sp>
      <p:sp>
        <p:nvSpPr>
          <p:cNvPr id="30" name="Shape 27"/>
          <p:cNvSpPr/>
          <p:nvPr/>
        </p:nvSpPr>
        <p:spPr>
          <a:xfrm>
            <a:off x="285750" y="291107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1" name="Text 28"/>
          <p:cNvSpPr/>
          <p:nvPr/>
        </p:nvSpPr>
        <p:spPr>
          <a:xfrm>
            <a:off x="285750" y="291107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32" name="Text 29"/>
          <p:cNvSpPr/>
          <p:nvPr/>
        </p:nvSpPr>
        <p:spPr>
          <a:xfrm>
            <a:off x="528638" y="2878931"/>
            <a:ext cx="351511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Filas/Columnas: Parámetros clave (Cond, Cl, Na)</a:t>
            </a:r>
            <a:endParaRPr lang="en-US" sz="1238" dirty="0"/>
          </a:p>
        </p:txBody>
      </p:sp>
      <p:sp>
        <p:nvSpPr>
          <p:cNvPr id="33" name="Shape 30"/>
          <p:cNvSpPr/>
          <p:nvPr/>
        </p:nvSpPr>
        <p:spPr>
          <a:xfrm>
            <a:off x="285750" y="319682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4" name="Text 31"/>
          <p:cNvSpPr/>
          <p:nvPr/>
        </p:nvSpPr>
        <p:spPr>
          <a:xfrm>
            <a:off x="285750" y="319682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35" name="Text 32"/>
          <p:cNvSpPr/>
          <p:nvPr/>
        </p:nvSpPr>
        <p:spPr>
          <a:xfrm>
            <a:off x="528638" y="3164681"/>
            <a:ext cx="58277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Valores: </a:t>
            </a:r>
            <a:endParaRPr lang="en-US" sz="1238" dirty="0"/>
          </a:p>
        </p:txBody>
      </p:sp>
      <p:sp>
        <p:nvSpPr>
          <p:cNvPr id="36" name="Shape 33"/>
          <p:cNvSpPr/>
          <p:nvPr/>
        </p:nvSpPr>
        <p:spPr>
          <a:xfrm>
            <a:off x="1111411" y="3150394"/>
            <a:ext cx="2226004" cy="264319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7" name="Text 34"/>
          <p:cNvSpPr/>
          <p:nvPr/>
        </p:nvSpPr>
        <p:spPr>
          <a:xfrm>
            <a:off x="1111411" y="3150394"/>
            <a:ext cx="2226004" cy="264319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CORRELATE([Cond], [Cl])</a:t>
            </a:r>
            <a:endParaRPr lang="en-US" sz="1238" dirty="0"/>
          </a:p>
        </p:txBody>
      </p:sp>
      <p:sp>
        <p:nvSpPr>
          <p:cNvPr id="38" name="Text 35"/>
          <p:cNvSpPr/>
          <p:nvPr/>
        </p:nvSpPr>
        <p:spPr>
          <a:xfrm>
            <a:off x="4625578" y="2271713"/>
            <a:ext cx="423267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Dispersión para PCA</a:t>
            </a:r>
            <a:endParaRPr lang="en-US" sz="1575" dirty="0"/>
          </a:p>
        </p:txBody>
      </p:sp>
      <p:sp>
        <p:nvSpPr>
          <p:cNvPr id="39" name="Shape 36"/>
          <p:cNvSpPr/>
          <p:nvPr/>
        </p:nvSpPr>
        <p:spPr>
          <a:xfrm>
            <a:off x="4625578" y="2639616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40" name="Text 37"/>
          <p:cNvSpPr/>
          <p:nvPr/>
        </p:nvSpPr>
        <p:spPr>
          <a:xfrm>
            <a:off x="4625578" y="263961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41" name="Text 38"/>
          <p:cNvSpPr/>
          <p:nvPr/>
        </p:nvSpPr>
        <p:spPr>
          <a:xfrm>
            <a:off x="4868466" y="2607469"/>
            <a:ext cx="33183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Eje X: Promedio mineralización (Cond+Cl+Na)</a:t>
            </a:r>
            <a:endParaRPr lang="en-US" sz="1238" dirty="0"/>
          </a:p>
        </p:txBody>
      </p:sp>
      <p:sp>
        <p:nvSpPr>
          <p:cNvPr id="42" name="Shape 39"/>
          <p:cNvSpPr/>
          <p:nvPr/>
        </p:nvSpPr>
        <p:spPr>
          <a:xfrm>
            <a:off x="4625578" y="291107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43" name="Text 40"/>
          <p:cNvSpPr/>
          <p:nvPr/>
        </p:nvSpPr>
        <p:spPr>
          <a:xfrm>
            <a:off x="4625578" y="291107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44" name="Text 41"/>
          <p:cNvSpPr/>
          <p:nvPr/>
        </p:nvSpPr>
        <p:spPr>
          <a:xfrm>
            <a:off x="4868466" y="2878931"/>
            <a:ext cx="322797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Eje Y: Promedio contaminación (Turb+E.coli)</a:t>
            </a:r>
            <a:endParaRPr lang="en-US" sz="1238" dirty="0"/>
          </a:p>
        </p:txBody>
      </p:sp>
      <p:sp>
        <p:nvSpPr>
          <p:cNvPr id="45" name="Shape 42"/>
          <p:cNvSpPr/>
          <p:nvPr/>
        </p:nvSpPr>
        <p:spPr>
          <a:xfrm>
            <a:off x="4625578" y="3182541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46" name="Text 43"/>
          <p:cNvSpPr/>
          <p:nvPr/>
        </p:nvSpPr>
        <p:spPr>
          <a:xfrm>
            <a:off x="4625578" y="3182541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47" name="Text 44"/>
          <p:cNvSpPr/>
          <p:nvPr/>
        </p:nvSpPr>
        <p:spPr>
          <a:xfrm>
            <a:off x="4868466" y="3150394"/>
            <a:ext cx="318600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Replica Dim1/Dim2 para identificar clusters</a:t>
            </a:r>
            <a:endParaRPr lang="en-US" sz="123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256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4: Construir el Dashboard Interactivo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2148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Diseño del Informe</a:t>
            </a:r>
            <a:endParaRPr lang="en-US" sz="1575" dirty="0"/>
          </a:p>
        </p:txBody>
      </p:sp>
      <p:sp>
        <p:nvSpPr>
          <p:cNvPr id="5" name="Shape 2"/>
          <p:cNvSpPr/>
          <p:nvPr/>
        </p:nvSpPr>
        <p:spPr>
          <a:xfrm>
            <a:off x="285750" y="138588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6" name="Text 3"/>
          <p:cNvSpPr/>
          <p:nvPr/>
        </p:nvSpPr>
        <p:spPr>
          <a:xfrm>
            <a:off x="285750" y="138588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528638" y="1396603"/>
            <a:ext cx="171701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Agregar página nueva: </a:t>
            </a:r>
            <a:endParaRPr lang="en-US" sz="1238" dirty="0"/>
          </a:p>
        </p:txBody>
      </p:sp>
      <p:sp>
        <p:nvSpPr>
          <p:cNvPr id="8" name="Text 5"/>
          <p:cNvSpPr/>
          <p:nvPr/>
        </p:nvSpPr>
        <p:spPr>
          <a:xfrm>
            <a:off x="2245649" y="1396603"/>
            <a:ext cx="19479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"Resumen Calidad Agua"</a:t>
            </a:r>
            <a:endParaRPr lang="en-US" sz="1238" dirty="0"/>
          </a:p>
        </p:txBody>
      </p:sp>
      <p:sp>
        <p:nvSpPr>
          <p:cNvPr id="9" name="Shape 6"/>
          <p:cNvSpPr/>
          <p:nvPr/>
        </p:nvSpPr>
        <p:spPr>
          <a:xfrm>
            <a:off x="285750" y="165735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0" name="Text 7"/>
          <p:cNvSpPr/>
          <p:nvPr/>
        </p:nvSpPr>
        <p:spPr>
          <a:xfrm>
            <a:off x="285750" y="165735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528638" y="1668066"/>
            <a:ext cx="307348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Colocar visualizaciones estratégicamente: </a:t>
            </a:r>
            <a:endParaRPr lang="en-US" sz="1238" dirty="0"/>
          </a:p>
        </p:txBody>
      </p:sp>
      <p:sp>
        <p:nvSpPr>
          <p:cNvPr id="12" name="Text 9"/>
          <p:cNvSpPr/>
          <p:nvPr/>
        </p:nvSpPr>
        <p:spPr>
          <a:xfrm>
            <a:off x="707231" y="1893094"/>
            <a:ext cx="3793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Barra superior: turbidez por ID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707231" y="2185988"/>
            <a:ext cx="3793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Centro: mapa de estaciones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707231" y="2478881"/>
            <a:ext cx="3793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Abajo: matriz de correlaciones</a:t>
            </a:r>
            <a:endParaRPr lang="en-US" sz="1238" dirty="0"/>
          </a:p>
        </p:txBody>
      </p:sp>
      <p:sp>
        <p:nvSpPr>
          <p:cNvPr id="15" name="Shape 12"/>
          <p:cNvSpPr/>
          <p:nvPr/>
        </p:nvSpPr>
        <p:spPr>
          <a:xfrm>
            <a:off x="285750" y="2807494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16" name="Text 13"/>
          <p:cNvSpPr/>
          <p:nvPr/>
        </p:nvSpPr>
        <p:spPr>
          <a:xfrm>
            <a:off x="285750" y="280749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17" name="Text 14"/>
          <p:cNvSpPr/>
          <p:nvPr/>
        </p:nvSpPr>
        <p:spPr>
          <a:xfrm>
            <a:off x="528638" y="2818209"/>
            <a:ext cx="48312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Tema: </a:t>
            </a:r>
            <a:endParaRPr lang="en-US" sz="1238" dirty="0"/>
          </a:p>
        </p:txBody>
      </p:sp>
      <p:sp>
        <p:nvSpPr>
          <p:cNvPr id="18" name="Text 15"/>
          <p:cNvSpPr/>
          <p:nvPr/>
        </p:nvSpPr>
        <p:spPr>
          <a:xfrm>
            <a:off x="1011761" y="2818209"/>
            <a:ext cx="24313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"Formato" &gt; "Tema" &gt; "Oscuro"</a:t>
            </a:r>
            <a:endParaRPr lang="en-US" sz="1238" dirty="0"/>
          </a:p>
        </p:txBody>
      </p:sp>
      <p:sp>
        <p:nvSpPr>
          <p:cNvPr id="19" name="Text 16"/>
          <p:cNvSpPr/>
          <p:nvPr/>
        </p:nvSpPr>
        <p:spPr>
          <a:xfrm>
            <a:off x="3443092" y="2818209"/>
            <a:ext cx="98070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resaltar </a:t>
            </a:r>
            <a:endParaRPr lang="en-US" sz="1238" dirty="0"/>
          </a:p>
        </p:txBody>
      </p:sp>
      <p:sp>
        <p:nvSpPr>
          <p:cNvPr id="20" name="Text 17"/>
          <p:cNvSpPr/>
          <p:nvPr/>
        </p:nvSpPr>
        <p:spPr>
          <a:xfrm>
            <a:off x="528638" y="3053953"/>
            <a:ext cx="136024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datos ambientales</a:t>
            </a:r>
            <a:endParaRPr lang="en-US" sz="1238" dirty="0"/>
          </a:p>
        </p:txBody>
      </p:sp>
      <p:sp>
        <p:nvSpPr>
          <p:cNvPr id="21" name="Text 18"/>
          <p:cNvSpPr/>
          <p:nvPr/>
        </p:nvSpPr>
        <p:spPr>
          <a:xfrm>
            <a:off x="4643438" y="1014413"/>
            <a:ext cx="42148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Interactividad y Filtros</a:t>
            </a:r>
            <a:endParaRPr lang="en-US" sz="1575" dirty="0"/>
          </a:p>
        </p:txBody>
      </p:sp>
      <p:sp>
        <p:nvSpPr>
          <p:cNvPr id="22" name="Shape 19"/>
          <p:cNvSpPr/>
          <p:nvPr/>
        </p:nvSpPr>
        <p:spPr>
          <a:xfrm>
            <a:off x="4643438" y="138588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23" name="Text 20"/>
          <p:cNvSpPr/>
          <p:nvPr/>
        </p:nvSpPr>
        <p:spPr>
          <a:xfrm>
            <a:off x="4643438" y="138588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24" name="Text 21"/>
          <p:cNvSpPr/>
          <p:nvPr/>
        </p:nvSpPr>
        <p:spPr>
          <a:xfrm>
            <a:off x="4886325" y="1396603"/>
            <a:ext cx="17000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Agregar slicers (filtros): </a:t>
            </a:r>
            <a:endParaRPr lang="en-US" sz="1238" dirty="0"/>
          </a:p>
        </p:txBody>
      </p:sp>
      <p:sp>
        <p:nvSpPr>
          <p:cNvPr id="25" name="Text 22"/>
          <p:cNvSpPr/>
          <p:nvPr/>
        </p:nvSpPr>
        <p:spPr>
          <a:xfrm>
            <a:off x="5064919" y="1632347"/>
            <a:ext cx="10408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Arrastrar ID a </a:t>
            </a:r>
            <a:endParaRPr lang="en-US" sz="1238" dirty="0"/>
          </a:p>
        </p:txBody>
      </p:sp>
      <p:sp>
        <p:nvSpPr>
          <p:cNvPr id="26" name="Text 23"/>
          <p:cNvSpPr/>
          <p:nvPr/>
        </p:nvSpPr>
        <p:spPr>
          <a:xfrm>
            <a:off x="6105813" y="1632347"/>
            <a:ext cx="58213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"Slicer"</a:t>
            </a:r>
            <a:endParaRPr lang="en-US" sz="1238" dirty="0"/>
          </a:p>
        </p:txBody>
      </p:sp>
      <p:sp>
        <p:nvSpPr>
          <p:cNvPr id="27" name="Text 24"/>
          <p:cNvSpPr/>
          <p:nvPr/>
        </p:nvSpPr>
        <p:spPr>
          <a:xfrm>
            <a:off x="6687945" y="1632347"/>
            <a:ext cx="177862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filtrar por estación</a:t>
            </a:r>
            <a:endParaRPr lang="en-US" sz="1238" dirty="0"/>
          </a:p>
        </p:txBody>
      </p:sp>
      <p:sp>
        <p:nvSpPr>
          <p:cNvPr id="28" name="Text 25"/>
          <p:cNvSpPr/>
          <p:nvPr/>
        </p:nvSpPr>
        <p:spPr>
          <a:xfrm>
            <a:off x="5064919" y="1914525"/>
            <a:ext cx="3793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Agregar filtro por Parámetro (ej. Turb)</a:t>
            </a:r>
            <a:endParaRPr lang="en-US" sz="1238" dirty="0"/>
          </a:p>
        </p:txBody>
      </p:sp>
      <p:sp>
        <p:nvSpPr>
          <p:cNvPr id="29" name="Text 26"/>
          <p:cNvSpPr/>
          <p:nvPr/>
        </p:nvSpPr>
        <p:spPr>
          <a:xfrm>
            <a:off x="5064919" y="2207419"/>
            <a:ext cx="379333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 temporal por mes (si agregaste columna de fecha)</a:t>
            </a:r>
            <a:endParaRPr lang="en-US" sz="1238" dirty="0"/>
          </a:p>
        </p:txBody>
      </p:sp>
      <p:sp>
        <p:nvSpPr>
          <p:cNvPr id="30" name="Shape 27"/>
          <p:cNvSpPr/>
          <p:nvPr/>
        </p:nvSpPr>
        <p:spPr>
          <a:xfrm>
            <a:off x="4643438" y="2771775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1" name="Text 28"/>
          <p:cNvSpPr/>
          <p:nvPr/>
        </p:nvSpPr>
        <p:spPr>
          <a:xfrm>
            <a:off x="4643438" y="277177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32" name="Text 29"/>
          <p:cNvSpPr/>
          <p:nvPr/>
        </p:nvSpPr>
        <p:spPr>
          <a:xfrm>
            <a:off x="4886325" y="2782491"/>
            <a:ext cx="342914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Configurar interacciones entre visualizaciones: </a:t>
            </a:r>
            <a:endParaRPr lang="en-US" sz="1238" dirty="0"/>
          </a:p>
        </p:txBody>
      </p:sp>
      <p:sp>
        <p:nvSpPr>
          <p:cNvPr id="33" name="Text 30"/>
          <p:cNvSpPr/>
          <p:nvPr/>
        </p:nvSpPr>
        <p:spPr>
          <a:xfrm>
            <a:off x="5064919" y="3018234"/>
            <a:ext cx="220610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"Formato" &gt; "Interacciones"</a:t>
            </a:r>
            <a:endParaRPr lang="en-US" sz="1238" dirty="0"/>
          </a:p>
        </p:txBody>
      </p:sp>
      <p:sp>
        <p:nvSpPr>
          <p:cNvPr id="34" name="Text 31"/>
          <p:cNvSpPr/>
          <p:nvPr/>
        </p:nvSpPr>
        <p:spPr>
          <a:xfrm>
            <a:off x="5064919" y="3300413"/>
            <a:ext cx="3793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Habilitar filtrado cruzado entre gráficos</a:t>
            </a:r>
            <a:endParaRPr lang="en-US" sz="1238" dirty="0"/>
          </a:p>
        </p:txBody>
      </p:sp>
      <p:sp>
        <p:nvSpPr>
          <p:cNvPr id="35" name="Shape 32"/>
          <p:cNvSpPr/>
          <p:nvPr/>
        </p:nvSpPr>
        <p:spPr>
          <a:xfrm>
            <a:off x="4643438" y="3629025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36" name="Text 33"/>
          <p:cNvSpPr/>
          <p:nvPr/>
        </p:nvSpPr>
        <p:spPr>
          <a:xfrm>
            <a:off x="4643438" y="362902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37" name="Text 34"/>
          <p:cNvSpPr/>
          <p:nvPr/>
        </p:nvSpPr>
        <p:spPr>
          <a:xfrm>
            <a:off x="4886325" y="3629025"/>
            <a:ext cx="397192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Probar interactividad: Seleccionar ID=DC en slicer para ver alta turbidez</a:t>
            </a:r>
            <a:endParaRPr lang="en-US" sz="123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180E-B2B1-6A35-4FCD-9EA31C93B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572380D-D717-CB0E-97EE-585EC2CC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25641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2A3FD9CF-9E35-0337-B9D6-1DB6467DB05D}"/>
              </a:ext>
            </a:extLst>
          </p:cNvPr>
          <p:cNvSpPr/>
          <p:nvPr/>
        </p:nvSpPr>
        <p:spPr>
          <a:xfrm>
            <a:off x="285750" y="285750"/>
            <a:ext cx="8572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4: Construir el Dashboard Interactivo</a:t>
            </a:r>
            <a:endParaRPr lang="en-US" sz="27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FB7165BF-3E80-5775-D9B1-8F713D3DA457}"/>
              </a:ext>
            </a:extLst>
          </p:cNvPr>
          <p:cNvSpPr/>
          <p:nvPr/>
        </p:nvSpPr>
        <p:spPr>
          <a:xfrm>
            <a:off x="571500" y="1103453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Avanzadas</a:t>
            </a:r>
            <a:endParaRPr lang="en-US" sz="1575" dirty="0"/>
          </a:p>
        </p:txBody>
      </p:sp>
      <p:sp>
        <p:nvSpPr>
          <p:cNvPr id="39" name="Shape 36">
            <a:extLst>
              <a:ext uri="{FF2B5EF4-FFF2-40B4-BE49-F238E27FC236}">
                <a16:creationId xmlns:a16="http://schemas.microsoft.com/office/drawing/2014/main" id="{8A0D536E-2CAD-AD8F-000E-DDB6DDD17FBF}"/>
              </a:ext>
            </a:extLst>
          </p:cNvPr>
          <p:cNvSpPr/>
          <p:nvPr/>
        </p:nvSpPr>
        <p:spPr>
          <a:xfrm>
            <a:off x="571500" y="1474928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40" name="Text 37">
            <a:extLst>
              <a:ext uri="{FF2B5EF4-FFF2-40B4-BE49-F238E27FC236}">
                <a16:creationId xmlns:a16="http://schemas.microsoft.com/office/drawing/2014/main" id="{0F0FA467-B338-B5BA-77A2-6DBCE85BB189}"/>
              </a:ext>
            </a:extLst>
          </p:cNvPr>
          <p:cNvSpPr/>
          <p:nvPr/>
        </p:nvSpPr>
        <p:spPr>
          <a:xfrm>
            <a:off x="571500" y="147492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238" dirty="0"/>
          </a:p>
        </p:txBody>
      </p:sp>
      <p:sp>
        <p:nvSpPr>
          <p:cNvPr id="41" name="Text 38">
            <a:extLst>
              <a:ext uri="{FF2B5EF4-FFF2-40B4-BE49-F238E27FC236}">
                <a16:creationId xmlns:a16="http://schemas.microsoft.com/office/drawing/2014/main" id="{6C17CC06-B29C-3C4B-4DB2-990C4AF3A265}"/>
              </a:ext>
            </a:extLst>
          </p:cNvPr>
          <p:cNvSpPr/>
          <p:nvPr/>
        </p:nvSpPr>
        <p:spPr>
          <a:xfrm>
            <a:off x="814388" y="1485643"/>
            <a:ext cx="243462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Agregar tooltips personalizados: </a:t>
            </a:r>
            <a:endParaRPr lang="en-US" sz="1238" dirty="0"/>
          </a:p>
        </p:txBody>
      </p:sp>
      <p:sp>
        <p:nvSpPr>
          <p:cNvPr id="42" name="Text 39">
            <a:extLst>
              <a:ext uri="{FF2B5EF4-FFF2-40B4-BE49-F238E27FC236}">
                <a16:creationId xmlns:a16="http://schemas.microsoft.com/office/drawing/2014/main" id="{A09D3E56-B6AD-80B2-A38E-97F5D6138A39}"/>
              </a:ext>
            </a:extLst>
          </p:cNvPr>
          <p:cNvSpPr/>
          <p:nvPr/>
        </p:nvSpPr>
        <p:spPr>
          <a:xfrm>
            <a:off x="3249011" y="1485643"/>
            <a:ext cx="369677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"Formato" &gt; "Información sobre herramientas"</a:t>
            </a:r>
            <a:endParaRPr lang="en-US" sz="1238" dirty="0"/>
          </a:p>
        </p:txBody>
      </p:sp>
      <p:sp>
        <p:nvSpPr>
          <p:cNvPr id="43" name="Shape 40">
            <a:extLst>
              <a:ext uri="{FF2B5EF4-FFF2-40B4-BE49-F238E27FC236}">
                <a16:creationId xmlns:a16="http://schemas.microsoft.com/office/drawing/2014/main" id="{10AEF29A-78AA-233C-DF01-E136FDF6501A}"/>
              </a:ext>
            </a:extLst>
          </p:cNvPr>
          <p:cNvSpPr/>
          <p:nvPr/>
        </p:nvSpPr>
        <p:spPr>
          <a:xfrm>
            <a:off x="571500" y="174639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44" name="Text 41">
            <a:extLst>
              <a:ext uri="{FF2B5EF4-FFF2-40B4-BE49-F238E27FC236}">
                <a16:creationId xmlns:a16="http://schemas.microsoft.com/office/drawing/2014/main" id="{BE54F6D2-343B-4BDB-304D-32C5194C2FD4}"/>
              </a:ext>
            </a:extLst>
          </p:cNvPr>
          <p:cNvSpPr/>
          <p:nvPr/>
        </p:nvSpPr>
        <p:spPr>
          <a:xfrm>
            <a:off x="571500" y="174639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238" dirty="0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8585F884-F9EA-F445-389F-B448AA7710F8}"/>
              </a:ext>
            </a:extLst>
          </p:cNvPr>
          <p:cNvSpPr/>
          <p:nvPr/>
        </p:nvSpPr>
        <p:spPr>
          <a:xfrm>
            <a:off x="814388" y="1757106"/>
            <a:ext cx="30356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 marcadores para vistas específicas: </a:t>
            </a:r>
            <a:endParaRPr lang="en-US" sz="1238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96187217-879F-8618-021D-7398551F9DCF}"/>
              </a:ext>
            </a:extLst>
          </p:cNvPr>
          <p:cNvSpPr/>
          <p:nvPr/>
        </p:nvSpPr>
        <p:spPr>
          <a:xfrm>
            <a:off x="992981" y="1982134"/>
            <a:ext cx="815101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Vista "PCA" vs. "Clustering"</a:t>
            </a:r>
            <a:endParaRPr lang="en-US" sz="1238" dirty="0"/>
          </a:p>
        </p:txBody>
      </p:sp>
      <p:sp>
        <p:nvSpPr>
          <p:cNvPr id="47" name="Text 44">
            <a:extLst>
              <a:ext uri="{FF2B5EF4-FFF2-40B4-BE49-F238E27FC236}">
                <a16:creationId xmlns:a16="http://schemas.microsoft.com/office/drawing/2014/main" id="{D663C56E-F5A6-4625-9423-0CB9652CB434}"/>
              </a:ext>
            </a:extLst>
          </p:cNvPr>
          <p:cNvSpPr/>
          <p:nvPr/>
        </p:nvSpPr>
        <p:spPr>
          <a:xfrm>
            <a:off x="992981" y="2275028"/>
            <a:ext cx="815101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Vista "Contaminación" vs. "Mineralización"</a:t>
            </a:r>
            <a:endParaRPr lang="en-US" sz="1238" dirty="0"/>
          </a:p>
        </p:txBody>
      </p:sp>
      <p:sp>
        <p:nvSpPr>
          <p:cNvPr id="48" name="Shape 45">
            <a:extLst>
              <a:ext uri="{FF2B5EF4-FFF2-40B4-BE49-F238E27FC236}">
                <a16:creationId xmlns:a16="http://schemas.microsoft.com/office/drawing/2014/main" id="{1DC95F93-71F6-3443-0980-E80C7B8F5019}"/>
              </a:ext>
            </a:extLst>
          </p:cNvPr>
          <p:cNvSpPr/>
          <p:nvPr/>
        </p:nvSpPr>
        <p:spPr>
          <a:xfrm>
            <a:off x="571500" y="2603640"/>
            <a:ext cx="171450" cy="171450"/>
          </a:xfrm>
          <a:prstGeom prst="ellipse">
            <a:avLst/>
          </a:prstGeom>
          <a:solidFill>
            <a:srgbClr val="0078D4"/>
          </a:solidFill>
          <a:ln/>
        </p:spPr>
        <p:txBody>
          <a:bodyPr/>
          <a:lstStyle/>
          <a:p>
            <a:endParaRPr lang="es-PA"/>
          </a:p>
        </p:txBody>
      </p:sp>
      <p:sp>
        <p:nvSpPr>
          <p:cNvPr id="49" name="Text 46">
            <a:extLst>
              <a:ext uri="{FF2B5EF4-FFF2-40B4-BE49-F238E27FC236}">
                <a16:creationId xmlns:a16="http://schemas.microsoft.com/office/drawing/2014/main" id="{9021A096-E4BB-7CAC-6CFE-3D19EFD5B9D7}"/>
              </a:ext>
            </a:extLst>
          </p:cNvPr>
          <p:cNvSpPr/>
          <p:nvPr/>
        </p:nvSpPr>
        <p:spPr>
          <a:xfrm>
            <a:off x="571500" y="260364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238" dirty="0"/>
          </a:p>
        </p:txBody>
      </p:sp>
      <p:sp>
        <p:nvSpPr>
          <p:cNvPr id="50" name="Text 47">
            <a:extLst>
              <a:ext uri="{FF2B5EF4-FFF2-40B4-BE49-F238E27FC236}">
                <a16:creationId xmlns:a16="http://schemas.microsoft.com/office/drawing/2014/main" id="{DC20F6B7-ED31-FF95-8F94-9981BCBDF74B}"/>
              </a:ext>
            </a:extLst>
          </p:cNvPr>
          <p:cNvSpPr/>
          <p:nvPr/>
        </p:nvSpPr>
        <p:spPr>
          <a:xfrm>
            <a:off x="814388" y="2614356"/>
            <a:ext cx="16885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Publicación (opcional): </a:t>
            </a:r>
            <a:endParaRPr lang="en-US" sz="1238" dirty="0"/>
          </a:p>
        </p:txBody>
      </p:sp>
      <p:sp>
        <p:nvSpPr>
          <p:cNvPr id="51" name="Text 48">
            <a:extLst>
              <a:ext uri="{FF2B5EF4-FFF2-40B4-BE49-F238E27FC236}">
                <a16:creationId xmlns:a16="http://schemas.microsoft.com/office/drawing/2014/main" id="{C3349A5F-F27A-E17E-BC0D-0AC97C9C341F}"/>
              </a:ext>
            </a:extLst>
          </p:cNvPr>
          <p:cNvSpPr/>
          <p:nvPr/>
        </p:nvSpPr>
        <p:spPr>
          <a:xfrm>
            <a:off x="2502964" y="2614356"/>
            <a:ext cx="227257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"Publicar" &gt; Power BI Service</a:t>
            </a:r>
            <a:endParaRPr lang="en-US" sz="1238" dirty="0"/>
          </a:p>
        </p:txBody>
      </p:sp>
      <p:sp>
        <p:nvSpPr>
          <p:cNvPr id="52" name="Text 49">
            <a:extLst>
              <a:ext uri="{FF2B5EF4-FFF2-40B4-BE49-F238E27FC236}">
                <a16:creationId xmlns:a16="http://schemas.microsoft.com/office/drawing/2014/main" id="{5BFA8C96-1692-67A6-D52B-F493B7BF2799}"/>
              </a:ext>
            </a:extLst>
          </p:cNvPr>
          <p:cNvSpPr/>
          <p:nvPr/>
        </p:nvSpPr>
        <p:spPr>
          <a:xfrm>
            <a:off x="4775541" y="2614356"/>
            <a:ext cx="175189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(gratuito para pruebas)</a:t>
            </a:r>
            <a:endParaRPr lang="en-US" sz="1238" dirty="0"/>
          </a:p>
        </p:txBody>
      </p:sp>
      <p:sp>
        <p:nvSpPr>
          <p:cNvPr id="53" name="Text 50">
            <a:extLst>
              <a:ext uri="{FF2B5EF4-FFF2-40B4-BE49-F238E27FC236}">
                <a16:creationId xmlns:a16="http://schemas.microsoft.com/office/drawing/2014/main" id="{EAA5090C-D894-2280-251C-AC5D82E22F0F}"/>
              </a:ext>
            </a:extLst>
          </p:cNvPr>
          <p:cNvSpPr/>
          <p:nvPr/>
        </p:nvSpPr>
        <p:spPr>
          <a:xfrm>
            <a:off x="571500" y="3089415"/>
            <a:ext cx="8572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107C1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Ejemplo de Uso</a:t>
            </a:r>
            <a:endParaRPr lang="en-US" sz="1575" dirty="0"/>
          </a:p>
        </p:txBody>
      </p:sp>
      <p:sp>
        <p:nvSpPr>
          <p:cNvPr id="54" name="Text 51">
            <a:extLst>
              <a:ext uri="{FF2B5EF4-FFF2-40B4-BE49-F238E27FC236}">
                <a16:creationId xmlns:a16="http://schemas.microsoft.com/office/drawing/2014/main" id="{EE196631-64A3-C11B-0127-5E0FF881B60B}"/>
              </a:ext>
            </a:extLst>
          </p:cNvPr>
          <p:cNvSpPr/>
          <p:nvPr/>
        </p:nvSpPr>
        <p:spPr>
          <a:xfrm>
            <a:off x="571500" y="3471606"/>
            <a:ext cx="76429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Pregunta: </a:t>
            </a:r>
            <a:endParaRPr lang="en-US" sz="1238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09D24C6D-5CC8-50CF-9C48-2E6F013C4D91}"/>
              </a:ext>
            </a:extLst>
          </p:cNvPr>
          <p:cNvSpPr/>
          <p:nvPr/>
        </p:nvSpPr>
        <p:spPr>
          <a:xfrm>
            <a:off x="1335798" y="3471606"/>
            <a:ext cx="39018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D83B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impacta la escorrentía en la eutrofización?</a:t>
            </a:r>
            <a:endParaRPr lang="en-US" sz="1238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FF5FFB1A-03DE-1F7E-FDC0-736713B9D4AE}"/>
              </a:ext>
            </a:extLst>
          </p:cNvPr>
          <p:cNvSpPr/>
          <p:nvPr/>
        </p:nvSpPr>
        <p:spPr>
          <a:xfrm>
            <a:off x="571500" y="3696634"/>
            <a:ext cx="857250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Respuesta: Filtra por N_NO3 alto en el slicer y observa la correlación con clorofila a (CHL_A) en el gráfico de dispersión. Las estaciones con alta escorrentía (N_NO3) muestran mayor eutrofización (CHL_A).</a:t>
            </a:r>
            <a:endParaRPr lang="en-US" sz="1238" dirty="0"/>
          </a:p>
        </p:txBody>
      </p:sp>
    </p:spTree>
    <p:extLst>
      <p:ext uri="{BB962C8B-B14F-4D97-AF65-F5344CB8AC3E}">
        <p14:creationId xmlns:p14="http://schemas.microsoft.com/office/powerpoint/2010/main" val="103889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1431</Words>
  <Application>Microsoft Office PowerPoint</Application>
  <PresentationFormat>Presentación en pantalla (16:9)</PresentationFormat>
  <Paragraphs>269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monospace</vt:lpstr>
      <vt:lpstr>Noto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Ulises Gonzalez</cp:lastModifiedBy>
  <cp:revision>3</cp:revision>
  <dcterms:created xsi:type="dcterms:W3CDTF">2025-08-08T01:46:15Z</dcterms:created>
  <dcterms:modified xsi:type="dcterms:W3CDTF">2025-08-08T02:54:09Z</dcterms:modified>
</cp:coreProperties>
</file>