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20"/>
  </p:notesMasterIdLst>
  <p:sldIdLst>
    <p:sldId id="278" r:id="rId5"/>
    <p:sldId id="297" r:id="rId6"/>
    <p:sldId id="291" r:id="rId7"/>
    <p:sldId id="292" r:id="rId8"/>
    <p:sldId id="293" r:id="rId9"/>
    <p:sldId id="298" r:id="rId10"/>
    <p:sldId id="294" r:id="rId11"/>
    <p:sldId id="281" r:id="rId12"/>
    <p:sldId id="283" r:id="rId13"/>
    <p:sldId id="284" r:id="rId14"/>
    <p:sldId id="295" r:id="rId15"/>
    <p:sldId id="296" r:id="rId16"/>
    <p:sldId id="285" r:id="rId17"/>
    <p:sldId id="288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8E572-7248-4565-ABDA-47E61E9D23D6}" v="4" dt="2023-08-15T12:47:27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8" autoAdjust="0"/>
    <p:restoredTop sz="85377" autoAdjust="0"/>
  </p:normalViewPr>
  <p:slideViewPr>
    <p:cSldViewPr snapToGrid="0">
      <p:cViewPr varScale="1">
        <p:scale>
          <a:sx n="96" d="100"/>
          <a:sy n="96" d="100"/>
        </p:scale>
        <p:origin x="62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8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6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6590-C74D-0721-1FC3-186DCB33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996A-B1C1-7316-6899-614098DA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BFA-97B7-D33F-D11A-91BCA3E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55B3-9C48-64D2-3F63-E1165384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4FA3-9BC0-F689-B909-28A3E00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092-A2C2-9AE4-3ED5-588B6796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F9CB-CDC7-EAE1-0E29-A70F5102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DAD4-E320-5EA3-6F41-4AE953BE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A271-C16A-ED1B-ECDB-8E400C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564B-0B90-F7E1-E8F6-D05726F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3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103D5-9A9C-5B82-BC32-84A2A577E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1299-AF08-4E62-85CE-A31294EB9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7885-FFA1-EE73-4538-709FFD6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3E59-2FBA-901E-2892-9A0D3CD8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0A13-C6C5-2F84-59F5-2F06370C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7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31CF-5BC1-32F2-EBAE-13F3BD9C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F0CF-C125-8579-054B-E0104BA8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FE54-CCC7-2179-4727-359B2E0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E24D-D2F3-245F-E7B5-B25B5E9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02F2-6173-7D26-76F3-F9BCFC1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91-E647-F04D-8B56-75AC0A06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55DF-F368-B82F-948E-53D6C898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2517-495B-DE03-4132-1A16B42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8121-7558-5434-3E25-3468353C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115-5FBD-F722-C730-CAF38604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176-B721-F1F2-CC35-404C8698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7E84-904D-3B74-BA20-856ADF05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AD3BA-0E63-BC86-2C97-24DAA703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7833-F433-BE02-DD3B-8E61CE4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EF2B-6BE7-BAE2-6BD2-DFA872C3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E828-3865-256F-DD71-606AB68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B99-7F7C-A769-E7AA-460D2A1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EB28D-B659-5B8E-558B-ADB9C8D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E700-F303-E6F1-9F46-5A534CE0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32E8-BA2D-7736-C8ED-4DC59D87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F8B90-685E-FB05-0F84-F4794F43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97C-ECD6-3FC8-1C16-19EB19FB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EB9D-2AD0-387C-A6A7-DBD202C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33C-F4E7-9227-AF57-39EB889A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EA31-0D4D-B178-2A29-AB09C10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BD65-88DF-20CD-A548-3E4FB35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486A7-245B-B8A0-0B09-0088A387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EA6D-BD3D-AAEC-42FB-248EEFD9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95A6-3724-1078-D540-AB1F670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2BC4-ABE4-AAF5-7523-65C36F5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0996D-FD3E-3B36-66A9-F7F7556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5F18-9FC6-4F4E-3A43-AF99DD90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12EA-7326-C7A0-9D43-23EF7DDE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39A5-3555-828D-A3B4-3322AE3F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85F9D-5EB0-912B-DB65-6385527C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078D-706A-9B87-2EF7-8500279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8AE8-18DA-A2C5-5369-168A3EE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261A-A13C-BA17-813A-FB07267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F2EB-71D6-181C-240B-39D64861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0627-814C-5BE2-9AB1-45377A35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B042-7C7E-22B6-EC53-D949AA26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01FE-1231-AA2A-7395-840713E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570B-AEC9-677B-0779-69269961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9F86-5A8B-B619-E286-89E79C90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4825-F17C-1CCF-E3E1-9F5998B2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9F8B-A368-72E3-C930-59289375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BD02-C548-00D5-A1C5-5ABA05E6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6A59-C609-9CFE-7F20-46D3B7BC6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tradaexs/example_reposito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10" Type="http://schemas.openxmlformats.org/officeDocument/2006/relationships/image" Target="../media/image13.emf"/><Relationship Id="rId4" Type="http://schemas.microsoft.com/office/2007/relationships/hdphoto" Target="../media/hdphoto2.wdp"/><Relationship Id="rId9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-lecture-notes/qtm151_fall_2023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-lecture-notes/qtm151_fall_2023" TargetMode="External"/><Relationship Id="rId3" Type="http://schemas.microsoft.com/office/2007/relationships/hdphoto" Target="../media/hdphoto6.wdp"/><Relationship Id="rId7" Type="http://schemas.microsoft.com/office/2007/relationships/hdphoto" Target="../media/hdphoto9.wdp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tradaexs/example_reposito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" y="9842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QTM 151:</a:t>
            </a:r>
            <a:br>
              <a:rPr lang="en-US" dirty="0"/>
            </a:br>
            <a:r>
              <a:rPr lang="en-US" dirty="0"/>
              <a:t>Lecture 1 - Reviewing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96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 Juan Estrada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4301832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8196047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4557792"/>
            <a:ext cx="2458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push operation will upload information from your personal computer to your website</a:t>
            </a:r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C8FF0A7-83F6-C05B-BC42-1F9F0E2AC29C}"/>
              </a:ext>
            </a:extLst>
          </p:cNvPr>
          <p:cNvSpPr/>
          <p:nvPr/>
        </p:nvSpPr>
        <p:spPr>
          <a:xfrm flipV="1"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D2A4F673-3BA3-DC53-9343-34C7A1B795F0}"/>
              </a:ext>
            </a:extLst>
          </p:cNvPr>
          <p:cNvSpPr/>
          <p:nvPr/>
        </p:nvSpPr>
        <p:spPr>
          <a:xfrm flipV="1"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Chat bubble with solid fill">
            <a:extLst>
              <a:ext uri="{FF2B5EF4-FFF2-40B4-BE49-F238E27FC236}">
                <a16:creationId xmlns:a16="http://schemas.microsoft.com/office/drawing/2014/main" id="{D3093BFD-0406-F232-021E-95B8D85BA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18354" y="487017"/>
            <a:ext cx="487018" cy="4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2585-8ED5-E75A-7976-280C79A8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5987-059C-20CD-035C-2B9837E8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Example repo: </a:t>
            </a:r>
            <a:r>
              <a:rPr lang="en-US" dirty="0">
                <a:hlinkClick r:id="rId3"/>
              </a:rPr>
              <a:t>https://github.com/estradaexs/example_repository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After you Fork the repository, you can go to your GitHub page and check that you have your own copy of the repo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can clone your copy of the repo using </a:t>
            </a:r>
            <a:r>
              <a:rPr lang="en-US" b="1" dirty="0"/>
              <a:t>GitHub desktop directly </a:t>
            </a:r>
            <a:r>
              <a:rPr lang="en-US" dirty="0"/>
              <a:t>(as detailed in the </a:t>
            </a:r>
            <a:r>
              <a:rPr lang="en-US" i="1" dirty="0"/>
              <a:t>Github1 Getting Started</a:t>
            </a:r>
            <a:r>
              <a:rPr lang="en-US" dirty="0"/>
              <a:t> file on Canvas) or using the </a:t>
            </a:r>
            <a:r>
              <a:rPr lang="en-US" b="1" dirty="0"/>
              <a:t>GitHub</a:t>
            </a:r>
            <a:r>
              <a:rPr lang="en-US" dirty="0"/>
              <a:t> page as I showed before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0989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73FE-BCF2-CC1E-F131-29F6BD15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your version of the </a:t>
            </a:r>
            <a:r>
              <a:rPr lang="en-US"/>
              <a:t>repo updated!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F6DB-B751-0A52-EF4E-FC71146CE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2489751"/>
            <a:ext cx="10515600" cy="3113915"/>
          </a:xfrm>
        </p:spPr>
        <p:txBody>
          <a:bodyPr/>
          <a:lstStyle/>
          <a:p>
            <a:r>
              <a:rPr lang="en-US" dirty="0"/>
              <a:t>Given that forking creates your own repo, the changes in the original repository </a:t>
            </a:r>
            <a:r>
              <a:rPr lang="en-US" b="1" dirty="0"/>
              <a:t>do not automatically update </a:t>
            </a:r>
            <a:r>
              <a:rPr lang="en-US" dirty="0"/>
              <a:t>in your personal repo</a:t>
            </a:r>
          </a:p>
          <a:p>
            <a:endParaRPr lang="en-US" dirty="0"/>
          </a:p>
          <a:p>
            <a:r>
              <a:rPr lang="en-US" dirty="0"/>
              <a:t>If you want to make changes to files in your personal repo, </a:t>
            </a:r>
            <a:r>
              <a:rPr lang="en-US" b="1" dirty="0"/>
              <a:t>change the names</a:t>
            </a:r>
            <a:r>
              <a:rPr lang="en-US" dirty="0"/>
              <a:t> of the files so they don’t get overwritten</a:t>
            </a:r>
          </a:p>
        </p:txBody>
      </p:sp>
    </p:spTree>
    <p:extLst>
      <p:ext uri="{BB962C8B-B14F-4D97-AF65-F5344CB8AC3E}">
        <p14:creationId xmlns:p14="http://schemas.microsoft.com/office/powerpoint/2010/main" val="328863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91A0ADAF-3DFA-B90D-2096-F2659513E704}"/>
              </a:ext>
            </a:extLst>
          </p:cNvPr>
          <p:cNvSpPr/>
          <p:nvPr/>
        </p:nvSpPr>
        <p:spPr>
          <a:xfrm>
            <a:off x="1624484" y="386299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E97771E9-14EE-9208-3D23-44F3C8F67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772935" y="118183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roject Jupyter | Home">
            <a:extLst>
              <a:ext uri="{FF2B5EF4-FFF2-40B4-BE49-F238E27FC236}">
                <a16:creationId xmlns:a16="http://schemas.microsoft.com/office/drawing/2014/main" id="{EAC28D1E-DFB7-66CB-D9B9-CA75FC288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83209" y="1684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urple github 10 icon - Free purple site logo icons">
            <a:extLst>
              <a:ext uri="{FF2B5EF4-FFF2-40B4-BE49-F238E27FC236}">
                <a16:creationId xmlns:a16="http://schemas.microsoft.com/office/drawing/2014/main" id="{A67824CE-F5DC-A33E-E4C1-2B731E9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84" y="1929251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5CFE4F54-6E7E-1227-FA35-B284BE1BF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630005" y="8343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FEF68-8DD9-0FC8-2843-DD9BA0BAEA26}"/>
              </a:ext>
            </a:extLst>
          </p:cNvPr>
          <p:cNvSpPr txBox="1"/>
          <p:nvPr/>
        </p:nvSpPr>
        <p:spPr>
          <a:xfrm>
            <a:off x="1333485" y="291972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B7FDA5C-5310-53DF-6345-1B4B145B1278}"/>
              </a:ext>
            </a:extLst>
          </p:cNvPr>
          <p:cNvSpPr/>
          <p:nvPr/>
        </p:nvSpPr>
        <p:spPr>
          <a:xfrm>
            <a:off x="5466565" y="368040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642BE289-871D-9FE0-5A03-EA0D110E1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5615016" y="11635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A8BEC4E9-1E11-3F65-9202-61CFB700C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225290" y="16660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urple github 10 icon - Free purple site logo icons">
            <a:extLst>
              <a:ext uri="{FF2B5EF4-FFF2-40B4-BE49-F238E27FC236}">
                <a16:creationId xmlns:a16="http://schemas.microsoft.com/office/drawing/2014/main" id="{FBF25A19-2739-AD49-F1F2-697BBAD2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5" y="1910992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7D88BB84-9A23-DE4F-4E17-2EBC218D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72086" y="81612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45064-71DB-8D47-443E-DF5CDFFC0834}"/>
              </a:ext>
            </a:extLst>
          </p:cNvPr>
          <p:cNvSpPr txBox="1"/>
          <p:nvPr/>
        </p:nvSpPr>
        <p:spPr>
          <a:xfrm>
            <a:off x="5466565" y="289510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9179B-4961-B51A-8BBE-1C7EFAB84102}"/>
              </a:ext>
            </a:extLst>
          </p:cNvPr>
          <p:cNvSpPr txBox="1"/>
          <p:nvPr/>
        </p:nvSpPr>
        <p:spPr>
          <a:xfrm>
            <a:off x="9561995" y="67119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changes made by each student are not shared across different websites.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88E6C-C133-FAA4-4545-F1D2EF7375B9}"/>
              </a:ext>
            </a:extLst>
          </p:cNvPr>
          <p:cNvSpPr txBox="1"/>
          <p:nvPr/>
        </p:nvSpPr>
        <p:spPr>
          <a:xfrm>
            <a:off x="9561993" y="2034687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Over time the repositories could look quite distinct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62C84-EAB7-5C62-5262-5C3A26E14A72}"/>
              </a:ext>
            </a:extLst>
          </p:cNvPr>
          <p:cNvSpPr txBox="1"/>
          <p:nvPr/>
        </p:nvSpPr>
        <p:spPr>
          <a:xfrm>
            <a:off x="9561993" y="3181614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bottom panel shows the commits made by each student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777915B-3B36-5FA2-077A-5870CE962B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0875"/>
          <a:stretch/>
        </p:blipFill>
        <p:spPr>
          <a:xfrm>
            <a:off x="1301687" y="3568949"/>
            <a:ext cx="3556000" cy="46151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FD743CD-0E93-58DB-D89C-70D469E6CB1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2229"/>
          <a:stretch/>
        </p:blipFill>
        <p:spPr>
          <a:xfrm>
            <a:off x="5431840" y="3414474"/>
            <a:ext cx="3556000" cy="18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1079739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65660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2419620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3350708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143112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389083" y="1431126"/>
            <a:ext cx="5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JE-lecture-notes/qtm151_fall_2023 (github.com)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21894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132024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208483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268985" y="2039973"/>
            <a:ext cx="543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 time, more lecture notes will get added to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69348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47014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04701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181002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2741111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82152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717093" y="754523"/>
            <a:ext cx="490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8"/>
              </a:rPr>
              <a:t>JE-lecture-notes/qtm151_fall_2023 (github.com)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157984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71064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14752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378064" y="1310477"/>
            <a:ext cx="604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option update from “upstream/main” will copy any new files or file changes, from my website to yours. See the “Gitbub3” guide for details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E75F30B-1014-790A-0759-EDF04BCFDFAC}"/>
              </a:ext>
            </a:extLst>
          </p:cNvPr>
          <p:cNvSpPr/>
          <p:nvPr/>
        </p:nvSpPr>
        <p:spPr>
          <a:xfrm>
            <a:off x="6620800" y="3561451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2" descr="Project Jupyter | Home">
            <a:extLst>
              <a:ext uri="{FF2B5EF4-FFF2-40B4-BE49-F238E27FC236}">
                <a16:creationId xmlns:a16="http://schemas.microsoft.com/office/drawing/2014/main" id="{A678E29B-4078-2B7A-A248-1FCD3633A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769251" y="435699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182A70B8-A68F-B1E0-6160-4180D162C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379525" y="485949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urple github 10 icon - Free purple site logo icons">
            <a:extLst>
              <a:ext uri="{FF2B5EF4-FFF2-40B4-BE49-F238E27FC236}">
                <a16:creationId xmlns:a16="http://schemas.microsoft.com/office/drawing/2014/main" id="{AF3E98B0-5495-7E9E-D405-9D06C845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00" y="5104403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E251B843-46C4-E6A0-AC9C-C5C1DA4BA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626321" y="4009532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20EA45-9782-E19F-684A-97FE37173007}"/>
              </a:ext>
            </a:extLst>
          </p:cNvPr>
          <p:cNvSpPr txBox="1"/>
          <p:nvPr/>
        </p:nvSpPr>
        <p:spPr>
          <a:xfrm>
            <a:off x="6329801" y="6094873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CD88C4-0ED3-E6A1-0609-915ECC749734}"/>
              </a:ext>
            </a:extLst>
          </p:cNvPr>
          <p:cNvSpPr/>
          <p:nvPr/>
        </p:nvSpPr>
        <p:spPr>
          <a:xfrm rot="18745790" flipH="1">
            <a:off x="5420417" y="2268054"/>
            <a:ext cx="249581" cy="255584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12" descr="Project Jupyter | Home">
            <a:extLst>
              <a:ext uri="{FF2B5EF4-FFF2-40B4-BE49-F238E27FC236}">
                <a16:creationId xmlns:a16="http://schemas.microsoft.com/office/drawing/2014/main" id="{209694F8-47D9-4609-6DF6-7CAD0F5D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581670" y="303661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Project Jupyter | Home">
            <a:extLst>
              <a:ext uri="{FF2B5EF4-FFF2-40B4-BE49-F238E27FC236}">
                <a16:creationId xmlns:a16="http://schemas.microsoft.com/office/drawing/2014/main" id="{E0F0416C-4F5A-02DB-3CD1-CC38E046C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068819" y="3511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Project Jupyter | Home">
            <a:extLst>
              <a:ext uri="{FF2B5EF4-FFF2-40B4-BE49-F238E27FC236}">
                <a16:creationId xmlns:a16="http://schemas.microsoft.com/office/drawing/2014/main" id="{FBA491A7-5937-AE58-602D-BB07944F6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695468" y="408809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C385-BAFC-E656-0184-4A378497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1EA7-1D99-1B2D-E9F1-42108A9E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7" y="1825625"/>
            <a:ext cx="10913164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difference between cloning and forking a repository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how to removed cloned repos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</a:t>
            </a:r>
            <a:r>
              <a:rPr lang="en-US" b="1" dirty="0"/>
              <a:t>GitHub workflow</a:t>
            </a:r>
            <a:r>
              <a:rPr lang="en-US" dirty="0"/>
              <a:t>: change, commit, push, fetch, pull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how to keep a forked repository updated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what a </a:t>
            </a:r>
            <a:r>
              <a:rPr lang="en-US" b="1" dirty="0"/>
              <a:t>virtual environment </a:t>
            </a:r>
            <a:r>
              <a:rPr lang="en-US" dirty="0"/>
              <a:t>is and how to create one (maybe)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6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7960-11E1-0FCE-CC60-6793B0FB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access and edit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6D2B-14FC-5B92-7C04-9338688F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Access:</a:t>
            </a:r>
            <a:r>
              <a:rPr lang="en-US" dirty="0"/>
              <a:t> download a remote GitHub repository to your local computer to facilitate.</a:t>
            </a:r>
          </a:p>
          <a:p>
            <a:endParaRPr lang="en-US" b="1" dirty="0"/>
          </a:p>
          <a:p>
            <a:r>
              <a:rPr lang="en-US" b="1" dirty="0"/>
              <a:t>Edit:</a:t>
            </a:r>
            <a:r>
              <a:rPr lang="en-US" dirty="0"/>
              <a:t> make local changes to the repository and update them to the cloud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There are two ways to </a:t>
            </a:r>
            <a:r>
              <a:rPr lang="en-US" b="1" u="sng" dirty="0"/>
              <a:t>access</a:t>
            </a:r>
            <a:r>
              <a:rPr lang="en-US" b="1" dirty="0"/>
              <a:t> the repository: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Forking—We will use forking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20598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B3BA-3D6B-C815-8343-D0171B3C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51711"/>
            <a:ext cx="6627512" cy="38681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Makes a local copy of a repository, </a:t>
            </a:r>
            <a:r>
              <a:rPr lang="en-US" b="1" dirty="0"/>
              <a:t>not your own copy.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Think of it as </a:t>
            </a:r>
            <a:r>
              <a:rPr lang="en-US" b="1" dirty="0"/>
              <a:t>downloading</a:t>
            </a:r>
            <a:r>
              <a:rPr lang="en-US" dirty="0"/>
              <a:t> a repository onto your local computer.</a:t>
            </a:r>
          </a:p>
          <a:p>
            <a:endParaRPr lang="en-US" dirty="0"/>
          </a:p>
          <a:p>
            <a:r>
              <a:rPr lang="en-US" dirty="0"/>
              <a:t>Unlike forks, </a:t>
            </a:r>
            <a:r>
              <a:rPr lang="en-US" b="1" dirty="0"/>
              <a:t>clones</a:t>
            </a:r>
            <a:r>
              <a:rPr lang="en-US" dirty="0"/>
              <a:t> reference the original repository.</a:t>
            </a:r>
          </a:p>
          <a:p>
            <a:endParaRPr lang="en-US" dirty="0"/>
          </a:p>
          <a:p>
            <a:r>
              <a:rPr lang="en-US" dirty="0"/>
              <a:t>If you have permissions, you can </a:t>
            </a:r>
            <a:r>
              <a:rPr lang="en-US" b="1" dirty="0">
                <a:solidFill>
                  <a:srgbClr val="FF0000"/>
                </a:solidFill>
              </a:rPr>
              <a:t>overwrite</a:t>
            </a:r>
            <a:r>
              <a:rPr lang="en-US" dirty="0"/>
              <a:t> the content of the remote repository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2A5D2-74B9-3C88-00C8-272FF53C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7275"/>
            <a:ext cx="5859781" cy="1199651"/>
          </a:xfrm>
        </p:spPr>
        <p:txBody>
          <a:bodyPr>
            <a:normAutofit/>
          </a:bodyPr>
          <a:lstStyle/>
          <a:p>
            <a:pPr defTabSz="466344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Cloning</a:t>
            </a:r>
            <a:endParaRPr lang="en-US" sz="80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97653CE-7D68-23D5-8D75-54354692841F}"/>
              </a:ext>
            </a:extLst>
          </p:cNvPr>
          <p:cNvSpPr/>
          <p:nvPr/>
        </p:nvSpPr>
        <p:spPr>
          <a:xfrm>
            <a:off x="8075985" y="88090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CF032560-0405-14A9-B153-DE40148F1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224436" y="167644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5A33E8F5-79EB-162D-AE2F-C14DD93A5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834710" y="217894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urple github 10 icon - Free purple site logo icons">
            <a:extLst>
              <a:ext uri="{FF2B5EF4-FFF2-40B4-BE49-F238E27FC236}">
                <a16:creationId xmlns:a16="http://schemas.microsoft.com/office/drawing/2014/main" id="{55D848EA-7A66-CF00-9062-4E3B1EA3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85" y="242385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A6E81704-691B-6C4C-8F3F-37C4ED85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9081506" y="132898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Laptop outline">
            <a:extLst>
              <a:ext uri="{FF2B5EF4-FFF2-40B4-BE49-F238E27FC236}">
                <a16:creationId xmlns:a16="http://schemas.microsoft.com/office/drawing/2014/main" id="{947DAF4F-9504-899C-2EB8-13D2AA3F7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2539" y="4424632"/>
            <a:ext cx="1669584" cy="1669584"/>
          </a:xfrm>
          <a:prstGeom prst="rect">
            <a:avLst/>
          </a:prstGeom>
        </p:spPr>
      </p:pic>
      <p:sp>
        <p:nvSpPr>
          <p:cNvPr id="17" name="Down Arrow 38">
            <a:extLst>
              <a:ext uri="{FF2B5EF4-FFF2-40B4-BE49-F238E27FC236}">
                <a16:creationId xmlns:a16="http://schemas.microsoft.com/office/drawing/2014/main" id="{4344A5C6-7F16-AA8C-9BE8-D2021F4BA307}"/>
              </a:ext>
            </a:extLst>
          </p:cNvPr>
          <p:cNvSpPr/>
          <p:nvPr/>
        </p:nvSpPr>
        <p:spPr>
          <a:xfrm>
            <a:off x="9427774" y="3595544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A9A057-8517-1E1E-8C78-21478BFC1CC3}"/>
              </a:ext>
            </a:extLst>
          </p:cNvPr>
          <p:cNvCxnSpPr/>
          <p:nvPr/>
        </p:nvCxnSpPr>
        <p:spPr>
          <a:xfrm>
            <a:off x="9312449" y="-708660"/>
            <a:ext cx="601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A7DE-3FE2-57FF-51CC-F85F6B0B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E231-CE19-7900-8CDC-2FAD0470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Example repo: </a:t>
            </a:r>
            <a:r>
              <a:rPr lang="en-US" dirty="0">
                <a:hlinkClick r:id="rId2"/>
              </a:rPr>
              <a:t>https://github.com/estradaexs/example_repository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We can clone the repo using GitHub desktop—It </a:t>
            </a:r>
            <a:r>
              <a:rPr lang="en-US" b="1" dirty="0"/>
              <a:t>does not create a remote copy </a:t>
            </a:r>
            <a:r>
              <a:rPr lang="en-US" dirty="0"/>
              <a:t>of the repo in my GitHub page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If the users cloning the repo have </a:t>
            </a:r>
            <a:r>
              <a:rPr lang="en-US" b="1" u="sng" dirty="0"/>
              <a:t>write access</a:t>
            </a:r>
            <a:r>
              <a:rPr lang="en-US" dirty="0"/>
              <a:t> they can replace files and folders in the remote GitHub repo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Important:</a:t>
            </a:r>
            <a:r>
              <a:rPr lang="en-US" dirty="0"/>
              <a:t> workflow to </a:t>
            </a:r>
            <a:r>
              <a:rPr lang="en-US" b="1" dirty="0"/>
              <a:t>commit changes</a:t>
            </a:r>
            <a:r>
              <a:rPr lang="en-US" dirty="0"/>
              <a:t> to the remote repo from local changes and how to </a:t>
            </a:r>
            <a:r>
              <a:rPr lang="en-US" b="1" dirty="0"/>
              <a:t>remove cloned repos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002BDEE5-9C9F-D53D-082E-8D6E0BC588E1}"/>
              </a:ext>
            </a:extLst>
          </p:cNvPr>
          <p:cNvSpPr/>
          <p:nvPr/>
        </p:nvSpPr>
        <p:spPr>
          <a:xfrm>
            <a:off x="8319051" y="5789542"/>
            <a:ext cx="159026" cy="1490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0DD7-BB7E-CAC5-492B-CD6C7331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8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about Cloning?</a:t>
            </a:r>
          </a:p>
        </p:txBody>
      </p:sp>
    </p:spTree>
    <p:extLst>
      <p:ext uri="{BB962C8B-B14F-4D97-AF65-F5344CB8AC3E}">
        <p14:creationId xmlns:p14="http://schemas.microsoft.com/office/powerpoint/2010/main" val="100700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DDE3-8637-8481-72F3-8BE18C07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78E3-E9B4-03B7-4E3F-6A1A3C58C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Creates your own copy of a repository in your remote GitHub page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Your own copy means that you will be able to </a:t>
            </a:r>
            <a:r>
              <a:rPr lang="en-US" b="1" dirty="0"/>
              <a:t>contribute changes to your copy</a:t>
            </a:r>
            <a:r>
              <a:rPr lang="en-US" dirty="0"/>
              <a:t> of the repository without affecting the original repository!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Once you have your own copy of the repository in your remote GitHub, </a:t>
            </a:r>
            <a:r>
              <a:rPr lang="en-US" b="1" dirty="0"/>
              <a:t>you can proceed to cloning</a:t>
            </a:r>
            <a:r>
              <a:rPr lang="en-US" dirty="0"/>
              <a:t> that version as we showed before</a:t>
            </a:r>
          </a:p>
        </p:txBody>
      </p:sp>
    </p:spTree>
    <p:extLst>
      <p:ext uri="{BB962C8B-B14F-4D97-AF65-F5344CB8AC3E}">
        <p14:creationId xmlns:p14="http://schemas.microsoft.com/office/powerpoint/2010/main" val="337641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50F5282-3D3B-D401-0A87-B117E5502D95}"/>
              </a:ext>
            </a:extLst>
          </p:cNvPr>
          <p:cNvGrpSpPr/>
          <p:nvPr/>
        </p:nvGrpSpPr>
        <p:grpSpPr>
          <a:xfrm>
            <a:off x="1740309" y="196644"/>
            <a:ext cx="9281652" cy="6184806"/>
            <a:chOff x="1018696" y="410512"/>
            <a:chExt cx="10032683" cy="60294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8FCCCFF8-7B66-0E07-9E14-7198177BE7B6}"/>
                </a:ext>
              </a:extLst>
            </p:cNvPr>
            <p:cNvSpPr/>
            <p:nvPr/>
          </p:nvSpPr>
          <p:spPr>
            <a:xfrm>
              <a:off x="1170467" y="410512"/>
              <a:ext cx="3617663" cy="274158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12" descr="Project Jupyter | Home">
              <a:extLst>
                <a:ext uri="{FF2B5EF4-FFF2-40B4-BE49-F238E27FC236}">
                  <a16:creationId xmlns:a16="http://schemas.microsoft.com/office/drawing/2014/main" id="{A54DFC17-7EAB-7516-AF9C-92A22A94E8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1430017" y="1277482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Project Jupyter | Home">
              <a:extLst>
                <a:ext uri="{FF2B5EF4-FFF2-40B4-BE49-F238E27FC236}">
                  <a16:creationId xmlns:a16="http://schemas.microsoft.com/office/drawing/2014/main" id="{026427D4-9503-87C9-BFA0-532E70AA7B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2231166" y="1749854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Purple github 10 icon - Free purple site logo icons">
              <a:extLst>
                <a:ext uri="{FF2B5EF4-FFF2-40B4-BE49-F238E27FC236}">
                  <a16:creationId xmlns:a16="http://schemas.microsoft.com/office/drawing/2014/main" id="{A624AB1A-6DDB-2EB5-5626-EF794419E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696" y="1317620"/>
              <a:ext cx="747519" cy="747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roject Jupyter | Home">
              <a:extLst>
                <a:ext uri="{FF2B5EF4-FFF2-40B4-BE49-F238E27FC236}">
                  <a16:creationId xmlns:a16="http://schemas.microsoft.com/office/drawing/2014/main" id="{54C0FD35-28C9-3585-37F8-A2C3747660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2324609" y="841583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1B966F49-1674-86BC-E459-7ACB17DCF096}"/>
                </a:ext>
              </a:extLst>
            </p:cNvPr>
            <p:cNvSpPr/>
            <p:nvPr/>
          </p:nvSpPr>
          <p:spPr>
            <a:xfrm>
              <a:off x="3501251" y="3578384"/>
              <a:ext cx="3099056" cy="234856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2" descr="Project Jupyter | Home">
              <a:extLst>
                <a:ext uri="{FF2B5EF4-FFF2-40B4-BE49-F238E27FC236}">
                  <a16:creationId xmlns:a16="http://schemas.microsoft.com/office/drawing/2014/main" id="{FCCE780D-E564-A7E1-278D-078F83D993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3649702" y="4373924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Project Jupyter | Home">
              <a:extLst>
                <a:ext uri="{FF2B5EF4-FFF2-40B4-BE49-F238E27FC236}">
                  <a16:creationId xmlns:a16="http://schemas.microsoft.com/office/drawing/2014/main" id="{8E525F59-282D-B115-C720-6E196B4C8B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4259976" y="4876423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Purple github 10 icon - Free purple site logo icons">
              <a:extLst>
                <a:ext uri="{FF2B5EF4-FFF2-40B4-BE49-F238E27FC236}">
                  <a16:creationId xmlns:a16="http://schemas.microsoft.com/office/drawing/2014/main" id="{9DCBE8EF-1C2D-3254-4F40-EE5A06DAC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251" y="5121336"/>
              <a:ext cx="640359" cy="64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Project Jupyter | Home">
              <a:extLst>
                <a:ext uri="{FF2B5EF4-FFF2-40B4-BE49-F238E27FC236}">
                  <a16:creationId xmlns:a16="http://schemas.microsoft.com/office/drawing/2014/main" id="{CD76D1F4-E4E2-C290-8DCC-61C9B9FC00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4506772" y="4026465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56DD29C7-E8F7-95E6-0B5F-DB2D551F3B53}"/>
                </a:ext>
              </a:extLst>
            </p:cNvPr>
            <p:cNvSpPr/>
            <p:nvPr/>
          </p:nvSpPr>
          <p:spPr>
            <a:xfrm>
              <a:off x="7370328" y="3552798"/>
              <a:ext cx="3099056" cy="234856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2" descr="Project Jupyter | Home">
              <a:extLst>
                <a:ext uri="{FF2B5EF4-FFF2-40B4-BE49-F238E27FC236}">
                  <a16:creationId xmlns:a16="http://schemas.microsoft.com/office/drawing/2014/main" id="{0DAF19B0-761F-0162-74A2-E1DEBD57A7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7518779" y="4348338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Project Jupyter | Home">
              <a:extLst>
                <a:ext uri="{FF2B5EF4-FFF2-40B4-BE49-F238E27FC236}">
                  <a16:creationId xmlns:a16="http://schemas.microsoft.com/office/drawing/2014/main" id="{B42D7A9E-065A-ADB2-23FF-3668CBE15D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8129053" y="4850837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Purple github 10 icon - Free purple site logo icons">
              <a:extLst>
                <a:ext uri="{FF2B5EF4-FFF2-40B4-BE49-F238E27FC236}">
                  <a16:creationId xmlns:a16="http://schemas.microsoft.com/office/drawing/2014/main" id="{E12B1A96-4F30-C7EC-CA5E-BC9DE731C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328" y="5095750"/>
              <a:ext cx="640359" cy="64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2" descr="Project Jupyter | Home">
              <a:extLst>
                <a:ext uri="{FF2B5EF4-FFF2-40B4-BE49-F238E27FC236}">
                  <a16:creationId xmlns:a16="http://schemas.microsoft.com/office/drawing/2014/main" id="{5FB8D940-3080-419C-32A3-DE02BF26AF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8375849" y="4000879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50071C-F2C4-789F-5296-02B09C96FF74}"/>
                </a:ext>
              </a:extLst>
            </p:cNvPr>
            <p:cNvSpPr txBox="1"/>
            <p:nvPr/>
          </p:nvSpPr>
          <p:spPr>
            <a:xfrm>
              <a:off x="1880328" y="6079860"/>
              <a:ext cx="5076143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github.com/student1/emoryqtm151</a:t>
              </a:r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005043-ACE1-644D-74DA-6B18BD1DE105}"/>
                </a:ext>
              </a:extLst>
            </p:cNvPr>
            <p:cNvSpPr txBox="1"/>
            <p:nvPr/>
          </p:nvSpPr>
          <p:spPr>
            <a:xfrm>
              <a:off x="6704592" y="6079859"/>
              <a:ext cx="4346787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github.com/student2/emoryqtm151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8BD6AB3-0750-A379-B124-8E168343D88B}"/>
                </a:ext>
              </a:extLst>
            </p:cNvPr>
            <p:cNvCxnSpPr>
              <a:cxnSpLocks/>
            </p:cNvCxnSpPr>
            <p:nvPr/>
          </p:nvCxnSpPr>
          <p:spPr>
            <a:xfrm>
              <a:off x="3335144" y="3009207"/>
              <a:ext cx="616158" cy="862218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723864B-402F-74C9-9027-5940130A6D69}"/>
                </a:ext>
              </a:extLst>
            </p:cNvPr>
            <p:cNvCxnSpPr>
              <a:cxnSpLocks/>
            </p:cNvCxnSpPr>
            <p:nvPr/>
          </p:nvCxnSpPr>
          <p:spPr>
            <a:xfrm>
              <a:off x="4083836" y="2744291"/>
              <a:ext cx="3926851" cy="1046313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BE342D-E23B-4C35-392A-97C962E1CD36}"/>
                </a:ext>
              </a:extLst>
            </p:cNvPr>
            <p:cNvSpPr txBox="1"/>
            <p:nvPr/>
          </p:nvSpPr>
          <p:spPr>
            <a:xfrm>
              <a:off x="2421491" y="3528994"/>
              <a:ext cx="1005270" cy="3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FORK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9A9025-FCB6-3EE9-A00E-C8DD0F98D9C1}"/>
                </a:ext>
              </a:extLst>
            </p:cNvPr>
            <p:cNvSpPr txBox="1"/>
            <p:nvPr/>
          </p:nvSpPr>
          <p:spPr>
            <a:xfrm>
              <a:off x="7123784" y="2948605"/>
              <a:ext cx="1005269" cy="3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2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2552422" y="3958957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CLONE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6299310" y="3948752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CLONE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FD9A625-41D5-FCBB-9F93-BB2755CA605C}"/>
              </a:ext>
            </a:extLst>
          </p:cNvPr>
          <p:cNvSpPr/>
          <p:nvPr/>
        </p:nvSpPr>
        <p:spPr>
          <a:xfrm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1C63452-EBF2-B271-D277-F482A7CD7734}"/>
              </a:ext>
            </a:extLst>
          </p:cNvPr>
          <p:cNvSpPr/>
          <p:nvPr/>
        </p:nvSpPr>
        <p:spPr>
          <a:xfrm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5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4674</TotalTime>
  <Words>626</Words>
  <Application>Microsoft Office PowerPoint</Application>
  <PresentationFormat>Widescreen</PresentationFormat>
  <Paragraphs>80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QTM 151: Lecture 1 - Reviewing GitHub</vt:lpstr>
      <vt:lpstr>Learning Objectives</vt:lpstr>
      <vt:lpstr>How to access and edit a remote Repository</vt:lpstr>
      <vt:lpstr>Cloning</vt:lpstr>
      <vt:lpstr>Cloning Example</vt:lpstr>
      <vt:lpstr>Questions about Cloning?</vt:lpstr>
      <vt:lpstr>Forking</vt:lpstr>
      <vt:lpstr>PowerPoint Presentation</vt:lpstr>
      <vt:lpstr>PowerPoint Presentation</vt:lpstr>
      <vt:lpstr>PowerPoint Presentation</vt:lpstr>
      <vt:lpstr>Forking Example</vt:lpstr>
      <vt:lpstr>Keep your version of the repo updated!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QTM 151</dc:title>
  <dc:creator>Juan Estrada</dc:creator>
  <cp:lastModifiedBy>Estrada, Juan</cp:lastModifiedBy>
  <cp:revision>81</cp:revision>
  <dcterms:created xsi:type="dcterms:W3CDTF">2022-08-18T19:06:53Z</dcterms:created>
  <dcterms:modified xsi:type="dcterms:W3CDTF">2023-08-28T18:27:14Z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